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hIGdk2GeLcCca0isbWLND0aVAFr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1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showMasterSp="0" type="tx">
  <p:cSld name="TITLE_AND_BODY">
    <p:bg>
      <p:bgPr>
        <a:solidFill>
          <a:srgbClr val="F2F2F2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ntent Placeholder 4" id="17" name="Google Shape;17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0" y="30227619"/>
            <a:ext cx="2651532" cy="227685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0" y="29233913"/>
            <a:ext cx="43891199" cy="395022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>
  <p:cSld name="6_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16" id="24" name="Google Shape;24;p5"/>
          <p:cNvPicPr preferRelativeResize="0"/>
          <p:nvPr/>
        </p:nvPicPr>
        <p:blipFill rotWithShape="1">
          <a:blip r:embed="rId2">
            <a:alphaModFix/>
          </a:blip>
          <a:srcRect b="14610" l="13750" r="0" t="0"/>
          <a:stretch/>
        </p:blipFill>
        <p:spPr>
          <a:xfrm>
            <a:off x="6035227" y="6"/>
            <a:ext cx="37855972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5"/>
          <p:cNvSpPr/>
          <p:nvPr/>
        </p:nvSpPr>
        <p:spPr>
          <a:xfrm flipH="1" rot="5400000">
            <a:off x="-10621488" y="16261689"/>
            <a:ext cx="32918401" cy="395022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" name="Google Shape;26;p5"/>
          <p:cNvGrpSpPr/>
          <p:nvPr/>
        </p:nvGrpSpPr>
        <p:grpSpPr>
          <a:xfrm>
            <a:off x="41216985" y="1016366"/>
            <a:ext cx="1881298" cy="2545857"/>
            <a:chOff x="-2" y="2"/>
            <a:chExt cx="1881297" cy="2545856"/>
          </a:xfrm>
        </p:grpSpPr>
        <p:sp>
          <p:nvSpPr>
            <p:cNvPr id="27" name="Google Shape;27;p5"/>
            <p:cNvSpPr/>
            <p:nvPr/>
          </p:nvSpPr>
          <p:spPr>
            <a:xfrm rot="5400000">
              <a:off x="670413" y="-670413"/>
              <a:ext cx="540466" cy="188129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5"/>
            <p:cNvSpPr/>
            <p:nvPr/>
          </p:nvSpPr>
          <p:spPr>
            <a:xfrm>
              <a:off x="1475945" y="523329"/>
              <a:ext cx="405350" cy="2022529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Content Placeholder 4" id="29" name="Google Shape;2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69"/>
            <a:ext cx="3641448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5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11" id="33" name="Google Shape;33;p6"/>
          <p:cNvPicPr preferRelativeResize="0"/>
          <p:nvPr/>
        </p:nvPicPr>
        <p:blipFill rotWithShape="1">
          <a:blip r:embed="rId2">
            <a:alphaModFix/>
          </a:blip>
          <a:srcRect b="14610" l="13750" r="0" t="0"/>
          <a:stretch/>
        </p:blipFill>
        <p:spPr>
          <a:xfrm>
            <a:off x="6035227" y="6"/>
            <a:ext cx="37855972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6"/>
          <p:cNvSpPr/>
          <p:nvPr/>
        </p:nvSpPr>
        <p:spPr>
          <a:xfrm rot="-5400000">
            <a:off x="-10588061" y="16261692"/>
            <a:ext cx="32918412" cy="395022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" name="Google Shape;35;p6"/>
          <p:cNvGrpSpPr/>
          <p:nvPr/>
        </p:nvGrpSpPr>
        <p:grpSpPr>
          <a:xfrm>
            <a:off x="41218359" y="992178"/>
            <a:ext cx="1881297" cy="2545856"/>
            <a:chOff x="-1" y="0"/>
            <a:chExt cx="1881296" cy="2545853"/>
          </a:xfrm>
        </p:grpSpPr>
        <p:sp>
          <p:nvSpPr>
            <p:cNvPr id="36" name="Google Shape;36;p6"/>
            <p:cNvSpPr/>
            <p:nvPr/>
          </p:nvSpPr>
          <p:spPr>
            <a:xfrm rot="5400000">
              <a:off x="670414" y="-670415"/>
              <a:ext cx="540467" cy="188129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6"/>
            <p:cNvSpPr/>
            <p:nvPr/>
          </p:nvSpPr>
          <p:spPr>
            <a:xfrm>
              <a:off x="1475945" y="523330"/>
              <a:ext cx="405350" cy="202252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Content Placeholder 4" id="38" name="Google Shape;3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69"/>
            <a:ext cx="3641448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7" id="42" name="Google Shape;42;p7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-1" y="0"/>
            <a:ext cx="5618096" cy="32918402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7"/>
          <p:cNvSpPr/>
          <p:nvPr/>
        </p:nvSpPr>
        <p:spPr>
          <a:xfrm flipH="1" rot="5400000">
            <a:off x="-10665973" y="16261689"/>
            <a:ext cx="32918401" cy="395022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" name="Google Shape;44;p7"/>
          <p:cNvGrpSpPr/>
          <p:nvPr/>
        </p:nvGrpSpPr>
        <p:grpSpPr>
          <a:xfrm>
            <a:off x="41216985" y="1016366"/>
            <a:ext cx="1881298" cy="2545857"/>
            <a:chOff x="-2" y="2"/>
            <a:chExt cx="1881297" cy="2545856"/>
          </a:xfrm>
        </p:grpSpPr>
        <p:sp>
          <p:nvSpPr>
            <p:cNvPr id="45" name="Google Shape;45;p7"/>
            <p:cNvSpPr/>
            <p:nvPr/>
          </p:nvSpPr>
          <p:spPr>
            <a:xfrm rot="5400000">
              <a:off x="670413" y="-670413"/>
              <a:ext cx="540466" cy="188129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7"/>
            <p:cNvSpPr/>
            <p:nvPr/>
          </p:nvSpPr>
          <p:spPr>
            <a:xfrm>
              <a:off x="1475945" y="523329"/>
              <a:ext cx="405350" cy="2022529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Picture 1" id="47" name="Google Shape;4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097" y="28947038"/>
            <a:ext cx="3641446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7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6" id="51" name="Google Shape;5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96797" y="1016275"/>
            <a:ext cx="3641446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8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 showMasterSp="0">
  <p:cSld name="1_Blank4">
    <p:bg>
      <p:bgPr>
        <a:solidFill>
          <a:srgbClr val="F2F2F2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ntent Placeholder 4" id="55" name="Google Shape;55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7"/>
            <a:ext cx="3641448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9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 showMasterSp="0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/>
          <p:nvPr/>
        </p:nvSpPr>
        <p:spPr>
          <a:xfrm>
            <a:off x="0" y="29233913"/>
            <a:ext cx="43891199" cy="395022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10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Picture 9" id="61" name="Google Shape;6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4220" y="30229647"/>
            <a:ext cx="2646814" cy="2272807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0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sz="57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8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7" id="6" name="Google Shape;6;p2"/>
          <p:cNvPicPr preferRelativeResize="0"/>
          <p:nvPr/>
        </p:nvPicPr>
        <p:blipFill rotWithShape="1">
          <a:blip r:embed="rId1">
            <a:alphaModFix/>
          </a:blip>
          <a:srcRect b="15702" l="0" r="88418" t="0"/>
          <a:stretch/>
        </p:blipFill>
        <p:spPr>
          <a:xfrm>
            <a:off x="-1" y="0"/>
            <a:ext cx="5618096" cy="3291840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2"/>
          <p:cNvSpPr/>
          <p:nvPr/>
        </p:nvSpPr>
        <p:spPr>
          <a:xfrm rot="-5400000">
            <a:off x="-10677029" y="16261694"/>
            <a:ext cx="32918409" cy="395022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" name="Google Shape;8;p2"/>
          <p:cNvGrpSpPr/>
          <p:nvPr/>
        </p:nvGrpSpPr>
        <p:grpSpPr>
          <a:xfrm>
            <a:off x="41218359" y="992178"/>
            <a:ext cx="1881297" cy="2545856"/>
            <a:chOff x="-1" y="0"/>
            <a:chExt cx="1881296" cy="2545853"/>
          </a:xfrm>
        </p:grpSpPr>
        <p:sp>
          <p:nvSpPr>
            <p:cNvPr id="9" name="Google Shape;9;p2"/>
            <p:cNvSpPr/>
            <p:nvPr/>
          </p:nvSpPr>
          <p:spPr>
            <a:xfrm rot="5400000">
              <a:off x="670414" y="-670415"/>
              <a:ext cx="540467" cy="188129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0;p2"/>
            <p:cNvSpPr/>
            <p:nvPr/>
          </p:nvSpPr>
          <p:spPr>
            <a:xfrm>
              <a:off x="1475945" y="523330"/>
              <a:ext cx="405350" cy="202252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Google Shape;11;p2"/>
          <p:cNvSpPr txBox="1"/>
          <p:nvPr/>
        </p:nvSpPr>
        <p:spPr>
          <a:xfrm>
            <a:off x="28935091" y="31366047"/>
            <a:ext cx="13916167" cy="646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ABAB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Picture 1" id="12" name="Google Shape;12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55097" y="28947038"/>
            <a:ext cx="3641446" cy="312689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>
            <p:ph type="title"/>
          </p:nvPr>
        </p:nvSpPr>
        <p:spPr>
          <a:xfrm>
            <a:off x="2194560" y="441959"/>
            <a:ext cx="39502078" cy="7239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Calibri"/>
              <a:buNone/>
              <a:defRPr b="0" i="0" sz="2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Calibri"/>
              <a:buNone/>
              <a:defRPr b="0" i="0" sz="2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Calibri"/>
              <a:buNone/>
              <a:defRPr b="0" i="0" sz="2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Calibri"/>
              <a:buNone/>
              <a:defRPr b="0" i="0" sz="2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Calibri"/>
              <a:buNone/>
              <a:defRPr b="0" i="0" sz="2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Calibri"/>
              <a:buNone/>
              <a:defRPr b="0" i="0" sz="2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Calibri"/>
              <a:buNone/>
              <a:defRPr b="0" i="0" sz="2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Calibri"/>
              <a:buNone/>
              <a:defRPr b="0" i="0" sz="2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100"/>
              <a:buFont typeface="Calibri"/>
              <a:buNone/>
              <a:defRPr b="0" i="0" sz="2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" type="body"/>
          </p:nvPr>
        </p:nvSpPr>
        <p:spPr>
          <a:xfrm>
            <a:off x="2194560" y="7680959"/>
            <a:ext cx="39502078" cy="25237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1079500" lvl="0" marL="4572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0" lvl="1" marL="9144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79500" lvl="2" marL="13716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79500" lvl="3" marL="18288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79500" lvl="4" marL="22860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79500" lvl="5" marL="27432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79500" lvl="6" marL="32004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79500" lvl="7" marL="36576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79500" lvl="8" marL="41148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rgbClr val="000000"/>
              </a:buClr>
              <a:buSzPts val="13400"/>
              <a:buFont typeface="Arial"/>
              <a:buChar char="•"/>
              <a:defRPr b="0" i="0" sz="1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21214080" y="29634178"/>
            <a:ext cx="10241281" cy="1752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b="0" i="0" sz="57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b="0" i="0" sz="57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b="0" i="0" sz="57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b="0" i="0" sz="57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b="0" i="0" sz="57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b="0" i="0" sz="57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b="0" i="0" sz="57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b="0" i="0" sz="57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5700"/>
              <a:buFont typeface="Calibri"/>
              <a:buNone/>
              <a:defRPr b="0" i="0" sz="57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5.png"/><Relationship Id="rId10" Type="http://schemas.openxmlformats.org/officeDocument/2006/relationships/image" Target="../media/image19.png"/><Relationship Id="rId13" Type="http://schemas.openxmlformats.org/officeDocument/2006/relationships/image" Target="../media/image18.png"/><Relationship Id="rId1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9" Type="http://schemas.openxmlformats.org/officeDocument/2006/relationships/image" Target="../media/image16.png"/><Relationship Id="rId15" Type="http://schemas.openxmlformats.org/officeDocument/2006/relationships/image" Target="../media/image23.png"/><Relationship Id="rId14" Type="http://schemas.openxmlformats.org/officeDocument/2006/relationships/image" Target="../media/image20.png"/><Relationship Id="rId17" Type="http://schemas.openxmlformats.org/officeDocument/2006/relationships/image" Target="../media/image25.png"/><Relationship Id="rId16" Type="http://schemas.openxmlformats.org/officeDocument/2006/relationships/image" Target="../media/image22.png"/><Relationship Id="rId5" Type="http://schemas.openxmlformats.org/officeDocument/2006/relationships/image" Target="../media/image9.png"/><Relationship Id="rId19" Type="http://schemas.openxmlformats.org/officeDocument/2006/relationships/image" Target="../media/image21.jpg"/><Relationship Id="rId6" Type="http://schemas.openxmlformats.org/officeDocument/2006/relationships/image" Target="../media/image10.png"/><Relationship Id="rId18" Type="http://schemas.openxmlformats.org/officeDocument/2006/relationships/image" Target="../media/image24.png"/><Relationship Id="rId7" Type="http://schemas.openxmlformats.org/officeDocument/2006/relationships/image" Target="../media/image14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"/>
          <p:cNvSpPr txBox="1"/>
          <p:nvPr/>
        </p:nvSpPr>
        <p:spPr>
          <a:xfrm>
            <a:off x="7769049" y="31318197"/>
            <a:ext cx="21370402" cy="725251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b="0" i="0" lang="en-US" sz="2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Dr. Cristina Palacios. </a:t>
            </a:r>
            <a:r>
              <a:rPr b="0" i="0" lang="en-US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We/I thank </a:t>
            </a:r>
            <a:r>
              <a:rPr b="0" i="0" lang="en-US" sz="2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my teammates, Dr. Palacios, Jennifer Bolton, Wenjia Wang,</a:t>
            </a:r>
            <a:r>
              <a:rPr b="0" i="0" lang="en-US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Professor Masoud, and Sumesh Kumar</a:t>
            </a:r>
            <a:r>
              <a:rPr b="0" i="0" lang="en-US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for assistance, cooperation and mentorship that I/we received throughout this process</a:t>
            </a:r>
            <a:endParaRPr/>
          </a:p>
        </p:txBody>
      </p:sp>
      <p:sp>
        <p:nvSpPr>
          <p:cNvPr id="68" name="Google Shape;68;p1"/>
          <p:cNvSpPr txBox="1"/>
          <p:nvPr/>
        </p:nvSpPr>
        <p:spPr>
          <a:xfrm>
            <a:off x="7769049" y="30770275"/>
            <a:ext cx="4504246" cy="49332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69" name="Google Shape;69;p1"/>
          <p:cNvSpPr txBox="1"/>
          <p:nvPr/>
        </p:nvSpPr>
        <p:spPr>
          <a:xfrm>
            <a:off x="4380396" y="2243995"/>
            <a:ext cx="35130300" cy="32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0000"/>
              <a:buFont typeface="Arial"/>
              <a:buNone/>
            </a:pPr>
            <a:r>
              <a:rPr b="1" i="0" lang="en-US" sz="10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Baby Feed</a:t>
            </a:r>
            <a:endParaRPr b="0" i="0" sz="1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b="1" lang="en-US" sz="3500">
                <a:solidFill>
                  <a:srgbClr val="404040"/>
                </a:solidFill>
              </a:rPr>
              <a:t>Nicole K Fonesca, Jennifer Fornaris, Tyler Nguyen, Liz Beatriz Toledo, Jasmine Huyen Tran Tran</a:t>
            </a:r>
            <a:endParaRPr b="1" sz="3500">
              <a:solidFill>
                <a:srgbClr val="404040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Dr. Cristina Palacios, Product Owner</a:t>
            </a:r>
            <a:endParaRPr b="0" i="0" sz="1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Dr. Masoud Sadjadi </a:t>
            </a:r>
            <a:r>
              <a:rPr b="0" i="0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70" name="Google Shape;70;p1"/>
          <p:cNvSpPr txBox="1"/>
          <p:nvPr/>
        </p:nvSpPr>
        <p:spPr>
          <a:xfrm>
            <a:off x="2137656" y="5990265"/>
            <a:ext cx="4040809" cy="49332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</p:txBody>
      </p:sp>
      <p:sp>
        <p:nvSpPr>
          <p:cNvPr id="71" name="Google Shape;71;p1"/>
          <p:cNvSpPr txBox="1"/>
          <p:nvPr/>
        </p:nvSpPr>
        <p:spPr>
          <a:xfrm>
            <a:off x="19925195" y="5990265"/>
            <a:ext cx="4040809" cy="49332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/>
          </a:p>
        </p:txBody>
      </p:sp>
      <p:sp>
        <p:nvSpPr>
          <p:cNvPr id="72" name="Google Shape;72;p1"/>
          <p:cNvSpPr txBox="1"/>
          <p:nvPr/>
        </p:nvSpPr>
        <p:spPr>
          <a:xfrm>
            <a:off x="35641156" y="5380665"/>
            <a:ext cx="4040700" cy="5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sp>
        <p:nvSpPr>
          <p:cNvPr id="73" name="Google Shape;73;p1"/>
          <p:cNvSpPr txBox="1"/>
          <p:nvPr/>
        </p:nvSpPr>
        <p:spPr>
          <a:xfrm>
            <a:off x="2137656" y="12894930"/>
            <a:ext cx="4040700" cy="5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/>
          </a:p>
        </p:txBody>
      </p:sp>
      <p:sp>
        <p:nvSpPr>
          <p:cNvPr id="74" name="Google Shape;74;p1"/>
          <p:cNvSpPr txBox="1"/>
          <p:nvPr/>
        </p:nvSpPr>
        <p:spPr>
          <a:xfrm>
            <a:off x="19799423" y="13733130"/>
            <a:ext cx="4040809" cy="49332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/>
          </a:p>
        </p:txBody>
      </p:sp>
      <p:sp>
        <p:nvSpPr>
          <p:cNvPr id="75" name="Google Shape;75;p1"/>
          <p:cNvSpPr txBox="1"/>
          <p:nvPr/>
        </p:nvSpPr>
        <p:spPr>
          <a:xfrm>
            <a:off x="35346303" y="12314902"/>
            <a:ext cx="4040700" cy="5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IMPLE</a:t>
            </a: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ENTATION</a:t>
            </a:r>
            <a:endParaRPr/>
          </a:p>
        </p:txBody>
      </p:sp>
      <p:sp>
        <p:nvSpPr>
          <p:cNvPr id="76" name="Google Shape;76;p1"/>
          <p:cNvSpPr txBox="1"/>
          <p:nvPr/>
        </p:nvSpPr>
        <p:spPr>
          <a:xfrm>
            <a:off x="2137656" y="21294573"/>
            <a:ext cx="4040700" cy="5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</p:txBody>
      </p:sp>
      <p:sp>
        <p:nvSpPr>
          <p:cNvPr id="77" name="Google Shape;77;p1"/>
          <p:cNvSpPr txBox="1"/>
          <p:nvPr/>
        </p:nvSpPr>
        <p:spPr>
          <a:xfrm>
            <a:off x="19925195" y="21385289"/>
            <a:ext cx="4040809" cy="49332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/>
          </a:p>
        </p:txBody>
      </p:sp>
      <p:sp>
        <p:nvSpPr>
          <p:cNvPr id="78" name="Google Shape;78;p1"/>
          <p:cNvSpPr txBox="1"/>
          <p:nvPr/>
        </p:nvSpPr>
        <p:spPr>
          <a:xfrm>
            <a:off x="35641156" y="20532573"/>
            <a:ext cx="4040700" cy="5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36975" spcFirstLastPara="1" rIns="36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/>
          </a:p>
        </p:txBody>
      </p:sp>
      <p:pic>
        <p:nvPicPr>
          <p:cNvPr descr="Graphic 6" id="79" name="Google Shape;7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855969" y="876036"/>
            <a:ext cx="2900364" cy="7442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 8" id="80" name="Google Shape;8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367578" y="954671"/>
            <a:ext cx="2373171" cy="5870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12" id="81" name="Google Shape;8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830647" y="695128"/>
            <a:ext cx="1106090" cy="11060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2" id="82" name="Google Shape;8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855969" y="2036505"/>
            <a:ext cx="2900364" cy="8386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4" id="83" name="Google Shape;83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8367578" y="1968999"/>
            <a:ext cx="3128965" cy="8447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10" id="84" name="Google Shape;84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920869" y="3291298"/>
            <a:ext cx="2373171" cy="14517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14" id="85" name="Google Shape;85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8368019" y="3716575"/>
            <a:ext cx="2373171" cy="6012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86" name="Google Shape;86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987723" y="761074"/>
            <a:ext cx="6947057" cy="397916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"/>
          <p:cNvSpPr txBox="1"/>
          <p:nvPr/>
        </p:nvSpPr>
        <p:spPr>
          <a:xfrm>
            <a:off x="539550" y="6626625"/>
            <a:ext cx="9258900" cy="48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primary objective with this development cycle </a:t>
            </a:r>
            <a:r>
              <a:rPr lang="en-US" sz="3900"/>
              <a:t>was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to </a:t>
            </a:r>
            <a:r>
              <a:rPr lang="en-US" sz="3900"/>
              <a:t>make the Baby Feed app more user and mobile friendly.</a:t>
            </a:r>
            <a:endParaRPr sz="39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n-US" sz="3900"/>
              <a:t>The current problem is that we want the users to have an app that is easy to learn, understand and handle, as well as fixing some bugs the system </a:t>
            </a:r>
            <a:r>
              <a:rPr lang="en-US" sz="3900"/>
              <a:t>currently</a:t>
            </a:r>
            <a:r>
              <a:rPr lang="en-US" sz="3900"/>
              <a:t> has.</a:t>
            </a:r>
            <a:endParaRPr sz="3900"/>
          </a:p>
        </p:txBody>
      </p:sp>
      <p:pic>
        <p:nvPicPr>
          <p:cNvPr descr="Picture 22" id="88" name="Google Shape;88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0752512" y="7151453"/>
            <a:ext cx="4687831" cy="485079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16070975" y="6626625"/>
            <a:ext cx="14169300" cy="72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Font typeface="Arial"/>
              <a:buNone/>
            </a:pPr>
            <a:r>
              <a:rPr lang="en-US" sz="3900">
                <a:solidFill>
                  <a:schemeClr val="dk1"/>
                </a:solidFill>
              </a:rPr>
              <a:t>Baby Feed is a system that allows clinicians and parents record and evaluate infants’ nutrient intake to ensure it is within a healthy range.</a:t>
            </a:r>
            <a:endParaRPr sz="39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t/>
            </a:r>
            <a:endParaRPr sz="39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current system has portals for every type of user: admin, parent, clinician, researcher, and participants. Each portal has their own tabs</a:t>
            </a:r>
            <a:r>
              <a:rPr lang="en-US" sz="3900"/>
              <a:t>. For example, in the parent portal, there is a “Recommendations” tab that suggests what type of food the children should eat depending on the suggestion of the </a:t>
            </a: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clinician. Cur</a:t>
            </a:r>
            <a:r>
              <a:rPr lang="en-US" sz="3900"/>
              <a:t>rently, Baby Feed supports Spanish translation on the participant and parent portals. In addition, the parent </a:t>
            </a:r>
            <a:r>
              <a:rPr lang="en-US" sz="3900"/>
              <a:t>portal</a:t>
            </a:r>
            <a:r>
              <a:rPr lang="en-US" sz="3900"/>
              <a:t> is mobile friendly.</a:t>
            </a:r>
            <a:endParaRPr b="0" i="0" sz="3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1040123" y="21853372"/>
            <a:ext cx="7879800" cy="69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Automated Azure Pipelines checks.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Backend service modifications were tested using Postman (Postman collections available for testing).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Google Chrome and Chrome Developer Tools used to test the Web App and UI.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Integration, Regression and Exploratory testing techniques were utilized.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7663862" y="337370"/>
            <a:ext cx="269031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6600"/>
              <a:buFont typeface="Arial"/>
              <a:buNone/>
            </a:pPr>
            <a:r>
              <a:rPr b="1" i="0" lang="en-US" sz="6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and Information Sciences</a:t>
            </a:r>
            <a:endParaRPr b="0" i="0" sz="7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5400"/>
              <a:buFont typeface="Arial"/>
              <a:buNone/>
            </a:pPr>
            <a:r>
              <a:rPr b="0" i="1" lang="en-US" sz="54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Fall 2021 Capstone </a:t>
            </a:r>
            <a:r>
              <a:rPr i="1" lang="en-US" sz="5400">
                <a:solidFill>
                  <a:srgbClr val="B6862C"/>
                </a:solidFill>
              </a:rPr>
              <a:t>1</a:t>
            </a:r>
            <a:r>
              <a:rPr b="0" i="1" lang="en-US" sz="54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 Project</a:t>
            </a:r>
            <a:endParaRPr/>
          </a:p>
        </p:txBody>
      </p:sp>
      <p:sp>
        <p:nvSpPr>
          <p:cNvPr id="92" name="Google Shape;92;p1"/>
          <p:cNvSpPr txBox="1"/>
          <p:nvPr/>
        </p:nvSpPr>
        <p:spPr>
          <a:xfrm>
            <a:off x="33549541" y="13045838"/>
            <a:ext cx="8898000" cy="69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Web app implemented using Angular, Microservices are using Spring Java framework.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Web App deployed as Azure Storage Account with custom domain and Azure CDN in front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Microservices deployed on Azure Services.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Web app modifications Implemented using TypeScript and Angular.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Data creation and manipulation implemented using MongoDB.</a:t>
            </a:r>
            <a:endParaRPr/>
          </a:p>
        </p:txBody>
      </p:sp>
      <p:sp>
        <p:nvSpPr>
          <p:cNvPr id="93" name="Google Shape;93;p1"/>
          <p:cNvSpPr txBox="1"/>
          <p:nvPr/>
        </p:nvSpPr>
        <p:spPr>
          <a:xfrm>
            <a:off x="33550000" y="20774100"/>
            <a:ext cx="9662400" cy="75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700"/>
          </a:p>
          <a:p>
            <a:pPr indent="-4635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3700"/>
              <a:buChar char="•"/>
            </a:pPr>
            <a:r>
              <a:rPr lang="en-US" sz="3700"/>
              <a:t>The User portal was made mobile friendly.</a:t>
            </a:r>
            <a:endParaRPr sz="3700"/>
          </a:p>
          <a:p>
            <a:pPr indent="-463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700"/>
              <a:buChar char="•"/>
            </a:pPr>
            <a:r>
              <a:rPr lang="en-US" sz="3700"/>
              <a:t>“Recommendations” tab was made mobile friendly in Parent Portal.</a:t>
            </a:r>
            <a:endParaRPr sz="3700"/>
          </a:p>
          <a:p>
            <a:pPr indent="-463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700"/>
              <a:buChar char="•"/>
            </a:pPr>
            <a:r>
              <a:rPr lang="en-US" sz="3700"/>
              <a:t>Welcome message was added to the tracking tab in Parent portal.</a:t>
            </a:r>
            <a:endParaRPr sz="3700"/>
          </a:p>
          <a:p>
            <a:pPr indent="-463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700"/>
              <a:buChar char="•"/>
            </a:pPr>
            <a:r>
              <a:rPr lang="en-US" sz="3700"/>
              <a:t>Icons were added on the Parent and Participant portal tabs.</a:t>
            </a:r>
            <a:endParaRPr sz="3700"/>
          </a:p>
          <a:p>
            <a:pPr indent="-463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700"/>
              <a:buChar char="•"/>
            </a:pPr>
            <a:r>
              <a:rPr lang="en-US" sz="3700"/>
              <a:t>The Questionnaire page was made mobile friendly. </a:t>
            </a:r>
            <a:endParaRPr sz="3700"/>
          </a:p>
          <a:p>
            <a:pPr indent="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700"/>
          </a:p>
        </p:txBody>
      </p:sp>
      <p:pic>
        <p:nvPicPr>
          <p:cNvPr descr="Diagram&#10;&#10;Description automatically generated" id="94" name="Google Shape;94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853711" y="13552166"/>
            <a:ext cx="7081068" cy="722194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/>
          <p:nvPr/>
        </p:nvSpPr>
        <p:spPr>
          <a:xfrm>
            <a:off x="33657224" y="5855800"/>
            <a:ext cx="9401400" cy="56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lang="en-US" sz="3600"/>
              <a:t>Make Baby Feed more mobile friendly.</a:t>
            </a:r>
            <a:endParaRPr sz="3600"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en-US" sz="3600"/>
              <a:t>Add icons to the mobile version of Baby Feed.</a:t>
            </a:r>
            <a:endParaRPr sz="3600"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Adding UI enhancements to all portals.</a:t>
            </a:r>
            <a:endParaRPr>
              <a:solidFill>
                <a:schemeClr val="dk1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Fix bugs on the overall app, such as:</a:t>
            </a:r>
            <a:endParaRPr sz="3600"/>
          </a:p>
          <a:p>
            <a:pPr indent="-457200" lvl="1" marL="914400" rtl="0" algn="l">
              <a:spcBef>
                <a:spcPts val="0"/>
              </a:spcBef>
              <a:spcAft>
                <a:spcPts val="0"/>
              </a:spcAft>
              <a:buSzPts val="3600"/>
              <a:buChar char="○"/>
            </a:pPr>
            <a:r>
              <a:rPr lang="en-US" sz="3600"/>
              <a:t>Exporting data into file.</a:t>
            </a:r>
            <a:endParaRPr sz="3600"/>
          </a:p>
          <a:p>
            <a:pPr indent="-457200" lvl="1" marL="914400" rtl="0" algn="l">
              <a:spcBef>
                <a:spcPts val="0"/>
              </a:spcBef>
              <a:spcAft>
                <a:spcPts val="0"/>
              </a:spcAft>
              <a:buSzPts val="3600"/>
              <a:buChar char="○"/>
            </a:pPr>
            <a:r>
              <a:rPr lang="en-US" sz="3600"/>
              <a:t>Alignment on buttons and texts.</a:t>
            </a:r>
            <a:endParaRPr sz="3600"/>
          </a:p>
          <a:p>
            <a:pPr indent="-457200" lvl="1" marL="914400" rtl="0" algn="l">
              <a:spcBef>
                <a:spcPts val="0"/>
              </a:spcBef>
              <a:spcAft>
                <a:spcPts val="0"/>
              </a:spcAft>
              <a:buSzPts val="3600"/>
              <a:buChar char="○"/>
            </a:pPr>
            <a:r>
              <a:rPr lang="en-US" sz="3600"/>
              <a:t>Download button not working.</a:t>
            </a:r>
            <a:endParaRPr sz="3600"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en-US" sz="3600"/>
              <a:t>Add Welcome message to Portal and different Tabs.</a:t>
            </a:r>
            <a:endParaRPr sz="3600"/>
          </a:p>
        </p:txBody>
      </p:sp>
      <p:pic>
        <p:nvPicPr>
          <p:cNvPr id="96" name="Google Shape;96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3709155" y="15075161"/>
            <a:ext cx="6917856" cy="466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20627000" y="16394190"/>
            <a:ext cx="10298776" cy="282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2011723" y="22159475"/>
            <a:ext cx="3128975" cy="6771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5521700" y="22146762"/>
            <a:ext cx="3128975" cy="6771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9180368" y="22146762"/>
            <a:ext cx="3128975" cy="6771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2758075" y="22146771"/>
            <a:ext cx="3128975" cy="6771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26335775" y="22146795"/>
            <a:ext cx="3128975" cy="6771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