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8" roundtripDataSignature="AMtx7mhazg9s0X2OrvrwaunMZf4+ZwRWR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customschemas.google.com/relationships/presentationmetadata" Target="meta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4" name="Google Shape;18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9" name="Google Shape;24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6" name="Google Shape;25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 name="Google Shape;19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4" name="Google Shape;20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6" name="Google Shape;21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 name="Google Shape;22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4" name="Shape 24"/>
        <p:cNvGrpSpPr/>
        <p:nvPr/>
      </p:nvGrpSpPr>
      <p:grpSpPr>
        <a:xfrm>
          <a:off x="0" y="0"/>
          <a:ext cx="0" cy="0"/>
          <a:chOff x="0" y="0"/>
          <a:chExt cx="0" cy="0"/>
        </a:xfrm>
      </p:grpSpPr>
      <p:sp>
        <p:nvSpPr>
          <p:cNvPr id="25" name="Google Shape;25;p15"/>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15"/>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26" name="Shape 126"/>
        <p:cNvGrpSpPr/>
        <p:nvPr/>
      </p:nvGrpSpPr>
      <p:grpSpPr>
        <a:xfrm>
          <a:off x="0" y="0"/>
          <a:ext cx="0" cy="0"/>
          <a:chOff x="0" y="0"/>
          <a:chExt cx="0" cy="0"/>
        </a:xfrm>
      </p:grpSpPr>
      <p:sp>
        <p:nvSpPr>
          <p:cNvPr id="127" name="Google Shape;127;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8" name="Google Shape;128;p24"/>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29" name="Google Shape;129;p24"/>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30" name="Google Shape;130;p24"/>
          <p:cNvGrpSpPr/>
          <p:nvPr/>
        </p:nvGrpSpPr>
        <p:grpSpPr>
          <a:xfrm>
            <a:off x="11449163" y="211743"/>
            <a:ext cx="522582" cy="530386"/>
            <a:chOff x="11140977" y="745237"/>
            <a:chExt cx="522582" cy="530386"/>
          </a:xfrm>
        </p:grpSpPr>
        <p:sp>
          <p:nvSpPr>
            <p:cNvPr id="131" name="Google Shape;131;p2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2" name="Google Shape;132;p2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sp>
        <p:nvSpPr>
          <p:cNvPr id="133" name="Google Shape;133;p24"/>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sz="3600">
              <a:solidFill>
                <a:srgbClr val="3F3F3F"/>
              </a:solidFill>
              <a:latin typeface="Arial"/>
              <a:ea typeface="Arial"/>
              <a:cs typeface="Arial"/>
              <a:sym typeface="Arial"/>
            </a:endParaRPr>
          </a:p>
        </p:txBody>
      </p:sp>
      <p:sp>
        <p:nvSpPr>
          <p:cNvPr id="134" name="Google Shape;134;p24"/>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5" name="Google Shape;135;p24"/>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6" name="Google Shape;136;p24"/>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24"/>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8" name="Google Shape;138;p24"/>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40" name="Google Shape;140;p24"/>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41" name="Shape 141"/>
        <p:cNvGrpSpPr/>
        <p:nvPr/>
      </p:nvGrpSpPr>
      <p:grpSpPr>
        <a:xfrm>
          <a:off x="0" y="0"/>
          <a:ext cx="0" cy="0"/>
          <a:chOff x="0" y="0"/>
          <a:chExt cx="0" cy="0"/>
        </a:xfrm>
      </p:grpSpPr>
      <p:sp>
        <p:nvSpPr>
          <p:cNvPr id="142" name="Google Shape;142;p25"/>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 name="Google Shape;143;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4" name="Google Shape;144;p25"/>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45" name="Google Shape;145;p25"/>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sz="3600">
              <a:solidFill>
                <a:srgbClr val="3F3F3F"/>
              </a:solidFill>
              <a:latin typeface="Arial"/>
              <a:ea typeface="Arial"/>
              <a:cs typeface="Arial"/>
              <a:sym typeface="Arial"/>
            </a:endParaRPr>
          </a:p>
        </p:txBody>
      </p:sp>
      <p:sp>
        <p:nvSpPr>
          <p:cNvPr id="146" name="Google Shape;146;p25"/>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47" name="Google Shape;147;p25"/>
          <p:cNvGrpSpPr/>
          <p:nvPr/>
        </p:nvGrpSpPr>
        <p:grpSpPr>
          <a:xfrm flipH="1">
            <a:off x="11449544" y="206704"/>
            <a:ext cx="522582" cy="530386"/>
            <a:chOff x="2645664" y="2011680"/>
            <a:chExt cx="735606" cy="746592"/>
          </a:xfrm>
        </p:grpSpPr>
        <p:sp>
          <p:nvSpPr>
            <p:cNvPr id="148" name="Google Shape;148;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9" name="Google Shape;149;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sp>
        <p:nvSpPr>
          <p:cNvPr id="150" name="Google Shape;150;p25"/>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52" name="Google Shape;152;p25"/>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53" name="Shape 153"/>
        <p:cNvGrpSpPr/>
        <p:nvPr/>
      </p:nvGrpSpPr>
      <p:grpSpPr>
        <a:xfrm>
          <a:off x="0" y="0"/>
          <a:ext cx="0" cy="0"/>
          <a:chOff x="0" y="0"/>
          <a:chExt cx="0" cy="0"/>
        </a:xfrm>
      </p:grpSpPr>
      <p:sp>
        <p:nvSpPr>
          <p:cNvPr id="154" name="Google Shape;154;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5" name="Google Shape;155;p26"/>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56" name="Google Shape;156;p26"/>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26"/>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lang="en-US" sz="3600">
                <a:solidFill>
                  <a:srgbClr val="3F3F3F"/>
                </a:solidFill>
                <a:latin typeface="Arial"/>
                <a:ea typeface="Arial"/>
                <a:cs typeface="Arial"/>
                <a:sym typeface="Arial"/>
              </a:rPr>
              <a:t>   </a:t>
            </a:r>
            <a:endParaRPr/>
          </a:p>
        </p:txBody>
      </p:sp>
      <p:sp>
        <p:nvSpPr>
          <p:cNvPr id="159" name="Google Shape;159;p26"/>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60" name="Google Shape;160;p26"/>
          <p:cNvGrpSpPr/>
          <p:nvPr/>
        </p:nvGrpSpPr>
        <p:grpSpPr>
          <a:xfrm flipH="1">
            <a:off x="11449544" y="206704"/>
            <a:ext cx="522582" cy="530386"/>
            <a:chOff x="2645664" y="2011680"/>
            <a:chExt cx="735606" cy="746592"/>
          </a:xfrm>
        </p:grpSpPr>
        <p:sp>
          <p:nvSpPr>
            <p:cNvPr id="161" name="Google Shape;161;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62" name="Google Shape;162;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sp>
        <p:nvSpPr>
          <p:cNvPr id="163" name="Google Shape;163;p26"/>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4" name="Google Shape;164;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65" name="Google Shape;165;p26"/>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66" name="Shape 166"/>
        <p:cNvGrpSpPr/>
        <p:nvPr/>
      </p:nvGrpSpPr>
      <p:grpSpPr>
        <a:xfrm>
          <a:off x="0" y="0"/>
          <a:ext cx="0" cy="0"/>
          <a:chOff x="0" y="0"/>
          <a:chExt cx="0" cy="0"/>
        </a:xfrm>
      </p:grpSpPr>
      <p:sp>
        <p:nvSpPr>
          <p:cNvPr id="167" name="Google Shape;167;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8" name="Google Shape;168;p27"/>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69" name="Google Shape;169;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sz="3600">
              <a:solidFill>
                <a:srgbClr val="3F3F3F"/>
              </a:solidFill>
              <a:latin typeface="Arial"/>
              <a:ea typeface="Arial"/>
              <a:cs typeface="Arial"/>
              <a:sym typeface="Arial"/>
            </a:endParaRPr>
          </a:p>
        </p:txBody>
      </p:sp>
      <p:sp>
        <p:nvSpPr>
          <p:cNvPr id="170" name="Google Shape;170;p27"/>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27"/>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27"/>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27"/>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75" name="Google Shape;175;p27"/>
          <p:cNvGrpSpPr/>
          <p:nvPr/>
        </p:nvGrpSpPr>
        <p:grpSpPr>
          <a:xfrm flipH="1">
            <a:off x="11449544" y="206704"/>
            <a:ext cx="522582" cy="530386"/>
            <a:chOff x="2645664" y="2011680"/>
            <a:chExt cx="735606" cy="746592"/>
          </a:xfrm>
        </p:grpSpPr>
        <p:sp>
          <p:nvSpPr>
            <p:cNvPr id="176" name="Google Shape;176;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7" name="Google Shape;177;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sp>
        <p:nvSpPr>
          <p:cNvPr id="178" name="Google Shape;178;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9" name="Google Shape;179;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80" name="Google Shape;180;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7" name="Shape 27"/>
        <p:cNvGrpSpPr/>
        <p:nvPr/>
      </p:nvGrpSpPr>
      <p:grpSpPr>
        <a:xfrm>
          <a:off x="0" y="0"/>
          <a:ext cx="0" cy="0"/>
          <a:chOff x="0" y="0"/>
          <a:chExt cx="0" cy="0"/>
        </a:xfrm>
      </p:grpSpPr>
      <p:pic>
        <p:nvPicPr>
          <p:cNvPr descr="A picture containing bird&#10;&#10;Description automatically generated" id="28" name="Google Shape;28;p1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9" name="Google Shape;29;p1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16"/>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16"/>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32" name="Google Shape;32;p16"/>
          <p:cNvGrpSpPr/>
          <p:nvPr/>
        </p:nvGrpSpPr>
        <p:grpSpPr>
          <a:xfrm>
            <a:off x="11449163" y="211743"/>
            <a:ext cx="522582" cy="530386"/>
            <a:chOff x="11140977" y="745237"/>
            <a:chExt cx="522582" cy="530386"/>
          </a:xfrm>
        </p:grpSpPr>
        <p:sp>
          <p:nvSpPr>
            <p:cNvPr id="33" name="Google Shape;33;p1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4" name="Google Shape;34;p1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5" name="Google Shape;35;p1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36" name="Google Shape;36;p1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7" name="Google Shape;37;p1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8" name="Shape 38"/>
        <p:cNvGrpSpPr/>
        <p:nvPr/>
      </p:nvGrpSpPr>
      <p:grpSpPr>
        <a:xfrm>
          <a:off x="0" y="0"/>
          <a:ext cx="0" cy="0"/>
          <a:chOff x="0" y="0"/>
          <a:chExt cx="0" cy="0"/>
        </a:xfrm>
      </p:grpSpPr>
      <p:pic>
        <p:nvPicPr>
          <p:cNvPr descr="A picture containing bird&#10;&#10;Description automatically generated" id="39" name="Google Shape;39;p17"/>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0" name="Google Shape;40;p1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41" name="Google Shape;41;p17"/>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42" name="Google Shape;42;p17"/>
          <p:cNvGrpSpPr/>
          <p:nvPr/>
        </p:nvGrpSpPr>
        <p:grpSpPr>
          <a:xfrm>
            <a:off x="11449163" y="211743"/>
            <a:ext cx="522582" cy="530386"/>
            <a:chOff x="11140977" y="745237"/>
            <a:chExt cx="522582" cy="530386"/>
          </a:xfrm>
        </p:grpSpPr>
        <p:sp>
          <p:nvSpPr>
            <p:cNvPr id="43" name="Google Shape;43;p17"/>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4" name="Google Shape;44;p17"/>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45" name="Google Shape;45;p17"/>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7"/>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 name="Google Shape;47;p17"/>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49" name="Google Shape;49;p17"/>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50" name="Shape 50"/>
        <p:cNvGrpSpPr/>
        <p:nvPr/>
      </p:nvGrpSpPr>
      <p:grpSpPr>
        <a:xfrm>
          <a:off x="0" y="0"/>
          <a:ext cx="0" cy="0"/>
          <a:chOff x="0" y="0"/>
          <a:chExt cx="0" cy="0"/>
        </a:xfrm>
      </p:grpSpPr>
      <p:pic>
        <p:nvPicPr>
          <p:cNvPr descr="A picture containing bird&#10;&#10;Description automatically generated" id="51" name="Google Shape;51;p18"/>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52" name="Google Shape;52;p18"/>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18"/>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1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55" name="Google Shape;55;p18"/>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56" name="Google Shape;56;p18"/>
          <p:cNvGrpSpPr/>
          <p:nvPr/>
        </p:nvGrpSpPr>
        <p:grpSpPr>
          <a:xfrm flipH="1">
            <a:off x="11449544" y="206704"/>
            <a:ext cx="522582" cy="530386"/>
            <a:chOff x="2645664" y="2011680"/>
            <a:chExt cx="735606" cy="746592"/>
          </a:xfrm>
        </p:grpSpPr>
        <p:sp>
          <p:nvSpPr>
            <p:cNvPr id="57" name="Google Shape;57;p1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8" name="Google Shape;58;p1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59" name="Google Shape;59;p1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60" name="Google Shape;60;p18"/>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61" name="Shape 61"/>
        <p:cNvGrpSpPr/>
        <p:nvPr/>
      </p:nvGrpSpPr>
      <p:grpSpPr>
        <a:xfrm>
          <a:off x="0" y="0"/>
          <a:ext cx="0" cy="0"/>
          <a:chOff x="0" y="0"/>
          <a:chExt cx="0" cy="0"/>
        </a:xfrm>
      </p:grpSpPr>
      <p:pic>
        <p:nvPicPr>
          <p:cNvPr descr="A picture containing bird&#10;&#10;Description automatically generated" id="62" name="Google Shape;6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3" name="Google Shape;63;p1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4" name="Google Shape;64;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5" name="Google Shape;65;p19"/>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6" name="Google Shape;66;p1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 name="Google Shape;67;p1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1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69" name="Google Shape;69;p19"/>
          <p:cNvGrpSpPr/>
          <p:nvPr/>
        </p:nvGrpSpPr>
        <p:grpSpPr>
          <a:xfrm>
            <a:off x="11449163" y="211743"/>
            <a:ext cx="522582" cy="530386"/>
            <a:chOff x="11140977" y="745237"/>
            <a:chExt cx="522582" cy="530386"/>
          </a:xfrm>
        </p:grpSpPr>
        <p:sp>
          <p:nvSpPr>
            <p:cNvPr id="70" name="Google Shape;70;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71" name="Google Shape;71;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72" name="Google Shape;72;p1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73" name="Google Shape;73;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74" name="Google Shape;74;p19"/>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75" name="Shape 75"/>
        <p:cNvGrpSpPr/>
        <p:nvPr/>
      </p:nvGrpSpPr>
      <p:grpSpPr>
        <a:xfrm>
          <a:off x="0" y="0"/>
          <a:ext cx="0" cy="0"/>
          <a:chOff x="0" y="0"/>
          <a:chExt cx="0" cy="0"/>
        </a:xfrm>
      </p:grpSpPr>
      <p:pic>
        <p:nvPicPr>
          <p:cNvPr descr="A picture containing bird&#10;&#10;Description automatically generated" id="76" name="Google Shape;76;p20"/>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7" name="Google Shape;77;p2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8" name="Google Shape;78;p20"/>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20"/>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20"/>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0"/>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82" name="Google Shape;82;p20"/>
          <p:cNvGrpSpPr/>
          <p:nvPr/>
        </p:nvGrpSpPr>
        <p:grpSpPr>
          <a:xfrm flipH="1">
            <a:off x="11449544" y="206704"/>
            <a:ext cx="522582" cy="530386"/>
            <a:chOff x="2645664" y="2011680"/>
            <a:chExt cx="735606" cy="746592"/>
          </a:xfrm>
        </p:grpSpPr>
        <p:sp>
          <p:nvSpPr>
            <p:cNvPr id="83" name="Google Shape;83;p2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4" name="Google Shape;84;p2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sp>
        <p:nvSpPr>
          <p:cNvPr id="85" name="Google Shape;85;p2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descr="A close up of a sign&#10;&#10;Description automatically generated" id="86" name="Google Shape;86;p20"/>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87" name="Shape 87"/>
        <p:cNvGrpSpPr/>
        <p:nvPr/>
      </p:nvGrpSpPr>
      <p:grpSpPr>
        <a:xfrm>
          <a:off x="0" y="0"/>
          <a:ext cx="0" cy="0"/>
          <a:chOff x="0" y="0"/>
          <a:chExt cx="0" cy="0"/>
        </a:xfrm>
      </p:grpSpPr>
      <p:pic>
        <p:nvPicPr>
          <p:cNvPr descr="A picture containing bird&#10;&#10;Description automatically generated" id="88" name="Google Shape;88;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9" name="Google Shape;89;p21"/>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90" name="Google Shape;90;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1" name="Google Shape;91;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21"/>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21"/>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1"/>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95" name="Google Shape;95;p21"/>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96" name="Google Shape;96;p21"/>
          <p:cNvGrpSpPr/>
          <p:nvPr/>
        </p:nvGrpSpPr>
        <p:grpSpPr>
          <a:xfrm flipH="1">
            <a:off x="11449544" y="206704"/>
            <a:ext cx="522582" cy="530386"/>
            <a:chOff x="2645664" y="2011680"/>
            <a:chExt cx="735606" cy="746592"/>
          </a:xfrm>
        </p:grpSpPr>
        <p:sp>
          <p:nvSpPr>
            <p:cNvPr id="97" name="Google Shape;97;p2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8" name="Google Shape;98;p2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sp>
        <p:nvSpPr>
          <p:cNvPr id="99" name="Google Shape;99;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descr="A close up of a sign&#10;&#10;Description automatically generated" id="100" name="Google Shape;100;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01" name="Shape 101"/>
        <p:cNvGrpSpPr/>
        <p:nvPr/>
      </p:nvGrpSpPr>
      <p:grpSpPr>
        <a:xfrm>
          <a:off x="0" y="0"/>
          <a:ext cx="0" cy="0"/>
          <a:chOff x="0" y="0"/>
          <a:chExt cx="0" cy="0"/>
        </a:xfrm>
      </p:grpSpPr>
      <p:sp>
        <p:nvSpPr>
          <p:cNvPr id="102" name="Google Shape;102;p22"/>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 name="Google Shape;103;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4" name="Google Shape;104;p22"/>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05" name="Google Shape;105;p2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06" name="Google Shape;106;p22"/>
          <p:cNvGrpSpPr/>
          <p:nvPr/>
        </p:nvGrpSpPr>
        <p:grpSpPr>
          <a:xfrm>
            <a:off x="11449163" y="211743"/>
            <a:ext cx="522582" cy="530386"/>
            <a:chOff x="11140977" y="745237"/>
            <a:chExt cx="522582" cy="530386"/>
          </a:xfrm>
        </p:grpSpPr>
        <p:sp>
          <p:nvSpPr>
            <p:cNvPr id="107" name="Google Shape;107;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8" name="Google Shape;108;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sp>
        <p:nvSpPr>
          <p:cNvPr id="109" name="Google Shape;109;p2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lang="en-US" sz="3600">
                <a:solidFill>
                  <a:srgbClr val="3F3F3F"/>
                </a:solidFill>
                <a:latin typeface="Arial"/>
                <a:ea typeface="Arial"/>
                <a:cs typeface="Arial"/>
                <a:sym typeface="Arial"/>
              </a:rPr>
              <a:t>  </a:t>
            </a:r>
            <a:endParaRPr/>
          </a:p>
        </p:txBody>
      </p:sp>
      <p:sp>
        <p:nvSpPr>
          <p:cNvPr id="110" name="Google Shape;110;p2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1" name="Google Shape;111;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12" name="Google Shape;112;p2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13" name="Shape 113"/>
        <p:cNvGrpSpPr/>
        <p:nvPr/>
      </p:nvGrpSpPr>
      <p:grpSpPr>
        <a:xfrm>
          <a:off x="0" y="0"/>
          <a:ext cx="0" cy="0"/>
          <a:chOff x="0" y="0"/>
          <a:chExt cx="0" cy="0"/>
        </a:xfrm>
      </p:grpSpPr>
      <p:sp>
        <p:nvSpPr>
          <p:cNvPr id="114" name="Google Shape;114;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5" name="Google Shape;115;p23"/>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16" name="Google Shape;116;p23"/>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17" name="Google Shape;117;p23"/>
          <p:cNvGrpSpPr/>
          <p:nvPr/>
        </p:nvGrpSpPr>
        <p:grpSpPr>
          <a:xfrm>
            <a:off x="11449163" y="211743"/>
            <a:ext cx="522582" cy="530386"/>
            <a:chOff x="11140977" y="745237"/>
            <a:chExt cx="522582" cy="530386"/>
          </a:xfrm>
        </p:grpSpPr>
        <p:sp>
          <p:nvSpPr>
            <p:cNvPr id="118" name="Google Shape;118;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9" name="Google Shape;119;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sp>
        <p:nvSpPr>
          <p:cNvPr id="120" name="Google Shape;120;p23"/>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 name="Google Shape;121;p23"/>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 name="Google Shape;122;p23"/>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sz="3600">
              <a:solidFill>
                <a:srgbClr val="3F3F3F"/>
              </a:solidFill>
              <a:latin typeface="Arial"/>
              <a:ea typeface="Arial"/>
              <a:cs typeface="Arial"/>
              <a:sym typeface="Arial"/>
            </a:endParaRPr>
          </a:p>
        </p:txBody>
      </p:sp>
      <p:sp>
        <p:nvSpPr>
          <p:cNvPr id="123" name="Google Shape;123;p23"/>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4" name="Google Shape;124;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25" name="Google Shape;125;p23"/>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3.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pic>
        <p:nvPicPr>
          <p:cNvPr descr="A close up of a sign&#10;&#10;Description automatically generated" id="10" name="Google Shape;10;p14"/>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11" name="Google Shape;11;p14"/>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 name="Google Shape;12;p14"/>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3" name="Google Shape;13;p14"/>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4"/>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6" name="Google Shape;16;p1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7" name="Google Shape;17;p14"/>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8" name="Google Shape;18;p14"/>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9" name="Google Shape;19;p14"/>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0" name="Google Shape;20;p14"/>
          <p:cNvGrpSpPr/>
          <p:nvPr/>
        </p:nvGrpSpPr>
        <p:grpSpPr>
          <a:xfrm>
            <a:off x="11449163" y="211743"/>
            <a:ext cx="522582" cy="530386"/>
            <a:chOff x="11140977" y="745237"/>
            <a:chExt cx="522582" cy="530386"/>
          </a:xfrm>
        </p:grpSpPr>
        <p:sp>
          <p:nvSpPr>
            <p:cNvPr id="21" name="Google Shape;21;p1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 name="Google Shape;22;p1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23" name="Google Shape;23;p14"/>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mailto:crpalaci@fiu.edu" TargetMode="External"/><Relationship Id="rId4" Type="http://schemas.openxmlformats.org/officeDocument/2006/relationships/hyperlink" Target="mailto:sadjadi@cs.fiu.ed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
          <p:cNvSpPr txBox="1"/>
          <p:nvPr>
            <p:ph type="ctrTitle"/>
          </p:nvPr>
        </p:nvSpPr>
        <p:spPr>
          <a:xfrm>
            <a:off x="1680604" y="283779"/>
            <a:ext cx="9072880" cy="1064172"/>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accent2"/>
              </a:buClr>
              <a:buSzPts val="6000"/>
              <a:buFont typeface="Arial"/>
              <a:buNone/>
            </a:pPr>
            <a:r>
              <a:rPr lang="en-US">
                <a:solidFill>
                  <a:schemeClr val="accent2"/>
                </a:solidFill>
              </a:rPr>
              <a:t>Baby Feed 8.0</a:t>
            </a:r>
            <a:endParaRPr/>
          </a:p>
        </p:txBody>
      </p:sp>
      <p:sp>
        <p:nvSpPr>
          <p:cNvPr id="187" name="Google Shape;187;p1"/>
          <p:cNvSpPr txBox="1"/>
          <p:nvPr>
            <p:ph idx="1" type="subTitle"/>
          </p:nvPr>
        </p:nvSpPr>
        <p:spPr>
          <a:xfrm>
            <a:off x="1680604" y="2131674"/>
            <a:ext cx="4977214" cy="4156585"/>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accent2"/>
              </a:buClr>
              <a:buSzPts val="2400"/>
              <a:buNone/>
            </a:pPr>
            <a:r>
              <a:rPr b="1" lang="en-US">
                <a:solidFill>
                  <a:schemeClr val="accent2"/>
                </a:solidFill>
              </a:rPr>
              <a:t>Product Owner: </a:t>
            </a:r>
            <a:r>
              <a:rPr lang="en-US"/>
              <a:t>Dr. Cristina Palacios</a:t>
            </a:r>
            <a:endParaRPr/>
          </a:p>
          <a:p>
            <a:pPr indent="0" lvl="0" marL="0" rtl="0" algn="l">
              <a:lnSpc>
                <a:spcPct val="90000"/>
              </a:lnSpc>
              <a:spcBef>
                <a:spcPts val="1000"/>
              </a:spcBef>
              <a:spcAft>
                <a:spcPts val="0"/>
              </a:spcAft>
              <a:buClr>
                <a:schemeClr val="accent2"/>
              </a:buClr>
              <a:buSzPts val="2400"/>
              <a:buNone/>
            </a:pPr>
            <a:r>
              <a:rPr b="1" lang="en-US">
                <a:solidFill>
                  <a:schemeClr val="accent2"/>
                </a:solidFill>
              </a:rPr>
              <a:t>Instructor:</a:t>
            </a:r>
            <a:r>
              <a:rPr b="1" lang="en-US"/>
              <a:t> </a:t>
            </a:r>
            <a:r>
              <a:rPr lang="en-US"/>
              <a:t>Masoud Sadjadi</a:t>
            </a:r>
            <a:endParaRPr/>
          </a:p>
          <a:p>
            <a:pPr indent="0" lvl="0" marL="0" rtl="0" algn="l">
              <a:lnSpc>
                <a:spcPct val="90000"/>
              </a:lnSpc>
              <a:spcBef>
                <a:spcPts val="1000"/>
              </a:spcBef>
              <a:spcAft>
                <a:spcPts val="0"/>
              </a:spcAft>
              <a:buClr>
                <a:schemeClr val="lt1"/>
              </a:buClr>
              <a:buSzPts val="2400"/>
              <a:buNone/>
            </a:pPr>
            <a:r>
              <a:t/>
            </a:r>
            <a:endParaRPr/>
          </a:p>
          <a:p>
            <a:pPr indent="0" lvl="0" marL="0" rtl="0" algn="l">
              <a:lnSpc>
                <a:spcPct val="90000"/>
              </a:lnSpc>
              <a:spcBef>
                <a:spcPts val="1000"/>
              </a:spcBef>
              <a:spcAft>
                <a:spcPts val="0"/>
              </a:spcAft>
              <a:buClr>
                <a:schemeClr val="accent2"/>
              </a:buClr>
              <a:buSzPts val="2400"/>
              <a:buNone/>
            </a:pPr>
            <a:r>
              <a:rPr b="1" lang="en-US">
                <a:solidFill>
                  <a:schemeClr val="accent2"/>
                </a:solidFill>
              </a:rPr>
              <a:t>Team Members:</a:t>
            </a:r>
            <a:endParaRPr b="1">
              <a:solidFill>
                <a:schemeClr val="accent2"/>
              </a:solidFill>
            </a:endParaRPr>
          </a:p>
          <a:p>
            <a:pPr indent="0" lvl="0" marL="0" rtl="0" algn="l">
              <a:lnSpc>
                <a:spcPct val="90000"/>
              </a:lnSpc>
              <a:spcBef>
                <a:spcPts val="0"/>
              </a:spcBef>
              <a:spcAft>
                <a:spcPts val="0"/>
              </a:spcAft>
              <a:buClr>
                <a:schemeClr val="lt1"/>
              </a:buClr>
              <a:buSzPts val="2400"/>
              <a:buNone/>
            </a:pPr>
            <a:r>
              <a:rPr b="0" i="0" lang="en-US" u="none" strike="noStrike">
                <a:latin typeface="Arial"/>
                <a:ea typeface="Arial"/>
                <a:cs typeface="Arial"/>
                <a:sym typeface="Arial"/>
              </a:rPr>
              <a:t>Elias Consalvo </a:t>
            </a:r>
            <a:endParaRPr/>
          </a:p>
          <a:p>
            <a:pPr indent="0" lvl="0" marL="0" rtl="0" algn="l">
              <a:lnSpc>
                <a:spcPct val="90000"/>
              </a:lnSpc>
              <a:spcBef>
                <a:spcPts val="0"/>
              </a:spcBef>
              <a:spcAft>
                <a:spcPts val="0"/>
              </a:spcAft>
              <a:buClr>
                <a:schemeClr val="lt1"/>
              </a:buClr>
              <a:buSzPts val="2400"/>
              <a:buNone/>
            </a:pPr>
            <a:r>
              <a:rPr b="0" i="0" lang="en-US" u="none" strike="noStrike">
                <a:latin typeface="Arial"/>
                <a:ea typeface="Arial"/>
                <a:cs typeface="Arial"/>
                <a:sym typeface="Arial"/>
              </a:rPr>
              <a:t>David Jakimov</a:t>
            </a:r>
            <a:endParaRPr b="0" i="0" u="none" strike="noStrike">
              <a:latin typeface="Arial"/>
              <a:ea typeface="Arial"/>
              <a:cs typeface="Arial"/>
              <a:sym typeface="Arial"/>
            </a:endParaRPr>
          </a:p>
          <a:p>
            <a:pPr indent="0" lvl="0" marL="0" rtl="0" algn="l">
              <a:lnSpc>
                <a:spcPct val="90000"/>
              </a:lnSpc>
              <a:spcBef>
                <a:spcPts val="0"/>
              </a:spcBef>
              <a:spcAft>
                <a:spcPts val="0"/>
              </a:spcAft>
              <a:buClr>
                <a:schemeClr val="lt1"/>
              </a:buClr>
              <a:buSzPts val="2400"/>
              <a:buNone/>
            </a:pPr>
            <a:r>
              <a:rPr b="0" i="0" lang="en-US" u="none" strike="noStrike">
                <a:latin typeface="Arial"/>
                <a:ea typeface="Arial"/>
                <a:cs typeface="Arial"/>
                <a:sym typeface="Arial"/>
              </a:rPr>
              <a:t>Kristian Perez  </a:t>
            </a:r>
            <a:endParaRPr/>
          </a:p>
          <a:p>
            <a:pPr indent="0" lvl="0" marL="0" rtl="0" algn="l">
              <a:lnSpc>
                <a:spcPct val="90000"/>
              </a:lnSpc>
              <a:spcBef>
                <a:spcPts val="0"/>
              </a:spcBef>
              <a:spcAft>
                <a:spcPts val="0"/>
              </a:spcAft>
              <a:buClr>
                <a:schemeClr val="lt1"/>
              </a:buClr>
              <a:buSzPts val="2400"/>
              <a:buNone/>
            </a:pPr>
            <a:r>
              <a:rPr b="0" i="0" lang="en-US" u="none" strike="noStrike">
                <a:latin typeface="Arial"/>
                <a:ea typeface="Arial"/>
                <a:cs typeface="Arial"/>
                <a:sym typeface="Arial"/>
              </a:rPr>
              <a:t>Yasmani Rene Valdes</a:t>
            </a:r>
            <a:endParaRPr b="0">
              <a:latin typeface="Arial"/>
              <a:ea typeface="Arial"/>
              <a:cs typeface="Arial"/>
              <a:sym typeface="Arial"/>
            </a:endParaRPr>
          </a:p>
          <a:p>
            <a:pPr indent="0" lvl="0" marL="0" rtl="0" algn="l">
              <a:lnSpc>
                <a:spcPct val="90000"/>
              </a:lnSpc>
              <a:spcBef>
                <a:spcPts val="1000"/>
              </a:spcBef>
              <a:spcAft>
                <a:spcPts val="0"/>
              </a:spcAft>
              <a:buClr>
                <a:schemeClr val="lt1"/>
              </a:buClr>
              <a:buSzPts val="2400"/>
              <a:buNone/>
            </a:pPr>
            <a:br>
              <a:rPr lang="en-US"/>
            </a:br>
            <a:br>
              <a:rPr lang="en-US"/>
            </a:br>
            <a:endParaRPr/>
          </a:p>
          <a:p>
            <a:pPr indent="0" lvl="0" marL="0" rtl="0" algn="l">
              <a:lnSpc>
                <a:spcPct val="90000"/>
              </a:lnSpc>
              <a:spcBef>
                <a:spcPts val="1000"/>
              </a:spcBef>
              <a:spcAft>
                <a:spcPts val="0"/>
              </a:spcAft>
              <a:buClr>
                <a:schemeClr val="lt1"/>
              </a:buClr>
              <a:buSzPts val="2400"/>
              <a:buNone/>
            </a:pPr>
            <a:r>
              <a:t/>
            </a:r>
            <a:endParaRPr/>
          </a:p>
        </p:txBody>
      </p:sp>
      <p:pic>
        <p:nvPicPr>
          <p:cNvPr descr="A close up of a logo&#10;&#10;Description automatically generated" id="188" name="Google Shape;188;p1"/>
          <p:cNvPicPr preferRelativeResize="0"/>
          <p:nvPr/>
        </p:nvPicPr>
        <p:blipFill rotWithShape="1">
          <a:blip r:embed="rId3">
            <a:alphaModFix/>
          </a:blip>
          <a:srcRect b="0" l="0" r="0" t="0"/>
          <a:stretch/>
        </p:blipFill>
        <p:spPr>
          <a:xfrm>
            <a:off x="7061982" y="2131674"/>
            <a:ext cx="3449414" cy="35693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10"/>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Sequence Diagrams</a:t>
            </a:r>
            <a:endParaRPr/>
          </a:p>
        </p:txBody>
      </p:sp>
      <p:sp>
        <p:nvSpPr>
          <p:cNvPr id="245" name="Google Shape;245;p10"/>
          <p:cNvSpPr txBox="1"/>
          <p:nvPr/>
        </p:nvSpPr>
        <p:spPr>
          <a:xfrm>
            <a:off x="3279115" y="4901720"/>
            <a:ext cx="7680300" cy="369300"/>
          </a:xfrm>
          <a:prstGeom prst="rect">
            <a:avLst/>
          </a:prstGeom>
          <a:noFill/>
          <a:ln>
            <a:noFill/>
          </a:ln>
        </p:spPr>
        <p:txBody>
          <a:bodyPr anchorCtr="0" anchor="t" bIns="45700" lIns="91425" spcFirstLastPara="1" rIns="91425" wrap="square" tIns="45700">
            <a:spAutoFit/>
          </a:bodyPr>
          <a:lstStyle/>
          <a:p>
            <a:pPr indent="0" lvl="0" marL="0" rtl="0" algn="ctr">
              <a:spcBef>
                <a:spcPts val="0"/>
              </a:spcBef>
              <a:spcAft>
                <a:spcPts val="0"/>
              </a:spcAft>
              <a:buSzPts val="1100"/>
              <a:buNone/>
            </a:pPr>
            <a:r>
              <a:rPr i="1" lang="en-US" sz="1800">
                <a:solidFill>
                  <a:schemeClr val="lt1"/>
                </a:solidFill>
                <a:latin typeface="Times New Roman"/>
                <a:ea typeface="Times New Roman"/>
                <a:cs typeface="Times New Roman"/>
                <a:sym typeface="Times New Roman"/>
              </a:rPr>
              <a:t>Sequence diagram of submitting read recommend time (K.P.)</a:t>
            </a:r>
            <a:endParaRPr i="1" sz="1800">
              <a:solidFill>
                <a:schemeClr val="lt1"/>
              </a:solidFill>
              <a:latin typeface="Times New Roman"/>
              <a:ea typeface="Times New Roman"/>
              <a:cs typeface="Times New Roman"/>
              <a:sym typeface="Times New Roman"/>
            </a:endParaRPr>
          </a:p>
        </p:txBody>
      </p:sp>
      <p:pic>
        <p:nvPicPr>
          <p:cNvPr id="246" name="Google Shape;246;p10"/>
          <p:cNvPicPr preferRelativeResize="0"/>
          <p:nvPr/>
        </p:nvPicPr>
        <p:blipFill>
          <a:blip r:embed="rId3">
            <a:alphaModFix/>
          </a:blip>
          <a:stretch>
            <a:fillRect/>
          </a:stretch>
        </p:blipFill>
        <p:spPr>
          <a:xfrm>
            <a:off x="2325588" y="2208425"/>
            <a:ext cx="8907974" cy="24411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1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Class Diagram</a:t>
            </a:r>
            <a:endParaRPr/>
          </a:p>
        </p:txBody>
      </p:sp>
      <p:sp>
        <p:nvSpPr>
          <p:cNvPr id="252" name="Google Shape;252;p11"/>
          <p:cNvSpPr txBox="1"/>
          <p:nvPr/>
        </p:nvSpPr>
        <p:spPr>
          <a:xfrm>
            <a:off x="3637800" y="5971975"/>
            <a:ext cx="6283500" cy="923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800">
                <a:solidFill>
                  <a:schemeClr val="lt1"/>
                </a:solidFill>
                <a:latin typeface="Times New Roman"/>
                <a:ea typeface="Times New Roman"/>
                <a:cs typeface="Times New Roman"/>
                <a:sym typeface="Times New Roman"/>
              </a:rPr>
              <a:t>Class diagram of Clinician Results Page (D.J)</a:t>
            </a:r>
            <a:endParaRPr b="0" sz="2400">
              <a:solidFill>
                <a:schemeClr val="lt1"/>
              </a:solidFill>
              <a:latin typeface="Arial"/>
              <a:ea typeface="Arial"/>
              <a:cs typeface="Arial"/>
              <a:sym typeface="Arial"/>
            </a:endParaRPr>
          </a:p>
          <a:p>
            <a:pPr indent="0" lvl="0" marL="0" marR="0" rtl="0" algn="l">
              <a:spcBef>
                <a:spcPts val="0"/>
              </a:spcBef>
              <a:spcAft>
                <a:spcPts val="0"/>
              </a:spcAft>
              <a:buNone/>
            </a:pPr>
            <a:br>
              <a:rPr lang="en-US"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p:txBody>
      </p:sp>
      <p:pic>
        <p:nvPicPr>
          <p:cNvPr id="253" name="Google Shape;253;p11"/>
          <p:cNvPicPr preferRelativeResize="0"/>
          <p:nvPr/>
        </p:nvPicPr>
        <p:blipFill>
          <a:blip r:embed="rId3">
            <a:alphaModFix/>
          </a:blip>
          <a:stretch>
            <a:fillRect/>
          </a:stretch>
        </p:blipFill>
        <p:spPr>
          <a:xfrm>
            <a:off x="3637800" y="2021391"/>
            <a:ext cx="6283561" cy="395058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1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System Design Development</a:t>
            </a:r>
            <a:endParaRPr/>
          </a:p>
        </p:txBody>
      </p:sp>
      <p:pic>
        <p:nvPicPr>
          <p:cNvPr descr="Chart&#10;&#10;Description automatically generated" id="259" name="Google Shape;259;p12"/>
          <p:cNvPicPr preferRelativeResize="0"/>
          <p:nvPr/>
        </p:nvPicPr>
        <p:blipFill rotWithShape="1">
          <a:blip r:embed="rId3">
            <a:alphaModFix/>
          </a:blip>
          <a:srcRect b="0" l="0" r="0" t="0"/>
          <a:stretch/>
        </p:blipFill>
        <p:spPr>
          <a:xfrm>
            <a:off x="2307772" y="1949209"/>
            <a:ext cx="8940799" cy="372158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Summary</a:t>
            </a:r>
            <a:endParaRPr/>
          </a:p>
        </p:txBody>
      </p:sp>
      <p:sp>
        <p:nvSpPr>
          <p:cNvPr id="265" name="Google Shape;265;p13"/>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000"/>
              <a:buChar char="•"/>
            </a:pPr>
            <a:r>
              <a:rPr lang="en-US"/>
              <a:t>The primary objective with this development cycle was to make improvements to the already implemented BabyFeed application by using feedback from real BabyFeed users. </a:t>
            </a:r>
            <a:endParaRPr/>
          </a:p>
          <a:p>
            <a:pPr indent="-228600" lvl="0" marL="228600" rtl="0" algn="l">
              <a:lnSpc>
                <a:spcPct val="90000"/>
              </a:lnSpc>
              <a:spcBef>
                <a:spcPts val="1000"/>
              </a:spcBef>
              <a:spcAft>
                <a:spcPts val="0"/>
              </a:spcAft>
              <a:buClr>
                <a:schemeClr val="lt1"/>
              </a:buClr>
              <a:buSzPts val="2000"/>
              <a:buChar char="•"/>
            </a:pPr>
            <a:r>
              <a:rPr lang="en-US"/>
              <a:t>In the future, this project could be improved by finding and fixing bugs that may be present throughout.</a:t>
            </a:r>
            <a:endParaRPr/>
          </a:p>
          <a:p>
            <a:pPr indent="-101600" lvl="0" marL="228600" rtl="0" algn="l">
              <a:lnSpc>
                <a:spcPct val="90000"/>
              </a:lnSpc>
              <a:spcBef>
                <a:spcPts val="1000"/>
              </a:spcBef>
              <a:spcAft>
                <a:spcPts val="0"/>
              </a:spcAft>
              <a:buClr>
                <a:schemeClr val="lt1"/>
              </a:buClr>
              <a:buSzPts val="2000"/>
              <a:buNone/>
            </a:pPr>
            <a:r>
              <a:t/>
            </a:r>
            <a:endParaRPr/>
          </a:p>
          <a:p>
            <a:pPr indent="-228600" lvl="0" marL="228600" rtl="0" algn="l">
              <a:lnSpc>
                <a:spcPct val="90000"/>
              </a:lnSpc>
              <a:spcBef>
                <a:spcPts val="1000"/>
              </a:spcBef>
              <a:spcAft>
                <a:spcPts val="0"/>
              </a:spcAft>
              <a:buClr>
                <a:schemeClr val="lt1"/>
              </a:buClr>
              <a:buSzPts val="2000"/>
              <a:buChar char="•"/>
            </a:pPr>
            <a:r>
              <a:rPr lang="en-US"/>
              <a:t>Product Owner: Dr. Cristina Palacios</a:t>
            </a:r>
            <a:endParaRPr/>
          </a:p>
          <a:p>
            <a:pPr indent="-228600" lvl="1" marL="685800" rtl="0" algn="l">
              <a:lnSpc>
                <a:spcPct val="90000"/>
              </a:lnSpc>
              <a:spcBef>
                <a:spcPts val="500"/>
              </a:spcBef>
              <a:spcAft>
                <a:spcPts val="0"/>
              </a:spcAft>
              <a:buClr>
                <a:schemeClr val="lt1"/>
              </a:buClr>
              <a:buSzPts val="1800"/>
              <a:buChar char="•"/>
            </a:pPr>
            <a:r>
              <a:rPr lang="en-US"/>
              <a:t>Email: </a:t>
            </a:r>
            <a:r>
              <a:rPr lang="en-US" u="sng">
                <a:solidFill>
                  <a:schemeClr val="hlink"/>
                </a:solidFill>
                <a:hlinkClick r:id="rId3"/>
              </a:rPr>
              <a:t>crpalaci@fiu.edu</a:t>
            </a:r>
            <a:endParaRPr/>
          </a:p>
          <a:p>
            <a:pPr indent="0" lvl="1" marL="457200" rtl="0" algn="l">
              <a:lnSpc>
                <a:spcPct val="90000"/>
              </a:lnSpc>
              <a:spcBef>
                <a:spcPts val="500"/>
              </a:spcBef>
              <a:spcAft>
                <a:spcPts val="0"/>
              </a:spcAft>
              <a:buClr>
                <a:schemeClr val="lt1"/>
              </a:buClr>
              <a:buSzPts val="1800"/>
              <a:buNone/>
            </a:pPr>
            <a:r>
              <a:t/>
            </a:r>
            <a:endParaRPr/>
          </a:p>
          <a:p>
            <a:pPr indent="-228600" lvl="0" marL="228600" rtl="0" algn="l">
              <a:lnSpc>
                <a:spcPct val="90000"/>
              </a:lnSpc>
              <a:spcBef>
                <a:spcPts val="1000"/>
              </a:spcBef>
              <a:spcAft>
                <a:spcPts val="0"/>
              </a:spcAft>
              <a:buClr>
                <a:schemeClr val="lt1"/>
              </a:buClr>
              <a:buSzPts val="2000"/>
              <a:buChar char="•"/>
            </a:pPr>
            <a:r>
              <a:rPr lang="en-US"/>
              <a:t>Professor: Masoud Sadjadi</a:t>
            </a:r>
            <a:endParaRPr/>
          </a:p>
          <a:p>
            <a:pPr indent="-228600" lvl="1" marL="685800" rtl="0" algn="l">
              <a:lnSpc>
                <a:spcPct val="90000"/>
              </a:lnSpc>
              <a:spcBef>
                <a:spcPts val="500"/>
              </a:spcBef>
              <a:spcAft>
                <a:spcPts val="0"/>
              </a:spcAft>
              <a:buClr>
                <a:schemeClr val="lt1"/>
              </a:buClr>
              <a:buSzPts val="1800"/>
              <a:buChar char="•"/>
            </a:pPr>
            <a:r>
              <a:rPr lang="en-US"/>
              <a:t>Email: </a:t>
            </a:r>
            <a:r>
              <a:rPr lang="en-US" u="sng">
                <a:solidFill>
                  <a:schemeClr val="hlink"/>
                </a:solidFill>
                <a:hlinkClick r:id="rId4"/>
              </a:rPr>
              <a:t>sadjadi@cs.fiu.edu</a:t>
            </a:r>
            <a:r>
              <a:rPr lang="en-US"/>
              <a:t> </a:t>
            </a:r>
            <a:endParaRPr/>
          </a:p>
          <a:p>
            <a:pPr indent="-101600" lvl="0" marL="228600" rtl="0" algn="l">
              <a:lnSpc>
                <a:spcPct val="90000"/>
              </a:lnSpc>
              <a:spcBef>
                <a:spcPts val="1000"/>
              </a:spcBef>
              <a:spcAft>
                <a:spcPts val="0"/>
              </a:spcAft>
              <a:buClr>
                <a:schemeClr val="lt1"/>
              </a:buClr>
              <a:buSzPts val="2000"/>
              <a:buNone/>
            </a:pPr>
            <a:r>
              <a:t/>
            </a:r>
            <a:endParaRPr/>
          </a:p>
          <a:p>
            <a:pPr indent="-101600" lvl="0" marL="228600" rtl="0" algn="l">
              <a:lnSpc>
                <a:spcPct val="90000"/>
              </a:lnSpc>
              <a:spcBef>
                <a:spcPts val="1000"/>
              </a:spcBef>
              <a:spcAft>
                <a:spcPts val="0"/>
              </a:spcAft>
              <a:buClr>
                <a:schemeClr val="lt1"/>
              </a:buClr>
              <a:buSzPts val="2000"/>
              <a:buNone/>
            </a:pPr>
            <a:r>
              <a:t/>
            </a:r>
            <a:endParaRPr/>
          </a:p>
          <a:p>
            <a:pPr indent="0" lvl="0" marL="0" rtl="0" algn="l">
              <a:lnSpc>
                <a:spcPct val="90000"/>
              </a:lnSpc>
              <a:spcBef>
                <a:spcPts val="1000"/>
              </a:spcBef>
              <a:spcAft>
                <a:spcPts val="0"/>
              </a:spcAft>
              <a:buClr>
                <a:schemeClr val="lt1"/>
              </a:buClr>
              <a:buSzPts val="20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Problem Description</a:t>
            </a:r>
            <a:endParaRPr/>
          </a:p>
        </p:txBody>
      </p:sp>
      <p:sp>
        <p:nvSpPr>
          <p:cNvPr id="194" name="Google Shape;194;p2"/>
          <p:cNvSpPr txBox="1"/>
          <p:nvPr>
            <p:ph idx="1" type="body"/>
          </p:nvPr>
        </p:nvSpPr>
        <p:spPr>
          <a:xfrm>
            <a:off x="1920240" y="1881896"/>
            <a:ext cx="9718652" cy="395541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000"/>
              <a:buNone/>
            </a:pPr>
            <a:r>
              <a:rPr lang="en-US"/>
              <a:t>Baby Feed is a web application that can be used by clinicians and parents to monitor the diet of an infant via questionnaires and surveys to ensure the infant is within healthy range. This is achieved by calculating the number of calories, nutrients, vitamins, etc., that the infant receives from the foods inputted by the parent to give visual feedback. In Baby Feed v8, the parent portal was made mobile and iPad friendly as well as other new features like the ability to set a goal for the week.</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Problem Management</a:t>
            </a:r>
            <a:endParaRPr/>
          </a:p>
        </p:txBody>
      </p:sp>
      <p:sp>
        <p:nvSpPr>
          <p:cNvPr id="201" name="Google Shape;201;p3"/>
          <p:cNvSpPr txBox="1"/>
          <p:nvPr>
            <p:ph idx="1" type="body"/>
          </p:nvPr>
        </p:nvSpPr>
        <p:spPr>
          <a:xfrm>
            <a:off x="1920238" y="1331240"/>
            <a:ext cx="9718653" cy="5095440"/>
          </a:xfrm>
          <a:prstGeom prst="rect">
            <a:avLst/>
          </a:prstGeom>
          <a:noFill/>
          <a:ln>
            <a:noFill/>
          </a:ln>
        </p:spPr>
        <p:txBody>
          <a:bodyPr anchorCtr="0" anchor="t" bIns="45700" lIns="91425" spcFirstLastPara="1" rIns="91425" wrap="square" tIns="45700">
            <a:normAutofit fontScale="55000" lnSpcReduction="20000"/>
          </a:bodyPr>
          <a:lstStyle/>
          <a:p>
            <a:pPr indent="0" lvl="0" marL="0" rtl="0" algn="l">
              <a:lnSpc>
                <a:spcPct val="90000"/>
              </a:lnSpc>
              <a:spcBef>
                <a:spcPts val="0"/>
              </a:spcBef>
              <a:spcAft>
                <a:spcPts val="0"/>
              </a:spcAft>
              <a:buClr>
                <a:schemeClr val="lt1"/>
              </a:buClr>
              <a:buSzPct val="100000"/>
              <a:buNone/>
            </a:pPr>
            <a:r>
              <a:rPr lang="en-US"/>
              <a:t>This project was developed in a semester with the following timeline:</a:t>
            </a:r>
            <a:endParaRPr/>
          </a:p>
          <a:p>
            <a:pPr indent="0" lvl="0" marL="0" rtl="0" algn="l">
              <a:lnSpc>
                <a:spcPct val="90000"/>
              </a:lnSpc>
              <a:spcBef>
                <a:spcPts val="1000"/>
              </a:spcBef>
              <a:spcAft>
                <a:spcPts val="0"/>
              </a:spcAft>
              <a:buClr>
                <a:schemeClr val="lt1"/>
              </a:buClr>
              <a:buSzPct val="100000"/>
              <a:buNone/>
            </a:pPr>
            <a:r>
              <a:rPr b="1" lang="en-US" u="sng"/>
              <a:t>7 Sprints</a:t>
            </a:r>
            <a:endParaRPr/>
          </a:p>
          <a:p>
            <a:pPr indent="0" lvl="0" marL="0" rtl="0" algn="l">
              <a:lnSpc>
                <a:spcPct val="90000"/>
              </a:lnSpc>
              <a:spcBef>
                <a:spcPts val="1000"/>
              </a:spcBef>
              <a:spcAft>
                <a:spcPts val="0"/>
              </a:spcAft>
              <a:buClr>
                <a:schemeClr val="lt1"/>
              </a:buClr>
              <a:buSzPct val="100000"/>
              <a:buNone/>
            </a:pPr>
            <a:r>
              <a:rPr lang="en-US"/>
              <a:t>1</a:t>
            </a:r>
            <a:r>
              <a:rPr baseline="30000" lang="en-US"/>
              <a:t>st</a:t>
            </a:r>
            <a:r>
              <a:rPr lang="en-US"/>
              <a:t> Sprint: </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 Meeting and coordinating with project owner.</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 Understanding the version of the program we were given and environment setup</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 Becoming familiar with code and documentation.</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 Start work on making parent portal mobile friendly</a:t>
            </a:r>
            <a:endParaRPr/>
          </a:p>
          <a:p>
            <a:pPr indent="0" lvl="0" marL="0" rtl="0" algn="l">
              <a:lnSpc>
                <a:spcPct val="90000"/>
              </a:lnSpc>
              <a:spcBef>
                <a:spcPts val="1000"/>
              </a:spcBef>
              <a:spcAft>
                <a:spcPts val="0"/>
              </a:spcAft>
              <a:buClr>
                <a:schemeClr val="lt1"/>
              </a:buClr>
              <a:buSzPct val="100000"/>
              <a:buNone/>
            </a:pPr>
            <a:r>
              <a:rPr lang="en-US"/>
              <a:t>2</a:t>
            </a:r>
            <a:r>
              <a:rPr baseline="30000" lang="en-US" sz="1900"/>
              <a:t>nd</a:t>
            </a:r>
            <a:r>
              <a:rPr lang="en-US"/>
              <a:t> Sprint:</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 Reorganized order of tabs for parent portal</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 Added goal feature to parent portal</a:t>
            </a:r>
            <a:endParaRPr/>
          </a:p>
          <a:p>
            <a:pPr indent="0" lvl="0" marL="0" rtl="0" algn="l">
              <a:lnSpc>
                <a:spcPct val="90000"/>
              </a:lnSpc>
              <a:spcBef>
                <a:spcPts val="1000"/>
              </a:spcBef>
              <a:spcAft>
                <a:spcPts val="0"/>
              </a:spcAft>
              <a:buClr>
                <a:schemeClr val="lt1"/>
              </a:buClr>
              <a:buSzPct val="100000"/>
              <a:buNone/>
            </a:pPr>
            <a:r>
              <a:rPr lang="en-US"/>
              <a:t>3</a:t>
            </a:r>
            <a:r>
              <a:rPr baseline="30000" lang="en-US"/>
              <a:t>rd</a:t>
            </a:r>
            <a:r>
              <a:rPr lang="en-US"/>
              <a:t> Sprint:</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Continue making parent portal mobile friendly</a:t>
            </a:r>
            <a:endParaRPr/>
          </a:p>
          <a:p>
            <a:pPr indent="0" lvl="0" marL="0" rtl="0" algn="l">
              <a:lnSpc>
                <a:spcPct val="90000"/>
              </a:lnSpc>
              <a:spcBef>
                <a:spcPts val="1000"/>
              </a:spcBef>
              <a:spcAft>
                <a:spcPts val="0"/>
              </a:spcAft>
              <a:buClr>
                <a:schemeClr val="lt1"/>
              </a:buClr>
              <a:buSzPct val="100000"/>
              <a:buNone/>
            </a:pPr>
            <a:r>
              <a:rPr lang="en-US"/>
              <a:t>4</a:t>
            </a:r>
            <a:r>
              <a:rPr baseline="30000" lang="en-US"/>
              <a:t>th</a:t>
            </a:r>
            <a:r>
              <a:rPr lang="en-US"/>
              <a:t> Sprint:</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Finished making parent portal mobile friendly</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Added icons to parent tabs</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Work on participant portal</a:t>
            </a:r>
            <a:endParaRPr/>
          </a:p>
          <a:p>
            <a:pPr indent="0" lvl="0" marL="0" rtl="0" algn="l">
              <a:lnSpc>
                <a:spcPct val="90000"/>
              </a:lnSpc>
              <a:spcBef>
                <a:spcPts val="1000"/>
              </a:spcBef>
              <a:spcAft>
                <a:spcPts val="0"/>
              </a:spcAft>
              <a:buClr>
                <a:schemeClr val="lt1"/>
              </a:buClr>
              <a:buSzPct val="100000"/>
              <a:buNone/>
            </a:pPr>
            <a:r>
              <a:rPr lang="en-US"/>
              <a:t>5</a:t>
            </a:r>
            <a:r>
              <a:rPr baseline="30000" lang="en-US"/>
              <a:t>th</a:t>
            </a:r>
            <a:r>
              <a:rPr lang="en-US"/>
              <a:t> Sprint:</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Make parent portal iPad friendly</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Added participant creation to admin portal</a:t>
            </a:r>
            <a:endParaRPr/>
          </a:p>
          <a:p>
            <a:pPr indent="0" lvl="0" marL="0" rtl="0" algn="l">
              <a:lnSpc>
                <a:spcPct val="90000"/>
              </a:lnSpc>
              <a:spcBef>
                <a:spcPts val="1000"/>
              </a:spcBef>
              <a:spcAft>
                <a:spcPts val="0"/>
              </a:spcAft>
              <a:buClr>
                <a:schemeClr val="lt1"/>
              </a:buClr>
              <a:buSzPct val="100000"/>
              <a:buNone/>
            </a:pPr>
            <a:r>
              <a:rPr lang="en-US"/>
              <a:t>6</a:t>
            </a:r>
            <a:r>
              <a:rPr baseline="30000" lang="en-US"/>
              <a:t>th</a:t>
            </a:r>
            <a:r>
              <a:rPr lang="en-US"/>
              <a:t>  Sprint: </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 Finding and fixing bugs</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 Tracking when parents read recommendation tab</a:t>
            </a:r>
            <a:endParaRPr/>
          </a:p>
          <a:p>
            <a:pPr indent="0" lvl="0" marL="0" rtl="0" algn="l">
              <a:lnSpc>
                <a:spcPct val="90000"/>
              </a:lnSpc>
              <a:spcBef>
                <a:spcPts val="1000"/>
              </a:spcBef>
              <a:spcAft>
                <a:spcPts val="0"/>
              </a:spcAft>
              <a:buClr>
                <a:schemeClr val="lt1"/>
              </a:buClr>
              <a:buSzPct val="100000"/>
              <a:buNone/>
            </a:pPr>
            <a:r>
              <a:rPr lang="en-US"/>
              <a:t>7</a:t>
            </a:r>
            <a:r>
              <a:rPr baseline="30000" lang="en-US"/>
              <a:t>th</a:t>
            </a:r>
            <a:r>
              <a:rPr lang="en-US"/>
              <a:t>  Sprint: </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 Finding and fixing bugs</a:t>
            </a:r>
            <a:endParaRPr/>
          </a:p>
          <a:p>
            <a:pPr indent="-228600" lvl="1" marL="685800" rtl="0" algn="l">
              <a:lnSpc>
                <a:spcPct val="90000"/>
              </a:lnSpc>
              <a:spcBef>
                <a:spcPts val="500"/>
              </a:spcBef>
              <a:spcAft>
                <a:spcPts val="0"/>
              </a:spcAft>
              <a:buClr>
                <a:schemeClr val="lt1"/>
              </a:buClr>
              <a:buSzPct val="100000"/>
              <a:buFont typeface="Noto Sans Symbols"/>
              <a:buChar char="❑"/>
            </a:pPr>
            <a:r>
              <a:rPr lang="en-US"/>
              <a:t>Preparing for final deliverable</a:t>
            </a:r>
            <a:endParaRPr/>
          </a:p>
          <a:p>
            <a:pPr indent="-165734" lvl="1" marL="685800" rtl="0" algn="l">
              <a:lnSpc>
                <a:spcPct val="90000"/>
              </a:lnSpc>
              <a:spcBef>
                <a:spcPts val="500"/>
              </a:spcBef>
              <a:spcAft>
                <a:spcPts val="0"/>
              </a:spcAft>
              <a:buClr>
                <a:schemeClr val="lt1"/>
              </a:buClr>
              <a:buSzPct val="100000"/>
              <a:buFont typeface="Noto Sans Symbols"/>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C000"/>
              </a:buClr>
              <a:buSzPts val="3600"/>
              <a:buFont typeface="Arial"/>
              <a:buNone/>
            </a:pPr>
            <a:r>
              <a:rPr lang="en-US">
                <a:solidFill>
                  <a:srgbClr val="FFC000"/>
                </a:solidFill>
              </a:rPr>
              <a:t>User Stories</a:t>
            </a:r>
            <a:endParaRPr/>
          </a:p>
        </p:txBody>
      </p:sp>
      <p:sp>
        <p:nvSpPr>
          <p:cNvPr id="207" name="Google Shape;207;p4"/>
          <p:cNvSpPr txBox="1"/>
          <p:nvPr>
            <p:ph idx="1" type="body"/>
          </p:nvPr>
        </p:nvSpPr>
        <p:spPr>
          <a:xfrm>
            <a:off x="1849219" y="1381742"/>
            <a:ext cx="9718652" cy="463115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&lt;BF-F2021-01&gt;</a:t>
            </a:r>
            <a:r>
              <a:rPr b="1" lang="en-US" sz="1600" u="none" strike="noStrike">
                <a:latin typeface="Arial"/>
                <a:ea typeface="Arial"/>
                <a:cs typeface="Arial"/>
                <a:sym typeface="Arial"/>
              </a:rPr>
              <a:t> Download results function doesn't work</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&lt;BF-F2021-02&gt;</a:t>
            </a:r>
            <a:r>
              <a:rPr b="1" lang="en-US" sz="1600" u="none" strike="noStrike">
                <a:latin typeface="Arial"/>
                <a:ea typeface="Arial"/>
                <a:cs typeface="Arial"/>
                <a:sym typeface="Arial"/>
              </a:rPr>
              <a:t> Change order of web tabs in parent portal</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&lt;BF-F2021-03&gt;</a:t>
            </a:r>
            <a:r>
              <a:rPr b="1" lang="en-US" sz="1600" u="none" strike="noStrike">
                <a:latin typeface="Arial"/>
                <a:ea typeface="Arial"/>
                <a:cs typeface="Arial"/>
                <a:sym typeface="Arial"/>
              </a:rPr>
              <a:t> Add welcome message to tracking in parent portal</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&lt;BF-F2021-04&gt; </a:t>
            </a:r>
            <a:r>
              <a:rPr b="1" lang="en-US" sz="1600" u="none" strike="noStrike">
                <a:latin typeface="Arial"/>
                <a:ea typeface="Arial"/>
                <a:cs typeface="Arial"/>
                <a:sym typeface="Arial"/>
              </a:rPr>
              <a:t>Add language buttons to tracking in parent portal</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&lt;BF-F2021-05&gt; </a:t>
            </a:r>
            <a:r>
              <a:rPr b="1" lang="en-US" sz="1600" u="none" strike="noStrike">
                <a:latin typeface="Arial"/>
                <a:ea typeface="Arial"/>
                <a:cs typeface="Arial"/>
                <a:sym typeface="Arial"/>
              </a:rPr>
              <a:t>Inactivate the "delete" button in clinician portal</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&lt;BF-F2021-06&gt; </a:t>
            </a:r>
            <a:r>
              <a:rPr b="1" lang="en-US" sz="1600" u="none" strike="noStrike">
                <a:latin typeface="Arial"/>
                <a:ea typeface="Arial"/>
                <a:cs typeface="Arial"/>
                <a:sym typeface="Arial"/>
              </a:rPr>
              <a:t>Add text box in history tab that displays for each tracking result</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&lt;BF-F2021-07&gt; </a:t>
            </a:r>
            <a:r>
              <a:rPr b="1" lang="en-US" sz="1600" u="none" strike="noStrike">
                <a:latin typeface="Arial"/>
                <a:ea typeface="Arial"/>
                <a:cs typeface="Arial"/>
                <a:sym typeface="Arial"/>
              </a:rPr>
              <a:t>Make "User Login" mobile friendly</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&lt;BF-F2021-08&gt; </a:t>
            </a:r>
            <a:r>
              <a:rPr b="1" lang="en-US" sz="1600" u="none" strike="noStrike">
                <a:latin typeface="Arial"/>
                <a:ea typeface="Arial"/>
                <a:cs typeface="Arial"/>
                <a:sym typeface="Arial"/>
              </a:rPr>
              <a:t>Make "Recommendations" tab mobile friendly in Parent Portal</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&lt;BF-F2021-09&gt; </a:t>
            </a:r>
            <a:r>
              <a:rPr b="1" lang="en-US" sz="1600" u="none" strike="noStrike">
                <a:latin typeface="Arial"/>
                <a:ea typeface="Arial"/>
                <a:cs typeface="Arial"/>
                <a:sym typeface="Arial"/>
              </a:rPr>
              <a:t>Make "Tracking" tab mobile friendly in Parent Portal</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&lt;BF-F2021-10&gt; </a:t>
            </a:r>
            <a:r>
              <a:rPr b="1" lang="en-US" sz="1600" u="none" strike="noStrike">
                <a:latin typeface="Arial"/>
                <a:ea typeface="Arial"/>
                <a:cs typeface="Arial"/>
                <a:sym typeface="Arial"/>
              </a:rPr>
              <a:t>Make "History" tab mobile friendly in Parent Portal</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&lt;BF-F2021-11&gt; </a:t>
            </a:r>
            <a:r>
              <a:rPr b="1" lang="en-US" sz="1600" u="none" strike="noStrike">
                <a:latin typeface="Arial"/>
                <a:ea typeface="Arial"/>
                <a:cs typeface="Arial"/>
                <a:sym typeface="Arial"/>
              </a:rPr>
              <a:t>Make "Questionnaire" tab mobile friendly in Parent Portal</a:t>
            </a:r>
            <a:endParaRPr/>
          </a:p>
          <a:p>
            <a:pPr indent="0" lvl="0" marL="0" marR="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&lt;BF-F2021-12&gt; </a:t>
            </a:r>
            <a:r>
              <a:rPr b="1" lang="en-US" sz="1600" u="none" strike="noStrike">
                <a:latin typeface="Arial"/>
                <a:ea typeface="Arial"/>
                <a:cs typeface="Arial"/>
                <a:sym typeface="Arial"/>
              </a:rPr>
              <a:t>Add "submit" button at the end of Recommendations tab in Parent Portal</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&lt;BF-F2021-14&gt; </a:t>
            </a:r>
            <a:r>
              <a:rPr b="1" lang="en-US" sz="1600" u="none" strike="noStrike">
                <a:latin typeface="Arial"/>
                <a:ea typeface="Arial"/>
                <a:cs typeface="Arial"/>
                <a:sym typeface="Arial"/>
              </a:rPr>
              <a:t>Set delete questionnaire to logical Delete</a:t>
            </a:r>
            <a:endParaRPr/>
          </a:p>
          <a:p>
            <a:pPr indent="0" lvl="0" marL="0" rtl="0" algn="l">
              <a:lnSpc>
                <a:spcPct val="115000"/>
              </a:lnSpc>
              <a:spcBef>
                <a:spcPts val="0"/>
              </a:spcBef>
              <a:spcAft>
                <a:spcPts val="0"/>
              </a:spcAft>
              <a:buClr>
                <a:srgbClr val="FFC000"/>
              </a:buClr>
              <a:buSzPts val="1600"/>
              <a:buNone/>
            </a:pPr>
            <a:r>
              <a:rPr b="1" lang="en-US" sz="1600">
                <a:solidFill>
                  <a:srgbClr val="FFC000"/>
                </a:solidFill>
              </a:rPr>
              <a:t>&lt;BF-F2021-15&gt; </a:t>
            </a:r>
            <a:r>
              <a:rPr b="1" lang="en-US" sz="1600" u="none" strike="noStrike">
                <a:latin typeface="Arial"/>
                <a:ea typeface="Arial"/>
                <a:cs typeface="Arial"/>
                <a:sym typeface="Arial"/>
              </a:rPr>
              <a:t>Set delete food item to logical Delete</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&lt;BF-F2021-16&gt; </a:t>
            </a:r>
            <a:r>
              <a:rPr b="1" lang="en-US" sz="1600" u="none" strike="noStrike">
                <a:latin typeface="Arial"/>
                <a:ea typeface="Arial"/>
                <a:cs typeface="Arial"/>
                <a:sym typeface="Arial"/>
              </a:rPr>
              <a:t>Add column with username in research portal, results history tab</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&lt;BF-F2021-17&gt; </a:t>
            </a:r>
            <a:r>
              <a:rPr b="1" lang="en-US" sz="1600" u="none" strike="noStrike">
                <a:latin typeface="Arial"/>
                <a:ea typeface="Arial"/>
                <a:cs typeface="Arial"/>
                <a:sym typeface="Arial"/>
              </a:rPr>
              <a:t>Add username and age columns to Export Data file in research portal</a:t>
            </a:r>
            <a:endParaRPr/>
          </a:p>
          <a:p>
            <a:pPr indent="0" lvl="0" marL="0" marR="0" rtl="0" algn="l">
              <a:lnSpc>
                <a:spcPct val="115000"/>
              </a:lnSpc>
              <a:spcBef>
                <a:spcPts val="0"/>
              </a:spcBef>
              <a:spcAft>
                <a:spcPts val="0"/>
              </a:spcAft>
              <a:buClr>
                <a:srgbClr val="FFC000"/>
              </a:buClr>
              <a:buSzPts val="1600"/>
              <a:buNone/>
            </a:pPr>
            <a:r>
              <a:rPr b="1" lang="en-US" sz="1600">
                <a:solidFill>
                  <a:srgbClr val="FFC000"/>
                </a:solidFill>
                <a:latin typeface="Arial"/>
                <a:ea typeface="Arial"/>
                <a:cs typeface="Arial"/>
                <a:sym typeface="Arial"/>
              </a:rPr>
              <a:t>&lt;BF-F2021-19&gt; </a:t>
            </a:r>
            <a:r>
              <a:rPr b="1" lang="en-US" sz="1600">
                <a:latin typeface="Arial"/>
                <a:ea typeface="Arial"/>
                <a:cs typeface="Arial"/>
                <a:sym typeface="Arial"/>
              </a:rPr>
              <a:t>Fix milks label in Food Results table when parents enter breastmilk plus formula or other foods</a:t>
            </a:r>
            <a:endParaRPr/>
          </a:p>
          <a:p>
            <a:pPr indent="0" lvl="0" marL="0" marR="0" rtl="0" algn="l">
              <a:lnSpc>
                <a:spcPct val="115000"/>
              </a:lnSpc>
              <a:spcBef>
                <a:spcPts val="0"/>
              </a:spcBef>
              <a:spcAft>
                <a:spcPts val="0"/>
              </a:spcAft>
              <a:buClr>
                <a:schemeClr val="lt1"/>
              </a:buClr>
              <a:buSzPts val="1600"/>
              <a:buNone/>
            </a:pPr>
            <a:r>
              <a:t/>
            </a:r>
            <a:endParaRPr b="1" sz="1600" u="none" strike="noStrike">
              <a:latin typeface="Arial"/>
              <a:ea typeface="Arial"/>
              <a:cs typeface="Arial"/>
              <a:sym typeface="Arial"/>
            </a:endParaRPr>
          </a:p>
          <a:p>
            <a:pPr indent="0" lvl="0" marL="0" marR="0" rtl="0" algn="l">
              <a:lnSpc>
                <a:spcPct val="115000"/>
              </a:lnSpc>
              <a:spcBef>
                <a:spcPts val="0"/>
              </a:spcBef>
              <a:spcAft>
                <a:spcPts val="0"/>
              </a:spcAft>
              <a:buClr>
                <a:schemeClr val="lt1"/>
              </a:buClr>
              <a:buSzPts val="1600"/>
              <a:buNone/>
            </a:pPr>
            <a:r>
              <a:t/>
            </a:r>
            <a:endParaRPr b="1" sz="1600" u="none" strike="noStrike">
              <a:latin typeface="Arial"/>
              <a:ea typeface="Arial"/>
              <a:cs typeface="Arial"/>
              <a:sym typeface="Arial"/>
            </a:endParaRPr>
          </a:p>
          <a:p>
            <a:pPr indent="-228600" lvl="0" marL="228600" rtl="0" algn="l">
              <a:lnSpc>
                <a:spcPct val="90000"/>
              </a:lnSpc>
              <a:spcBef>
                <a:spcPts val="1000"/>
              </a:spcBef>
              <a:spcAft>
                <a:spcPts val="0"/>
              </a:spcAft>
              <a:buClr>
                <a:schemeClr val="lt1"/>
              </a:buClr>
              <a:buSzPts val="1600"/>
              <a:buNone/>
            </a:pPr>
            <a:r>
              <a:t/>
            </a:r>
            <a:endParaRPr b="1" sz="1600"/>
          </a:p>
          <a:p>
            <a:pPr indent="0" lvl="0" marL="0" rtl="0" algn="l">
              <a:lnSpc>
                <a:spcPct val="90000"/>
              </a:lnSpc>
              <a:spcBef>
                <a:spcPts val="1000"/>
              </a:spcBef>
              <a:spcAft>
                <a:spcPts val="0"/>
              </a:spcAft>
              <a:buClr>
                <a:schemeClr val="lt1"/>
              </a:buClr>
              <a:buSzPts val="1600"/>
              <a:buNone/>
            </a:pPr>
            <a:r>
              <a:t/>
            </a:r>
            <a:endParaRPr b="1" sz="16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C000"/>
              </a:buClr>
              <a:buSzPts val="3600"/>
              <a:buFont typeface="Arial"/>
              <a:buNone/>
            </a:pPr>
            <a:r>
              <a:rPr lang="en-US">
                <a:solidFill>
                  <a:srgbClr val="FFC000"/>
                </a:solidFill>
              </a:rPr>
              <a:t>User Stories</a:t>
            </a:r>
            <a:endParaRPr/>
          </a:p>
        </p:txBody>
      </p:sp>
      <p:sp>
        <p:nvSpPr>
          <p:cNvPr id="213" name="Google Shape;213;p5"/>
          <p:cNvSpPr txBox="1"/>
          <p:nvPr>
            <p:ph idx="1" type="body"/>
          </p:nvPr>
        </p:nvSpPr>
        <p:spPr>
          <a:xfrm>
            <a:off x="1849219" y="1381742"/>
            <a:ext cx="9718652" cy="46311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rgbClr val="FFC000"/>
              </a:buClr>
              <a:buSzPts val="1600"/>
              <a:buNone/>
            </a:pPr>
            <a:r>
              <a:rPr b="1" lang="en-US" sz="1600">
                <a:solidFill>
                  <a:srgbClr val="FFC000"/>
                </a:solidFill>
                <a:latin typeface="Arial"/>
                <a:ea typeface="Arial"/>
                <a:cs typeface="Arial"/>
                <a:sym typeface="Arial"/>
              </a:rPr>
              <a:t>&lt;BF-F2021-20&gt; </a:t>
            </a:r>
            <a:r>
              <a:rPr b="1" lang="en-US" sz="1600">
                <a:latin typeface="Arial"/>
                <a:ea typeface="Arial"/>
                <a:cs typeface="Arial"/>
                <a:sym typeface="Arial"/>
              </a:rPr>
              <a:t>Fix Export bug in researcher portal</a:t>
            </a:r>
            <a:endParaRPr b="1" sz="1600" u="none" strike="noStrike">
              <a:solidFill>
                <a:srgbClr val="FFC000"/>
              </a:solidFill>
              <a:latin typeface="Arial"/>
              <a:ea typeface="Arial"/>
              <a:cs typeface="Arial"/>
              <a:sym typeface="Arial"/>
            </a:endParaRPr>
          </a:p>
          <a:p>
            <a:pPr indent="0" lvl="0" marL="0" marR="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&lt;BF-2021-24&gt; </a:t>
            </a:r>
            <a:r>
              <a:rPr b="1" lang="en-US" sz="1600" u="none" strike="noStrike">
                <a:latin typeface="Arial"/>
                <a:ea typeface="Arial"/>
                <a:cs typeface="Arial"/>
                <a:sym typeface="Arial"/>
              </a:rPr>
              <a:t>Make all the questionnaire alerts bigger and more eye-catching for user</a:t>
            </a:r>
            <a:endParaRPr/>
          </a:p>
          <a:p>
            <a:pPr indent="0" lvl="0" marL="0" marR="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&lt;BF-F2021-25&gt; </a:t>
            </a:r>
            <a:r>
              <a:rPr b="1" lang="en-US" sz="1600" u="none" strike="noStrike">
                <a:latin typeface="Arial"/>
                <a:ea typeface="Arial"/>
                <a:cs typeface="Arial"/>
                <a:sym typeface="Arial"/>
              </a:rPr>
              <a:t>Make results tab in parent portal mobile friendly</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&lt;BF-F2021-26&gt; </a:t>
            </a:r>
            <a:r>
              <a:rPr b="1" lang="en-US" sz="1600" u="none" strike="noStrike">
                <a:latin typeface="Arial"/>
                <a:ea typeface="Arial"/>
                <a:cs typeface="Arial"/>
                <a:sym typeface="Arial"/>
              </a:rPr>
              <a:t>Add welcome message to Research Portal</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&lt;BF-F2021-27&gt; </a:t>
            </a:r>
            <a:r>
              <a:rPr b="1" lang="en-US" sz="1600" u="none" strike="noStrike">
                <a:latin typeface="Arial"/>
                <a:ea typeface="Arial"/>
                <a:cs typeface="Arial"/>
                <a:sym typeface="Arial"/>
              </a:rPr>
              <a:t>Update Research Portal buttons for mobile view</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&lt;BF-F2021-28&gt; </a:t>
            </a:r>
            <a:r>
              <a:rPr b="1" lang="en-US" sz="1600" u="none" strike="noStrike">
                <a:latin typeface="Arial"/>
                <a:ea typeface="Arial"/>
                <a:cs typeface="Arial"/>
                <a:sym typeface="Arial"/>
              </a:rPr>
              <a:t>change text in tab from “tracking history” to “History” in parent portal</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&lt;BF-F2021-29&gt; </a:t>
            </a:r>
            <a:r>
              <a:rPr b="1" lang="en-US" sz="1600" u="none" strike="noStrike">
                <a:latin typeface="Arial"/>
                <a:ea typeface="Arial"/>
                <a:cs typeface="Arial"/>
                <a:sym typeface="Arial"/>
              </a:rPr>
              <a:t>make FFQ iPad friendly</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&lt;BF-F2021-30&gt;</a:t>
            </a:r>
            <a:r>
              <a:rPr b="1" lang="en-US" sz="1600" u="none" strike="noStrike">
                <a:latin typeface="Arial"/>
                <a:ea typeface="Arial"/>
                <a:cs typeface="Arial"/>
                <a:sym typeface="Arial"/>
              </a:rPr>
              <a:t> Hide error messages until after submitting questionnaire</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&lt;BF-F2021-31&gt; </a:t>
            </a:r>
            <a:r>
              <a:rPr b="1" lang="en-US" sz="1600" u="none" strike="noStrike">
                <a:latin typeface="Arial"/>
                <a:ea typeface="Arial"/>
                <a:cs typeface="Arial"/>
                <a:sym typeface="Arial"/>
              </a:rPr>
              <a:t>Add questionnaire icon to the research portal</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&lt;BF-F2021-32&gt; </a:t>
            </a:r>
            <a:r>
              <a:rPr b="1" lang="en-US" sz="1600" u="none" strike="noStrike">
                <a:latin typeface="Arial"/>
                <a:ea typeface="Arial"/>
                <a:cs typeface="Arial"/>
                <a:sym typeface="Arial"/>
              </a:rPr>
              <a:t>Add space in-between tracking results and goals</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&lt;BF-F2021-33&gt;</a:t>
            </a:r>
            <a:r>
              <a:rPr b="1" lang="en-US" sz="1600" u="none" strike="noStrike">
                <a:latin typeface="Arial"/>
                <a:ea typeface="Arial"/>
                <a:cs typeface="Arial"/>
                <a:sym typeface="Arial"/>
              </a:rPr>
              <a:t> Add icons</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&lt;BF-F2021-34&gt;</a:t>
            </a:r>
            <a:r>
              <a:rPr b="1" lang="en-US" sz="1600" u="none" strike="noStrike">
                <a:latin typeface="Arial"/>
                <a:ea typeface="Arial"/>
                <a:cs typeface="Arial"/>
                <a:sym typeface="Arial"/>
              </a:rPr>
              <a:t> Bug about Translation</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&lt;BF-F2021-35&gt;</a:t>
            </a:r>
            <a:r>
              <a:rPr b="1" lang="en-US" sz="1600" u="none" strike="noStrike">
                <a:latin typeface="Arial"/>
                <a:ea typeface="Arial"/>
                <a:cs typeface="Arial"/>
                <a:sym typeface="Arial"/>
              </a:rPr>
              <a:t> Mobile friendly issue</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&lt;BF-F2021-36&gt;</a:t>
            </a:r>
            <a:r>
              <a:rPr b="1" lang="en-US" sz="1600" u="none" strike="noStrike">
                <a:latin typeface="Arial"/>
                <a:ea typeface="Arial"/>
                <a:cs typeface="Arial"/>
                <a:sym typeface="Arial"/>
              </a:rPr>
              <a:t> Add text to recommendations in parent portal</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&lt;BF-F2021-40&gt;</a:t>
            </a:r>
            <a:r>
              <a:rPr b="1" lang="en-US" sz="1600" u="none" strike="noStrike">
                <a:latin typeface="Arial"/>
                <a:ea typeface="Arial"/>
                <a:cs typeface="Arial"/>
                <a:sym typeface="Arial"/>
              </a:rPr>
              <a:t> Research Portal export data file bug</a:t>
            </a:r>
            <a:endParaRPr b="1" sz="1600" u="none" strike="noStrike">
              <a:latin typeface="Arial"/>
              <a:ea typeface="Arial"/>
              <a:cs typeface="Arial"/>
              <a:sym typeface="Arial"/>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&lt;BF-F2021-41&gt; </a:t>
            </a:r>
            <a:r>
              <a:rPr b="1" lang="en-US" sz="1600" u="none" strike="noStrike">
                <a:latin typeface="Arial"/>
                <a:ea typeface="Arial"/>
                <a:cs typeface="Arial"/>
                <a:sym typeface="Arial"/>
              </a:rPr>
              <a:t>Admin portal export data button not working</a:t>
            </a:r>
            <a:endParaRPr b="1" sz="1600">
              <a:latin typeface="Arial"/>
              <a:ea typeface="Arial"/>
              <a:cs typeface="Arial"/>
              <a:sym typeface="Arial"/>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&lt;BF-F2021-44&gt; </a:t>
            </a:r>
            <a:r>
              <a:rPr b="1" lang="en-US" sz="1600" u="none" strike="noStrike">
                <a:latin typeface="Arial"/>
                <a:ea typeface="Arial"/>
                <a:cs typeface="Arial"/>
                <a:sym typeface="Arial"/>
              </a:rPr>
              <a:t>Center submit button in parent portal, recommendations tab</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C000"/>
              </a:buClr>
              <a:buSzPts val="3600"/>
              <a:buFont typeface="Arial"/>
              <a:buNone/>
            </a:pPr>
            <a:r>
              <a:rPr lang="en-US">
                <a:solidFill>
                  <a:srgbClr val="FFC000"/>
                </a:solidFill>
              </a:rPr>
              <a:t>User Stories</a:t>
            </a:r>
            <a:endParaRPr/>
          </a:p>
        </p:txBody>
      </p:sp>
      <p:sp>
        <p:nvSpPr>
          <p:cNvPr id="219" name="Google Shape;219;p6"/>
          <p:cNvSpPr txBox="1"/>
          <p:nvPr>
            <p:ph idx="1" type="body"/>
          </p:nvPr>
        </p:nvSpPr>
        <p:spPr>
          <a:xfrm>
            <a:off x="1849219" y="1381742"/>
            <a:ext cx="9718652" cy="463115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&lt;BF-F2021-43&gt; </a:t>
            </a:r>
            <a:r>
              <a:rPr b="1" lang="en-US" sz="1600"/>
              <a:t>Add text to parent portal, history tab</a:t>
            </a:r>
            <a:endParaRPr b="1" sz="1600"/>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&lt;BF-F2021-45&gt; </a:t>
            </a:r>
            <a:r>
              <a:rPr b="1" lang="en-US" sz="1600"/>
              <a:t>Add text in parent portal, tracking tab</a:t>
            </a:r>
            <a:endParaRPr b="1" sz="1600"/>
          </a:p>
          <a:p>
            <a:pPr indent="0" lvl="0" marL="0" marR="0" rtl="0" algn="l">
              <a:lnSpc>
                <a:spcPct val="115000"/>
              </a:lnSpc>
              <a:spcBef>
                <a:spcPts val="0"/>
              </a:spcBef>
              <a:spcAft>
                <a:spcPts val="0"/>
              </a:spcAft>
              <a:buClr>
                <a:srgbClr val="FFC000"/>
              </a:buClr>
              <a:buSzPts val="1600"/>
              <a:buNone/>
            </a:pPr>
            <a:r>
              <a:rPr b="1" lang="en-US" sz="1600">
                <a:solidFill>
                  <a:srgbClr val="FFC000"/>
                </a:solidFill>
              </a:rPr>
              <a:t>&lt;BF-F2021-46&gt; </a:t>
            </a:r>
            <a:r>
              <a:rPr b="1" lang="en-US" sz="1600"/>
              <a:t>Remove text in parent portal, Nutrition Tracker</a:t>
            </a:r>
            <a:endParaRPr b="1" sz="1600"/>
          </a:p>
          <a:p>
            <a:pPr indent="0" lvl="0" marL="0" marR="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&lt;BF-S2021-59&gt; </a:t>
            </a:r>
            <a:r>
              <a:rPr b="1" lang="en-US" sz="1600" u="none" strike="noStrike">
                <a:latin typeface="Arial"/>
                <a:ea typeface="Arial"/>
                <a:cs typeface="Arial"/>
                <a:sym typeface="Arial"/>
              </a:rPr>
              <a:t>button should be transparent until selected</a:t>
            </a:r>
            <a:endParaRPr/>
          </a:p>
          <a:p>
            <a:pPr indent="0" lvl="0" marL="0" marR="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&lt;BF-S2021-64&gt; </a:t>
            </a:r>
            <a:r>
              <a:rPr b="1" lang="en-US" sz="1600" u="none" strike="noStrike">
                <a:latin typeface="Arial"/>
                <a:ea typeface="Arial"/>
                <a:cs typeface="Arial"/>
                <a:sym typeface="Arial"/>
              </a:rPr>
              <a:t>under admin portal, research/users, new user(s)... admin should be able to add "participant" account type</a:t>
            </a:r>
            <a:endParaRPr/>
          </a:p>
          <a:p>
            <a:pPr indent="0" lvl="0" marL="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&lt;BF-S2021-102&gt; </a:t>
            </a:r>
            <a:r>
              <a:rPr b="1" lang="en-US" sz="1600" u="none" strike="noStrike">
                <a:latin typeface="Arial"/>
                <a:ea typeface="Arial"/>
                <a:cs typeface="Arial"/>
                <a:sym typeface="Arial"/>
              </a:rPr>
              <a:t>completed tracking and username did not appear in history</a:t>
            </a:r>
            <a:endParaRPr/>
          </a:p>
          <a:p>
            <a:pPr indent="0" lvl="0" marL="0" marR="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&lt;BF-S2021-110&gt; </a:t>
            </a:r>
            <a:r>
              <a:rPr b="1" lang="en-US" sz="1600" u="none" strike="noStrike">
                <a:latin typeface="Arial"/>
                <a:ea typeface="Arial"/>
                <a:cs typeface="Arial"/>
                <a:sym typeface="Arial"/>
              </a:rPr>
              <a:t>make questionnaire mobile friendly in parent portal</a:t>
            </a:r>
            <a:endParaRPr/>
          </a:p>
          <a:p>
            <a:pPr indent="0" lvl="0" marL="0" marR="0" rtl="0" algn="l">
              <a:lnSpc>
                <a:spcPct val="115000"/>
              </a:lnSpc>
              <a:spcBef>
                <a:spcPts val="0"/>
              </a:spcBef>
              <a:spcAft>
                <a:spcPts val="0"/>
              </a:spcAft>
              <a:buClr>
                <a:srgbClr val="FFC000"/>
              </a:buClr>
              <a:buSzPts val="1600"/>
              <a:buNone/>
            </a:pPr>
            <a:r>
              <a:rPr b="1" lang="en-US" sz="1600" u="none" strike="noStrike">
                <a:solidFill>
                  <a:srgbClr val="FFC000"/>
                </a:solidFill>
                <a:latin typeface="Arial"/>
                <a:ea typeface="Arial"/>
                <a:cs typeface="Arial"/>
                <a:sym typeface="Arial"/>
              </a:rPr>
              <a:t>&lt;BF-S2021-116&gt; </a:t>
            </a:r>
            <a:r>
              <a:rPr b="1" lang="en-US" sz="1600" u="none" strike="noStrike">
                <a:latin typeface="Arial"/>
                <a:ea typeface="Arial"/>
                <a:cs typeface="Arial"/>
                <a:sym typeface="Arial"/>
              </a:rPr>
              <a:t>add date column and align columns in admin portal</a:t>
            </a:r>
            <a:endParaRPr/>
          </a:p>
          <a:p>
            <a:pPr indent="0" lvl="0" marL="0" marR="0" rtl="0" algn="l">
              <a:lnSpc>
                <a:spcPct val="115000"/>
              </a:lnSpc>
              <a:spcBef>
                <a:spcPts val="0"/>
              </a:spcBef>
              <a:spcAft>
                <a:spcPts val="0"/>
              </a:spcAft>
              <a:buClr>
                <a:schemeClr val="lt1"/>
              </a:buClr>
              <a:buSzPts val="1600"/>
              <a:buNone/>
            </a:pPr>
            <a:r>
              <a:t/>
            </a:r>
            <a:endParaRPr b="1" sz="1600" u="none" strike="noStrike">
              <a:latin typeface="Arial"/>
              <a:ea typeface="Arial"/>
              <a:cs typeface="Arial"/>
              <a:sym typeface="Arial"/>
            </a:endParaRPr>
          </a:p>
          <a:p>
            <a:pPr indent="0" lvl="0" marL="0" marR="0" rtl="0" algn="l">
              <a:lnSpc>
                <a:spcPct val="115000"/>
              </a:lnSpc>
              <a:spcBef>
                <a:spcPts val="0"/>
              </a:spcBef>
              <a:spcAft>
                <a:spcPts val="0"/>
              </a:spcAft>
              <a:buClr>
                <a:schemeClr val="lt1"/>
              </a:buClr>
              <a:buSzPts val="1600"/>
              <a:buNone/>
            </a:pPr>
            <a:r>
              <a:t/>
            </a:r>
            <a:endParaRPr b="1" sz="1600"/>
          </a:p>
          <a:p>
            <a:pPr indent="0" lvl="0" marL="0" rtl="0" algn="l">
              <a:lnSpc>
                <a:spcPct val="90000"/>
              </a:lnSpc>
              <a:spcBef>
                <a:spcPts val="1000"/>
              </a:spcBef>
              <a:spcAft>
                <a:spcPts val="0"/>
              </a:spcAft>
              <a:buClr>
                <a:schemeClr val="lt1"/>
              </a:buClr>
              <a:buSzPts val="1600"/>
              <a:buNone/>
            </a:pPr>
            <a:r>
              <a:t/>
            </a:r>
            <a:endParaRPr b="1" sz="16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7"/>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System Architecture</a:t>
            </a:r>
            <a:endParaRPr/>
          </a:p>
        </p:txBody>
      </p:sp>
      <p:pic>
        <p:nvPicPr>
          <p:cNvPr descr="Diagram&#10;&#10;Description automatically generated" id="225" name="Google Shape;225;p7"/>
          <p:cNvPicPr preferRelativeResize="0"/>
          <p:nvPr/>
        </p:nvPicPr>
        <p:blipFill rotWithShape="1">
          <a:blip r:embed="rId3">
            <a:alphaModFix/>
          </a:blip>
          <a:srcRect b="0" l="0" r="0" t="0"/>
          <a:stretch/>
        </p:blipFill>
        <p:spPr>
          <a:xfrm>
            <a:off x="4411841" y="1563732"/>
            <a:ext cx="4764203" cy="467428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8"/>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Use Case Diagram</a:t>
            </a:r>
            <a:endParaRPr/>
          </a:p>
        </p:txBody>
      </p:sp>
      <p:sp>
        <p:nvSpPr>
          <p:cNvPr id="231" name="Google Shape;231;p8"/>
          <p:cNvSpPr txBox="1"/>
          <p:nvPr/>
        </p:nvSpPr>
        <p:spPr>
          <a:xfrm>
            <a:off x="3831751" y="5889225"/>
            <a:ext cx="64071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800">
                <a:solidFill>
                  <a:schemeClr val="lt1"/>
                </a:solidFill>
                <a:latin typeface="Times New Roman"/>
                <a:ea typeface="Times New Roman"/>
                <a:cs typeface="Times New Roman"/>
                <a:sym typeface="Times New Roman"/>
              </a:rPr>
              <a:t>Sequence Diagram for Parent Portal using Translate Service. (Y.V)</a:t>
            </a:r>
            <a:endParaRPr sz="1800">
              <a:solidFill>
                <a:schemeClr val="lt1"/>
              </a:solidFill>
              <a:latin typeface="Times New Roman"/>
              <a:ea typeface="Times New Roman"/>
              <a:cs typeface="Times New Roman"/>
              <a:sym typeface="Times New Roman"/>
            </a:endParaRPr>
          </a:p>
        </p:txBody>
      </p:sp>
      <p:pic>
        <p:nvPicPr>
          <p:cNvPr id="232" name="Google Shape;232;p8"/>
          <p:cNvPicPr preferRelativeResize="0"/>
          <p:nvPr/>
        </p:nvPicPr>
        <p:blipFill>
          <a:blip r:embed="rId3">
            <a:alphaModFix/>
          </a:blip>
          <a:stretch>
            <a:fillRect/>
          </a:stretch>
        </p:blipFill>
        <p:spPr>
          <a:xfrm>
            <a:off x="4646150" y="1346246"/>
            <a:ext cx="4778300" cy="454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9"/>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Use Case Diagram</a:t>
            </a:r>
            <a:endParaRPr/>
          </a:p>
        </p:txBody>
      </p:sp>
      <p:sp>
        <p:nvSpPr>
          <p:cNvPr id="238" name="Google Shape;238;p9"/>
          <p:cNvSpPr txBox="1"/>
          <p:nvPr/>
        </p:nvSpPr>
        <p:spPr>
          <a:xfrm>
            <a:off x="3804124" y="6033143"/>
            <a:ext cx="6017417"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1" lang="en-US" sz="1800" u="none" strike="noStrike">
                <a:solidFill>
                  <a:schemeClr val="lt1"/>
                </a:solidFill>
                <a:latin typeface="Times New Roman"/>
                <a:ea typeface="Times New Roman"/>
                <a:cs typeface="Times New Roman"/>
                <a:sym typeface="Times New Roman"/>
              </a:rPr>
              <a:t> Use case diagram </a:t>
            </a:r>
            <a:r>
              <a:rPr i="1" lang="en-US" sz="1800">
                <a:solidFill>
                  <a:schemeClr val="lt1"/>
                </a:solidFill>
                <a:latin typeface="Times New Roman"/>
                <a:ea typeface="Times New Roman"/>
                <a:cs typeface="Times New Roman"/>
                <a:sym typeface="Times New Roman"/>
              </a:rPr>
              <a:t>for admin portal deletion of items</a:t>
            </a:r>
            <a:r>
              <a:rPr b="0" i="1" lang="en-US" sz="1800" u="none" strike="noStrike">
                <a:solidFill>
                  <a:schemeClr val="lt1"/>
                </a:solidFill>
                <a:latin typeface="Times New Roman"/>
                <a:ea typeface="Times New Roman"/>
                <a:cs typeface="Times New Roman"/>
                <a:sym typeface="Times New Roman"/>
              </a:rPr>
              <a:t> </a:t>
            </a:r>
            <a:endParaRPr b="0" sz="1800">
              <a:solidFill>
                <a:schemeClr val="lt1"/>
              </a:solidFill>
              <a:latin typeface="Arial"/>
              <a:ea typeface="Arial"/>
              <a:cs typeface="Arial"/>
              <a:sym typeface="Arial"/>
            </a:endParaRPr>
          </a:p>
          <a:p>
            <a:pPr indent="0" lvl="0" marL="0" marR="0" rtl="0" algn="l">
              <a:spcBef>
                <a:spcPts val="0"/>
              </a:spcBef>
              <a:spcAft>
                <a:spcPts val="0"/>
              </a:spcAft>
              <a:buNone/>
            </a:pPr>
            <a:br>
              <a:rPr lang="en-US"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p:txBody>
      </p:sp>
      <p:pic>
        <p:nvPicPr>
          <p:cNvPr id="239" name="Google Shape;239;p9"/>
          <p:cNvPicPr preferRelativeResize="0"/>
          <p:nvPr/>
        </p:nvPicPr>
        <p:blipFill>
          <a:blip r:embed="rId3">
            <a:alphaModFix/>
          </a:blip>
          <a:stretch>
            <a:fillRect/>
          </a:stretch>
        </p:blipFill>
        <p:spPr>
          <a:xfrm>
            <a:off x="4237575" y="1716601"/>
            <a:ext cx="4889975" cy="42133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