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9" r:id="rId5"/>
    <p:sldMasterId id="2147483680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y="5143500" cx="9144000"/>
  <p:notesSz cx="6858000" cy="9144000"/>
  <p:embeddedFontLst>
    <p:embeddedFont>
      <p:font typeface="Helvetica Neue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D7DAE26-F264-4A06-87B4-F5FF989233CA}">
  <a:tblStyle styleId="{6D7DAE26-F264-4A06-87B4-F5FF989233CA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HelveticaNeue-regular.fntdata"/><Relationship Id="rId25" Type="http://schemas.openxmlformats.org/officeDocument/2006/relationships/slide" Target="slides/slide18.xml"/><Relationship Id="rId28" Type="http://schemas.openxmlformats.org/officeDocument/2006/relationships/font" Target="fonts/HelveticaNeue-italic.fntdata"/><Relationship Id="rId27" Type="http://schemas.openxmlformats.org/officeDocument/2006/relationships/font" Target="fonts/HelveticaNeue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HelveticaNeue-boldItalic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05b7bee1f5_1_2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g105b7bee1f5_1_2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105b7bee1f5_8_4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g105b7bee1f5_8_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05b7bee1f5_1_26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g105b7bee1f5_1_2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105b7bee1f5_1_27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g105b7bee1f5_1_2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1030b98c9c9_0_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1030b98c9c9_0_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1030b98c9c9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g1030b98c9c9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1030b98c9c9_0_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g1030b98c9c9_0_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105b7bee1f5_1_2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105b7bee1f5_1_2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105b7bee1f5_5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g105b7bee1f5_5_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105b7bee1f5_1_2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g105b7bee1f5_1_2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105b7bee1f5_1_2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g105b7bee1f5_1_2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105b7bee1f5_1_2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105b7bee1f5_1_2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105b7bee1f5_1_25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105b7bee1f5_1_2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1030b98c9c9_0_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1030b98c9c9_0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105b7bee1f5_5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g105b7bee1f5_5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105b7bee1f5_8_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g105b7bee1f5_8_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05b7bee1f5_8_3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g105b7bee1f5_8_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105b7bee1f5_8_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g105b7bee1f5_8_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g"/><Relationship Id="rId3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4.jp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Relationship Id="rId3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17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2.jp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jp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/>
        </p:nvSpPr>
        <p:spPr>
          <a:xfrm>
            <a:off x="3048221" y="313853"/>
            <a:ext cx="3054701" cy="19620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56" name="Google Shape;56;p14"/>
          <p:cNvSpPr txBox="1"/>
          <p:nvPr>
            <p:ph type="title"/>
          </p:nvPr>
        </p:nvSpPr>
        <p:spPr>
          <a:xfrm>
            <a:off x="1202795" y="2791356"/>
            <a:ext cx="673840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1192666" y="1454944"/>
            <a:ext cx="6738407" cy="32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type="title"/>
          </p:nvPr>
        </p:nvSpPr>
        <p:spPr>
          <a:xfrm>
            <a:off x="1192666" y="352733"/>
            <a:ext cx="673840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60" name="Google Shape;6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6383" y="164495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5"/>
          <p:cNvSpPr txBox="1"/>
          <p:nvPr/>
        </p:nvSpPr>
        <p:spPr>
          <a:xfrm>
            <a:off x="5445164" y="4854976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62" name="Google Shape;62;p15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2245556" y="2099580"/>
            <a:ext cx="4652889" cy="94434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2700"/>
              <a:buNone/>
              <a:defRPr sz="27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Google Shape;65;p16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66" name="Google Shape;66;p16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7"/>
          <p:cNvPicPr preferRelativeResize="0"/>
          <p:nvPr>
            <p:ph idx="2" type="pic"/>
          </p:nvPr>
        </p:nvPicPr>
        <p:blipFill/>
        <p:spPr>
          <a:xfrm flipH="1">
            <a:off x="2791375" y="660508"/>
            <a:ext cx="5991107" cy="4024507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29841" y="2213947"/>
            <a:ext cx="1852102" cy="22810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70" name="Google Shape;70;p17"/>
          <p:cNvSpPr txBox="1"/>
          <p:nvPr>
            <p:ph type="title"/>
          </p:nvPr>
        </p:nvSpPr>
        <p:spPr>
          <a:xfrm>
            <a:off x="629841" y="561322"/>
            <a:ext cx="3540665" cy="139057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71" name="Google Shape;7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5741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2" name="Google Shape;72;p17"/>
          <p:cNvGrpSpPr/>
          <p:nvPr/>
        </p:nvGrpSpPr>
        <p:grpSpPr>
          <a:xfrm>
            <a:off x="2791376" y="580164"/>
            <a:ext cx="5991106" cy="1806355"/>
            <a:chOff x="3673920" y="736031"/>
            <a:chExt cx="7988141" cy="2408473"/>
          </a:xfrm>
        </p:grpSpPr>
        <p:sp>
          <p:nvSpPr>
            <p:cNvPr id="73" name="Google Shape;73;p17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17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17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17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" name="Google Shape;77;p17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0" name="Google Shape;80;p18"/>
          <p:cNvGrpSpPr/>
          <p:nvPr/>
        </p:nvGrpSpPr>
        <p:grpSpPr>
          <a:xfrm rot="10800000">
            <a:off x="7983506" y="4056507"/>
            <a:ext cx="551705" cy="559944"/>
            <a:chOff x="897887" y="745236"/>
            <a:chExt cx="735606" cy="746592"/>
          </a:xfrm>
        </p:grpSpPr>
        <p:sp>
          <p:nvSpPr>
            <p:cNvPr id="81" name="Google Shape;81;p18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82;p18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" name="Google Shape;83;p18"/>
          <p:cNvGrpSpPr/>
          <p:nvPr/>
        </p:nvGrpSpPr>
        <p:grpSpPr>
          <a:xfrm flipH="1" rot="10800000">
            <a:off x="592106" y="4056507"/>
            <a:ext cx="551705" cy="559944"/>
            <a:chOff x="897887" y="745236"/>
            <a:chExt cx="735606" cy="746592"/>
          </a:xfrm>
        </p:grpSpPr>
        <p:sp>
          <p:nvSpPr>
            <p:cNvPr id="84" name="Google Shape;84;p18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18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" name="Google Shape;86;p18"/>
          <p:cNvGrpSpPr/>
          <p:nvPr/>
        </p:nvGrpSpPr>
        <p:grpSpPr>
          <a:xfrm flipH="1">
            <a:off x="7983506" y="558927"/>
            <a:ext cx="551705" cy="559944"/>
            <a:chOff x="897887" y="745236"/>
            <a:chExt cx="735606" cy="746592"/>
          </a:xfrm>
        </p:grpSpPr>
        <p:sp>
          <p:nvSpPr>
            <p:cNvPr id="87" name="Google Shape;87;p18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18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1813943" y="1733088"/>
            <a:ext cx="5633038" cy="254583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0" name="Google Shape;90;p18"/>
          <p:cNvSpPr txBox="1"/>
          <p:nvPr>
            <p:ph type="title"/>
          </p:nvPr>
        </p:nvSpPr>
        <p:spPr>
          <a:xfrm>
            <a:off x="1813943" y="898853"/>
            <a:ext cx="5633039" cy="63444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700"/>
              <a:buFont typeface="Arial"/>
              <a:buNone/>
              <a:defRPr sz="27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91" name="Google Shape;91;p18"/>
          <p:cNvGrpSpPr/>
          <p:nvPr/>
        </p:nvGrpSpPr>
        <p:grpSpPr>
          <a:xfrm flipH="1" rot="-5400000">
            <a:off x="589983" y="511863"/>
            <a:ext cx="548640" cy="560873"/>
            <a:chOff x="897887" y="745236"/>
            <a:chExt cx="731520" cy="747831"/>
          </a:xfrm>
        </p:grpSpPr>
        <p:sp>
          <p:nvSpPr>
            <p:cNvPr id="92" name="Google Shape;92;p18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8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4" name="Google Shape;94;p18"/>
          <p:cNvSpPr txBox="1"/>
          <p:nvPr/>
        </p:nvSpPr>
        <p:spPr>
          <a:xfrm>
            <a:off x="2887218" y="167041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95" name="Google Shape;95;p18"/>
          <p:cNvSpPr txBox="1"/>
          <p:nvPr/>
        </p:nvSpPr>
        <p:spPr>
          <a:xfrm>
            <a:off x="2887217" y="4803335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97" name="Google Shape;97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9"/>
          <p:cNvSpPr txBox="1"/>
          <p:nvPr/>
        </p:nvSpPr>
        <p:spPr>
          <a:xfrm>
            <a:off x="2433131" y="1219606"/>
            <a:ext cx="4343400" cy="6982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27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1671893" y="2053457"/>
            <a:ext cx="6110478" cy="22252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0" name="Google Shape;100;p19"/>
          <p:cNvSpPr txBox="1"/>
          <p:nvPr>
            <p:ph type="title"/>
          </p:nvPr>
        </p:nvSpPr>
        <p:spPr>
          <a:xfrm>
            <a:off x="2970273" y="1357286"/>
            <a:ext cx="3269114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19"/>
          <p:cNvSpPr txBox="1"/>
          <p:nvPr/>
        </p:nvSpPr>
        <p:spPr>
          <a:xfrm>
            <a:off x="184455" y="4829841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103" name="Google Shape;103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1671893" y="2053457"/>
            <a:ext cx="6110478" cy="22252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5" name="Google Shape;105;p20"/>
          <p:cNvSpPr txBox="1"/>
          <p:nvPr>
            <p:ph type="title"/>
          </p:nvPr>
        </p:nvSpPr>
        <p:spPr>
          <a:xfrm>
            <a:off x="2970273" y="1357286"/>
            <a:ext cx="3269114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20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07" name="Google Shape;107;p20"/>
          <p:cNvSpPr txBox="1"/>
          <p:nvPr/>
        </p:nvSpPr>
        <p:spPr>
          <a:xfrm>
            <a:off x="5445164" y="4854976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0" name="Google Shape;110;p21"/>
          <p:cNvGrpSpPr/>
          <p:nvPr/>
        </p:nvGrpSpPr>
        <p:grpSpPr>
          <a:xfrm flipH="1" rot="10800000">
            <a:off x="8388810" y="223980"/>
            <a:ext cx="551705" cy="559944"/>
            <a:chOff x="10666920" y="5421408"/>
            <a:chExt cx="735606" cy="746592"/>
          </a:xfrm>
        </p:grpSpPr>
        <p:sp>
          <p:nvSpPr>
            <p:cNvPr id="111" name="Google Shape;111;p21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21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3" name="Google Shape;113;p21"/>
          <p:cNvSpPr txBox="1"/>
          <p:nvPr>
            <p:ph idx="1" type="body"/>
          </p:nvPr>
        </p:nvSpPr>
        <p:spPr>
          <a:xfrm>
            <a:off x="2461652" y="1341501"/>
            <a:ext cx="5927158" cy="31871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4" name="Google Shape;114;p21"/>
          <p:cNvSpPr txBox="1"/>
          <p:nvPr/>
        </p:nvSpPr>
        <p:spPr>
          <a:xfrm>
            <a:off x="2461652" y="670553"/>
            <a:ext cx="4579228" cy="54124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1"/>
          <p:cNvSpPr txBox="1"/>
          <p:nvPr>
            <p:ph type="title"/>
          </p:nvPr>
        </p:nvSpPr>
        <p:spPr>
          <a:xfrm>
            <a:off x="2461652" y="614886"/>
            <a:ext cx="5927158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16" name="Google Shape;116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1849349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17" name="Google Shape;11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1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22"/>
          <p:cNvSpPr txBox="1"/>
          <p:nvPr>
            <p:ph idx="1" type="body"/>
          </p:nvPr>
        </p:nvSpPr>
        <p:spPr>
          <a:xfrm>
            <a:off x="2461652" y="1341500"/>
            <a:ext cx="5947203" cy="31314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2" name="Google Shape;122;p22"/>
          <p:cNvSpPr txBox="1"/>
          <p:nvPr>
            <p:ph type="title"/>
          </p:nvPr>
        </p:nvSpPr>
        <p:spPr>
          <a:xfrm>
            <a:off x="2461652" y="614886"/>
            <a:ext cx="5947203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23" name="Google Shape;123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18493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24" name="Google Shape;12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5" name="Google Shape;125;p22"/>
          <p:cNvGrpSpPr/>
          <p:nvPr/>
        </p:nvGrpSpPr>
        <p:grpSpPr>
          <a:xfrm>
            <a:off x="1795410" y="0"/>
            <a:ext cx="7348591" cy="5167003"/>
            <a:chOff x="2421466" y="-1"/>
            <a:chExt cx="9810796" cy="6874007"/>
          </a:xfrm>
        </p:grpSpPr>
        <p:sp>
          <p:nvSpPr>
            <p:cNvPr id="126" name="Google Shape;126;p22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22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2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22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0" name="Google Shape;130;p22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33" name="Google Shape;133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3"/>
          <p:cNvSpPr txBox="1"/>
          <p:nvPr>
            <p:ph idx="1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5" name="Google Shape;135;p23"/>
          <p:cNvSpPr txBox="1"/>
          <p:nvPr>
            <p:ph type="title"/>
          </p:nvPr>
        </p:nvSpPr>
        <p:spPr>
          <a:xfrm>
            <a:off x="408967" y="779393"/>
            <a:ext cx="2852081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  <a:defRPr sz="21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blue sky&#10;&#10;Description automatically generated" id="136" name="Google Shape;13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33176" y="0"/>
            <a:ext cx="5410824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3"/>
          <p:cNvSpPr txBox="1"/>
          <p:nvPr>
            <p:ph idx="2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grpSp>
        <p:nvGrpSpPr>
          <p:cNvPr id="138" name="Google Shape;138;p23"/>
          <p:cNvGrpSpPr/>
          <p:nvPr/>
        </p:nvGrpSpPr>
        <p:grpSpPr>
          <a:xfrm flipH="1" rot="10800000">
            <a:off x="4154662" y="4195261"/>
            <a:ext cx="391936" cy="397790"/>
            <a:chOff x="5537620" y="745237"/>
            <a:chExt cx="522582" cy="530386"/>
          </a:xfrm>
        </p:grpSpPr>
        <p:sp>
          <p:nvSpPr>
            <p:cNvPr id="139" name="Google Shape;139;p23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23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1" name="Google Shape;141;p23"/>
          <p:cNvGrpSpPr/>
          <p:nvPr/>
        </p:nvGrpSpPr>
        <p:grpSpPr>
          <a:xfrm>
            <a:off x="4154662" y="558927"/>
            <a:ext cx="391936" cy="397238"/>
            <a:chOff x="5537620" y="745237"/>
            <a:chExt cx="522582" cy="529650"/>
          </a:xfrm>
        </p:grpSpPr>
        <p:sp>
          <p:nvSpPr>
            <p:cNvPr id="142" name="Google Shape;142;p23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23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" name="Google Shape;144;p23"/>
          <p:cNvGrpSpPr/>
          <p:nvPr/>
        </p:nvGrpSpPr>
        <p:grpSpPr>
          <a:xfrm>
            <a:off x="8314956" y="558927"/>
            <a:ext cx="391937" cy="397790"/>
            <a:chOff x="11140977" y="745237"/>
            <a:chExt cx="522582" cy="530386"/>
          </a:xfrm>
        </p:grpSpPr>
        <p:sp>
          <p:nvSpPr>
            <p:cNvPr id="145" name="Google Shape;14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7" name="Google Shape;147;p23"/>
          <p:cNvGrpSpPr/>
          <p:nvPr/>
        </p:nvGrpSpPr>
        <p:grpSpPr>
          <a:xfrm flipH="1" rot="10800000">
            <a:off x="8314956" y="4195261"/>
            <a:ext cx="391937" cy="397790"/>
            <a:chOff x="11140977" y="745237"/>
            <a:chExt cx="522582" cy="530386"/>
          </a:xfrm>
        </p:grpSpPr>
        <p:sp>
          <p:nvSpPr>
            <p:cNvPr id="148" name="Google Shape;148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0" name="Google Shape;150;p23"/>
          <p:cNvSpPr txBox="1"/>
          <p:nvPr/>
        </p:nvSpPr>
        <p:spPr>
          <a:xfrm>
            <a:off x="4786921" y="167041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51" name="Google Shape;151;p23"/>
          <p:cNvSpPr txBox="1"/>
          <p:nvPr/>
        </p:nvSpPr>
        <p:spPr>
          <a:xfrm>
            <a:off x="4023739" y="4854976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54" name="Google Shape;154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733176" y="0"/>
            <a:ext cx="541082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55" name="Google Shape;15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4"/>
          <p:cNvSpPr txBox="1"/>
          <p:nvPr>
            <p:ph idx="1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7" name="Google Shape;157;p24"/>
          <p:cNvSpPr txBox="1"/>
          <p:nvPr>
            <p:ph type="title"/>
          </p:nvPr>
        </p:nvSpPr>
        <p:spPr>
          <a:xfrm>
            <a:off x="408967" y="779393"/>
            <a:ext cx="2852081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  <a:defRPr sz="21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58" name="Google Shape;158;p24"/>
          <p:cNvGrpSpPr/>
          <p:nvPr/>
        </p:nvGrpSpPr>
        <p:grpSpPr>
          <a:xfrm rot="10800000">
            <a:off x="8315595" y="4197065"/>
            <a:ext cx="391937" cy="397789"/>
            <a:chOff x="2645664" y="2011680"/>
            <a:chExt cx="735606" cy="746592"/>
          </a:xfrm>
        </p:grpSpPr>
        <p:sp>
          <p:nvSpPr>
            <p:cNvPr id="159" name="Google Shape;159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1" name="Google Shape;161;p24"/>
          <p:cNvGrpSpPr/>
          <p:nvPr/>
        </p:nvGrpSpPr>
        <p:grpSpPr>
          <a:xfrm flipH="1" rot="10800000">
            <a:off x="4154662" y="4195262"/>
            <a:ext cx="391937" cy="397789"/>
            <a:chOff x="2645664" y="2011680"/>
            <a:chExt cx="735606" cy="746592"/>
          </a:xfrm>
        </p:grpSpPr>
        <p:sp>
          <p:nvSpPr>
            <p:cNvPr id="162" name="Google Shape;162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" name="Google Shape;164;p24"/>
          <p:cNvGrpSpPr/>
          <p:nvPr/>
        </p:nvGrpSpPr>
        <p:grpSpPr>
          <a:xfrm>
            <a:off x="4155461" y="559021"/>
            <a:ext cx="391937" cy="397789"/>
            <a:chOff x="2645664" y="2011680"/>
            <a:chExt cx="735606" cy="746592"/>
          </a:xfrm>
        </p:grpSpPr>
        <p:sp>
          <p:nvSpPr>
            <p:cNvPr id="165" name="Google Shape;165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7" name="Google Shape;167;p24"/>
          <p:cNvGrpSpPr/>
          <p:nvPr/>
        </p:nvGrpSpPr>
        <p:grpSpPr>
          <a:xfrm flipH="1">
            <a:off x="8315595" y="556597"/>
            <a:ext cx="391937" cy="397789"/>
            <a:chOff x="2645664" y="2011680"/>
            <a:chExt cx="735606" cy="746592"/>
          </a:xfrm>
        </p:grpSpPr>
        <p:sp>
          <p:nvSpPr>
            <p:cNvPr id="168" name="Google Shape;168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0" name="Google Shape;170;p24"/>
          <p:cNvSpPr txBox="1"/>
          <p:nvPr>
            <p:ph idx="2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1" name="Google Shape;171;p24"/>
          <p:cNvSpPr txBox="1"/>
          <p:nvPr/>
        </p:nvSpPr>
        <p:spPr>
          <a:xfrm>
            <a:off x="4786921" y="167041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72" name="Google Shape;172;p24"/>
          <p:cNvSpPr txBox="1"/>
          <p:nvPr/>
        </p:nvSpPr>
        <p:spPr>
          <a:xfrm>
            <a:off x="4023739" y="4854976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5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175" name="Google Shape;175;p25"/>
          <p:cNvSpPr txBox="1"/>
          <p:nvPr/>
        </p:nvSpPr>
        <p:spPr>
          <a:xfrm>
            <a:off x="184455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 txBox="1"/>
          <p:nvPr>
            <p:ph idx="1" type="body"/>
          </p:nvPr>
        </p:nvSpPr>
        <p:spPr>
          <a:xfrm>
            <a:off x="1192666" y="1463694"/>
            <a:ext cx="3167062" cy="32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78" name="Google Shape;178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6383" y="164495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6"/>
          <p:cNvSpPr txBox="1"/>
          <p:nvPr>
            <p:ph type="title"/>
          </p:nvPr>
        </p:nvSpPr>
        <p:spPr>
          <a:xfrm>
            <a:off x="1192666" y="352733"/>
            <a:ext cx="673840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sz="27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80" name="Google Shape;180;p26"/>
          <p:cNvSpPr txBox="1"/>
          <p:nvPr>
            <p:ph idx="2" type="body"/>
          </p:nvPr>
        </p:nvSpPr>
        <p:spPr>
          <a:xfrm>
            <a:off x="4764012" y="1463694"/>
            <a:ext cx="3167062" cy="3254217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1" name="Google Shape;181;p26"/>
          <p:cNvSpPr txBox="1"/>
          <p:nvPr/>
        </p:nvSpPr>
        <p:spPr>
          <a:xfrm>
            <a:off x="184455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182" name="Google Shape;182;p26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/>
          <p:nvPr>
            <p:ph idx="2" type="pic"/>
          </p:nvPr>
        </p:nvSpPr>
        <p:spPr>
          <a:xfrm>
            <a:off x="2882968" y="522255"/>
            <a:ext cx="5716501" cy="3761357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85" name="Google Shape;185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597452" y="514593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7"/>
          <p:cNvSpPr txBox="1"/>
          <p:nvPr>
            <p:ph idx="1" type="body"/>
          </p:nvPr>
        </p:nvSpPr>
        <p:spPr>
          <a:xfrm>
            <a:off x="544531" y="1028653"/>
            <a:ext cx="1937411" cy="25832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187" name="Google Shape;187;p27"/>
          <p:cNvSpPr txBox="1"/>
          <p:nvPr>
            <p:ph type="title"/>
          </p:nvPr>
        </p:nvSpPr>
        <p:spPr>
          <a:xfrm>
            <a:off x="544530" y="408396"/>
            <a:ext cx="1937413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grpSp>
        <p:nvGrpSpPr>
          <p:cNvPr id="188" name="Google Shape;188;p27"/>
          <p:cNvGrpSpPr/>
          <p:nvPr/>
        </p:nvGrpSpPr>
        <p:grpSpPr>
          <a:xfrm>
            <a:off x="2882968" y="437102"/>
            <a:ext cx="5721264" cy="898449"/>
            <a:chOff x="3840781" y="580943"/>
            <a:chExt cx="7628352" cy="1197932"/>
          </a:xfrm>
        </p:grpSpPr>
        <p:sp>
          <p:nvSpPr>
            <p:cNvPr id="189" name="Google Shape;189;p27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27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27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2" name="Google Shape;192;p27"/>
          <p:cNvSpPr txBox="1"/>
          <p:nvPr/>
        </p:nvSpPr>
        <p:spPr>
          <a:xfrm>
            <a:off x="5445167" y="4856659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193" name="Google Shape;193;p27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95" name="Google Shape;195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808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8"/>
          <p:cNvSpPr/>
          <p:nvPr>
            <p:ph idx="2" type="pic"/>
          </p:nvPr>
        </p:nvSpPr>
        <p:spPr>
          <a:xfrm>
            <a:off x="2915736" y="409603"/>
            <a:ext cx="5683732" cy="4214147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97" name="Google Shape;19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97452" y="514593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8"/>
          <p:cNvSpPr txBox="1"/>
          <p:nvPr>
            <p:ph idx="1" type="body"/>
          </p:nvPr>
        </p:nvSpPr>
        <p:spPr>
          <a:xfrm>
            <a:off x="544531" y="1028653"/>
            <a:ext cx="1937411" cy="25832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Font typeface="Arial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grpSp>
        <p:nvGrpSpPr>
          <p:cNvPr id="199" name="Google Shape;199;p28"/>
          <p:cNvGrpSpPr/>
          <p:nvPr/>
        </p:nvGrpSpPr>
        <p:grpSpPr>
          <a:xfrm>
            <a:off x="2915736" y="329188"/>
            <a:ext cx="5683828" cy="896678"/>
            <a:chOff x="3884346" y="453875"/>
            <a:chExt cx="7578437" cy="1195570"/>
          </a:xfrm>
        </p:grpSpPr>
        <p:sp>
          <p:nvSpPr>
            <p:cNvPr id="200" name="Google Shape;200;p28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28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28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3" name="Google Shape;203;p28"/>
          <p:cNvSpPr txBox="1"/>
          <p:nvPr>
            <p:ph type="title"/>
          </p:nvPr>
        </p:nvSpPr>
        <p:spPr>
          <a:xfrm>
            <a:off x="544530" y="408396"/>
            <a:ext cx="1937413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04" name="Google Shape;204;p28"/>
          <p:cNvSpPr txBox="1"/>
          <p:nvPr/>
        </p:nvSpPr>
        <p:spPr>
          <a:xfrm>
            <a:off x="184455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205" name="Google Shape;205;p28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29"/>
          <p:cNvSpPr/>
          <p:nvPr>
            <p:ph idx="2" type="pic"/>
          </p:nvPr>
        </p:nvSpPr>
        <p:spPr>
          <a:xfrm>
            <a:off x="2920429" y="402869"/>
            <a:ext cx="5678212" cy="4349794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209" name="Google Shape;209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5741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9"/>
          <p:cNvSpPr txBox="1"/>
          <p:nvPr>
            <p:ph type="title"/>
          </p:nvPr>
        </p:nvSpPr>
        <p:spPr>
          <a:xfrm>
            <a:off x="544530" y="408396"/>
            <a:ext cx="1937413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  <a:defRPr sz="1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1" name="Google Shape;211;p29"/>
          <p:cNvSpPr txBox="1"/>
          <p:nvPr>
            <p:ph idx="1" type="body"/>
          </p:nvPr>
        </p:nvSpPr>
        <p:spPr>
          <a:xfrm>
            <a:off x="544531" y="1028653"/>
            <a:ext cx="1937411" cy="25832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grpSp>
        <p:nvGrpSpPr>
          <p:cNvPr id="212" name="Google Shape;212;p29"/>
          <p:cNvGrpSpPr/>
          <p:nvPr/>
        </p:nvGrpSpPr>
        <p:grpSpPr>
          <a:xfrm>
            <a:off x="2920429" y="325755"/>
            <a:ext cx="5678211" cy="794674"/>
            <a:chOff x="3893905" y="434339"/>
            <a:chExt cx="7570948" cy="1059565"/>
          </a:xfrm>
        </p:grpSpPr>
        <p:sp>
          <p:nvSpPr>
            <p:cNvPr id="213" name="Google Shape;213;p29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29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29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6" name="Google Shape;216;p29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219" name="Google Shape;219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5741" y="4592888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0"/>
          <p:cNvSpPr txBox="1"/>
          <p:nvPr>
            <p:ph type="title"/>
          </p:nvPr>
        </p:nvSpPr>
        <p:spPr>
          <a:xfrm>
            <a:off x="544530" y="408396"/>
            <a:ext cx="2518710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1800"/>
              <a:buFont typeface="Arial"/>
              <a:buNone/>
              <a:defRPr sz="18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1" name="Google Shape;221;p30"/>
          <p:cNvSpPr txBox="1"/>
          <p:nvPr>
            <p:ph idx="1" type="body"/>
          </p:nvPr>
        </p:nvSpPr>
        <p:spPr>
          <a:xfrm>
            <a:off x="544531" y="1028653"/>
            <a:ext cx="1937411" cy="258322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200"/>
              <a:buNone/>
              <a:defRPr sz="12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100"/>
              <a:buNone/>
              <a:defRPr sz="1100"/>
            </a:lvl2pPr>
            <a:lvl3pPr indent="-2286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900"/>
              <a:buNone/>
              <a:defRPr sz="900"/>
            </a:lvl3pPr>
            <a:lvl4pPr indent="-2286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4pPr>
            <a:lvl5pPr indent="-2286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800"/>
              <a:buNone/>
              <a:defRPr sz="800"/>
            </a:lvl5pPr>
            <a:lvl6pPr indent="-2286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pic>
        <p:nvPicPr>
          <p:cNvPr id="222" name="Google Shape;222;p30"/>
          <p:cNvPicPr preferRelativeResize="0"/>
          <p:nvPr>
            <p:ph idx="2" type="pic"/>
          </p:nvPr>
        </p:nvPicPr>
        <p:blipFill/>
        <p:spPr>
          <a:xfrm flipH="1">
            <a:off x="2724149" y="557852"/>
            <a:ext cx="5982023" cy="4027797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grpSp>
        <p:nvGrpSpPr>
          <p:cNvPr id="223" name="Google Shape;223;p30"/>
          <p:cNvGrpSpPr/>
          <p:nvPr/>
        </p:nvGrpSpPr>
        <p:grpSpPr>
          <a:xfrm>
            <a:off x="2724150" y="478465"/>
            <a:ext cx="5982023" cy="1795236"/>
            <a:chOff x="3683000" y="638356"/>
            <a:chExt cx="7976031" cy="2393648"/>
          </a:xfrm>
        </p:grpSpPr>
        <p:sp>
          <p:nvSpPr>
            <p:cNvPr id="224" name="Google Shape;224;p30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30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30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7" name="Google Shape;227;p30"/>
          <p:cNvSpPr txBox="1"/>
          <p:nvPr/>
        </p:nvSpPr>
        <p:spPr>
          <a:xfrm>
            <a:off x="4063621" y="4862430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229" name="Google Shape;229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31"/>
          <p:cNvSpPr txBox="1"/>
          <p:nvPr>
            <p:ph idx="1" type="body"/>
          </p:nvPr>
        </p:nvSpPr>
        <p:spPr>
          <a:xfrm>
            <a:off x="1671893" y="2053457"/>
            <a:ext cx="6110478" cy="22252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31" name="Google Shape;231;p31"/>
          <p:cNvSpPr txBox="1"/>
          <p:nvPr>
            <p:ph type="title"/>
          </p:nvPr>
        </p:nvSpPr>
        <p:spPr>
          <a:xfrm>
            <a:off x="2970273" y="1357286"/>
            <a:ext cx="3269114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2" name="Google Shape;232;p31"/>
          <p:cNvSpPr txBox="1"/>
          <p:nvPr/>
        </p:nvSpPr>
        <p:spPr>
          <a:xfrm>
            <a:off x="184455" y="4829841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234" name="Google Shape;234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808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2"/>
          <p:cNvSpPr txBox="1"/>
          <p:nvPr>
            <p:ph idx="1" type="body"/>
          </p:nvPr>
        </p:nvSpPr>
        <p:spPr>
          <a:xfrm>
            <a:off x="1671893" y="2053457"/>
            <a:ext cx="6110478" cy="22252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36" name="Google Shape;236;p32"/>
          <p:cNvSpPr txBox="1"/>
          <p:nvPr>
            <p:ph type="title"/>
          </p:nvPr>
        </p:nvSpPr>
        <p:spPr>
          <a:xfrm>
            <a:off x="2970273" y="1357286"/>
            <a:ext cx="3269114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37" name="Google Shape;237;p32"/>
          <p:cNvSpPr txBox="1"/>
          <p:nvPr/>
        </p:nvSpPr>
        <p:spPr>
          <a:xfrm>
            <a:off x="5445164" y="4854976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  <p:sp>
        <p:nvSpPr>
          <p:cNvPr id="238" name="Google Shape;238;p32"/>
          <p:cNvSpPr txBox="1"/>
          <p:nvPr/>
        </p:nvSpPr>
        <p:spPr>
          <a:xfrm>
            <a:off x="184456" y="4862430"/>
            <a:ext cx="3514379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1" name="Google Shape;241;p33"/>
          <p:cNvGrpSpPr/>
          <p:nvPr/>
        </p:nvGrpSpPr>
        <p:grpSpPr>
          <a:xfrm>
            <a:off x="4154662" y="558927"/>
            <a:ext cx="391936" cy="397790"/>
            <a:chOff x="5537620" y="745237"/>
            <a:chExt cx="522582" cy="530386"/>
          </a:xfrm>
        </p:grpSpPr>
        <p:sp>
          <p:nvSpPr>
            <p:cNvPr id="242" name="Google Shape;242;p33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33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4" name="Google Shape;244;p33"/>
          <p:cNvGrpSpPr/>
          <p:nvPr/>
        </p:nvGrpSpPr>
        <p:grpSpPr>
          <a:xfrm flipH="1" rot="10800000">
            <a:off x="4154662" y="4195261"/>
            <a:ext cx="391936" cy="397790"/>
            <a:chOff x="5537620" y="745237"/>
            <a:chExt cx="522582" cy="530386"/>
          </a:xfrm>
        </p:grpSpPr>
        <p:sp>
          <p:nvSpPr>
            <p:cNvPr id="245" name="Google Shape;245;p33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33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7" name="Google Shape;247;p33"/>
          <p:cNvGrpSpPr/>
          <p:nvPr/>
        </p:nvGrpSpPr>
        <p:grpSpPr>
          <a:xfrm>
            <a:off x="8314956" y="558927"/>
            <a:ext cx="391937" cy="397790"/>
            <a:chOff x="11140977" y="745237"/>
            <a:chExt cx="522582" cy="530386"/>
          </a:xfrm>
        </p:grpSpPr>
        <p:sp>
          <p:nvSpPr>
            <p:cNvPr id="248" name="Google Shape;248;p3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3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0" name="Google Shape;250;p33"/>
          <p:cNvGrpSpPr/>
          <p:nvPr/>
        </p:nvGrpSpPr>
        <p:grpSpPr>
          <a:xfrm flipH="1" rot="10800000">
            <a:off x="8314956" y="4195261"/>
            <a:ext cx="391937" cy="397790"/>
            <a:chOff x="11140977" y="745237"/>
            <a:chExt cx="522582" cy="530386"/>
          </a:xfrm>
        </p:grpSpPr>
        <p:sp>
          <p:nvSpPr>
            <p:cNvPr id="251" name="Google Shape;251;p3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3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3" name="Google Shape;253;p33"/>
          <p:cNvSpPr txBox="1"/>
          <p:nvPr>
            <p:ph idx="1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 sz="1400">
                <a:solidFill>
                  <a:srgbClr val="3F3F3F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54" name="Google Shape;254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379940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55" name="Google Shape;255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8967" y="4285222"/>
            <a:ext cx="913163" cy="4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3"/>
          <p:cNvSpPr txBox="1"/>
          <p:nvPr>
            <p:ph idx="2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57" name="Google Shape;257;p33"/>
          <p:cNvSpPr txBox="1"/>
          <p:nvPr>
            <p:ph type="title"/>
          </p:nvPr>
        </p:nvSpPr>
        <p:spPr>
          <a:xfrm>
            <a:off x="408967" y="779393"/>
            <a:ext cx="2852081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Arial"/>
              <a:buNone/>
              <a:defRPr sz="21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8" name="Google Shape;258;p33"/>
          <p:cNvSpPr txBox="1"/>
          <p:nvPr/>
        </p:nvSpPr>
        <p:spPr>
          <a:xfrm>
            <a:off x="4786921" y="167041"/>
            <a:ext cx="3369563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sz="1100"/>
          </a:p>
        </p:txBody>
      </p:sp>
      <p:sp>
        <p:nvSpPr>
          <p:cNvPr id="259" name="Google Shape;259;p33"/>
          <p:cNvSpPr txBox="1"/>
          <p:nvPr/>
        </p:nvSpPr>
        <p:spPr>
          <a:xfrm>
            <a:off x="4023739" y="4854976"/>
            <a:ext cx="4895924" cy="1731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7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sz="11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1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5.jp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9.xml"/><Relationship Id="rId6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53" name="Google Shape;53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2295"/>
            <a:ext cx="9144000" cy="514120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3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9.png"/><Relationship Id="rId4" Type="http://schemas.openxmlformats.org/officeDocument/2006/relationships/image" Target="../media/image3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6.gif"/><Relationship Id="rId4" Type="http://schemas.openxmlformats.org/officeDocument/2006/relationships/image" Target="../media/image3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community-connect.fiu.edu/" TargetMode="External"/><Relationship Id="rId4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2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3.png"/><Relationship Id="rId4" Type="http://schemas.openxmlformats.org/officeDocument/2006/relationships/image" Target="../media/image19.png"/><Relationship Id="rId5" Type="http://schemas.openxmlformats.org/officeDocument/2006/relationships/image" Target="../media/image27.png"/><Relationship Id="rId6" Type="http://schemas.openxmlformats.org/officeDocument/2006/relationships/image" Target="../media/image34.png"/><Relationship Id="rId7" Type="http://schemas.openxmlformats.org/officeDocument/2006/relationships/image" Target="../media/image29.png"/><Relationship Id="rId8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34"/>
          <p:cNvSpPr txBox="1"/>
          <p:nvPr>
            <p:ph type="title"/>
          </p:nvPr>
        </p:nvSpPr>
        <p:spPr>
          <a:xfrm>
            <a:off x="1202795" y="2791356"/>
            <a:ext cx="6738407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</a:pPr>
            <a:r>
              <a:rPr lang="en"/>
              <a:t>Community Connect</a:t>
            </a:r>
            <a:endParaRPr/>
          </a:p>
        </p:txBody>
      </p:sp>
      <p:pic>
        <p:nvPicPr>
          <p:cNvPr descr="A picture containing drawing&#10;&#10;Description automatically generated" id="265" name="Google Shape;265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24952" y="1680202"/>
            <a:ext cx="3494095" cy="671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72075" y="4337075"/>
            <a:ext cx="999852" cy="57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43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Minimal Class Diagram</a:t>
            </a:r>
            <a:endParaRPr/>
          </a:p>
        </p:txBody>
      </p:sp>
      <p:pic>
        <p:nvPicPr>
          <p:cNvPr id="329" name="Google Shape;329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3975" y="1175575"/>
            <a:ext cx="4242549" cy="372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4"/>
          <p:cNvSpPr txBox="1"/>
          <p:nvPr>
            <p:ph idx="1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1143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Completely r</a:t>
            </a:r>
            <a:r>
              <a:rPr lang="en"/>
              <a:t>edesigned for mobile </a:t>
            </a:r>
            <a:r>
              <a:rPr lang="en"/>
              <a:t>compatibility</a:t>
            </a:r>
            <a:r>
              <a:rPr lang="en"/>
              <a:t>, better user accessibility, and a simplified </a:t>
            </a:r>
            <a:r>
              <a:rPr lang="en"/>
              <a:t>user</a:t>
            </a:r>
            <a:r>
              <a:rPr lang="en"/>
              <a:t> experience.</a:t>
            </a:r>
            <a:endParaRPr/>
          </a:p>
        </p:txBody>
      </p:sp>
      <p:sp>
        <p:nvSpPr>
          <p:cNvPr id="335" name="Google Shape;335;p44"/>
          <p:cNvSpPr txBox="1"/>
          <p:nvPr>
            <p:ph idx="2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6" name="Google Shape;336;p44"/>
          <p:cNvSpPr txBox="1"/>
          <p:nvPr>
            <p:ph type="title"/>
          </p:nvPr>
        </p:nvSpPr>
        <p:spPr>
          <a:xfrm>
            <a:off x="408967" y="779393"/>
            <a:ext cx="2852081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Home Page</a:t>
            </a:r>
            <a:endParaRPr/>
          </a:p>
        </p:txBody>
      </p:sp>
      <p:pic>
        <p:nvPicPr>
          <p:cNvPr id="337" name="Google Shape;33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1617" y="995987"/>
            <a:ext cx="4427224" cy="315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5"/>
          <p:cNvSpPr txBox="1"/>
          <p:nvPr>
            <p:ph idx="1" type="body"/>
          </p:nvPr>
        </p:nvSpPr>
        <p:spPr>
          <a:xfrm>
            <a:off x="408967" y="1389356"/>
            <a:ext cx="2852081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114300" rtl="0" algn="just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Uses the Django Framework and Google Trends, IP-APIs to deliver location and time relevant content. </a:t>
            </a:r>
            <a:endParaRPr/>
          </a:p>
          <a:p>
            <a:pPr indent="0" lvl="0" marL="114300" rtl="0" algn="just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114300" rtl="0" algn="just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gTrends supplies JSON files to the main project data folder and the OS based cron job renews the data periodically to deliver the most recent trending topics.</a:t>
            </a:r>
            <a:endParaRPr/>
          </a:p>
        </p:txBody>
      </p:sp>
      <p:sp>
        <p:nvSpPr>
          <p:cNvPr id="343" name="Google Shape;343;p45"/>
          <p:cNvSpPr txBox="1"/>
          <p:nvPr>
            <p:ph idx="2" type="body"/>
          </p:nvPr>
        </p:nvSpPr>
        <p:spPr>
          <a:xfrm>
            <a:off x="4867760" y="1389356"/>
            <a:ext cx="3207885" cy="246049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4" name="Google Shape;344;p45"/>
          <p:cNvSpPr txBox="1"/>
          <p:nvPr>
            <p:ph type="title"/>
          </p:nvPr>
        </p:nvSpPr>
        <p:spPr>
          <a:xfrm>
            <a:off x="408967" y="779393"/>
            <a:ext cx="2852081" cy="42291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Trends Page</a:t>
            </a:r>
            <a:endParaRPr/>
          </a:p>
        </p:txBody>
      </p:sp>
      <p:pic>
        <p:nvPicPr>
          <p:cNvPr id="345" name="Google Shape;345;p45"/>
          <p:cNvPicPr preferRelativeResize="0"/>
          <p:nvPr/>
        </p:nvPicPr>
        <p:blipFill rotWithShape="1">
          <a:blip r:embed="rId3">
            <a:alphaModFix/>
          </a:blip>
          <a:srcRect b="0" l="12912" r="14749" t="0"/>
          <a:stretch/>
        </p:blipFill>
        <p:spPr>
          <a:xfrm>
            <a:off x="4191590" y="995975"/>
            <a:ext cx="4485048" cy="3151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2150" y="3407350"/>
            <a:ext cx="1845725" cy="50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6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1143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Guides on issues relevant to the user’s local community are updated by the administrator using a CSV tool and displayed for the user in a simple and informative manner.</a:t>
            </a:r>
            <a:endParaRPr/>
          </a:p>
        </p:txBody>
      </p:sp>
      <p:sp>
        <p:nvSpPr>
          <p:cNvPr id="352" name="Google Shape;352;p46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3" name="Google Shape;353;p46"/>
          <p:cNvSpPr txBox="1"/>
          <p:nvPr>
            <p:ph type="title"/>
          </p:nvPr>
        </p:nvSpPr>
        <p:spPr>
          <a:xfrm>
            <a:off x="408967" y="779393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Guides Page</a:t>
            </a:r>
            <a:endParaRPr/>
          </a:p>
        </p:txBody>
      </p:sp>
      <p:pic>
        <p:nvPicPr>
          <p:cNvPr id="354" name="Google Shape;354;p46"/>
          <p:cNvPicPr preferRelativeResize="0"/>
          <p:nvPr/>
        </p:nvPicPr>
        <p:blipFill rotWithShape="1">
          <a:blip r:embed="rId3">
            <a:alphaModFix/>
          </a:blip>
          <a:srcRect b="0" l="12983" r="14563" t="0"/>
          <a:stretch/>
        </p:blipFill>
        <p:spPr>
          <a:xfrm>
            <a:off x="4190716" y="995975"/>
            <a:ext cx="4492298" cy="3151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47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1143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Uses the </a:t>
            </a:r>
            <a:r>
              <a:rPr lang="en"/>
              <a:t>Django Framework and Python Libraries to display daily news articles from Bing News Search API to allow forum users to have the latest relevant information.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0" name="Google Shape;360;p47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1" name="Google Shape;361;p47"/>
          <p:cNvSpPr txBox="1"/>
          <p:nvPr>
            <p:ph type="title"/>
          </p:nvPr>
        </p:nvSpPr>
        <p:spPr>
          <a:xfrm>
            <a:off x="408967" y="779393"/>
            <a:ext cx="28521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News Page</a:t>
            </a:r>
            <a:endParaRPr/>
          </a:p>
        </p:txBody>
      </p:sp>
      <p:pic>
        <p:nvPicPr>
          <p:cNvPr id="362" name="Google Shape;362;p47"/>
          <p:cNvPicPr preferRelativeResize="0"/>
          <p:nvPr/>
        </p:nvPicPr>
        <p:blipFill rotWithShape="1">
          <a:blip r:embed="rId3">
            <a:alphaModFix/>
          </a:blip>
          <a:srcRect b="0" l="13181" r="14469" t="0"/>
          <a:stretch/>
        </p:blipFill>
        <p:spPr>
          <a:xfrm>
            <a:off x="4188750" y="995975"/>
            <a:ext cx="4485699" cy="315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7"/>
          <p:cNvPicPr preferRelativeResize="0"/>
          <p:nvPr/>
        </p:nvPicPr>
        <p:blipFill rotWithShape="1">
          <a:blip r:embed="rId4">
            <a:alphaModFix/>
          </a:blip>
          <a:srcRect b="0" l="0" r="78658" t="0"/>
          <a:stretch/>
        </p:blipFill>
        <p:spPr>
          <a:xfrm>
            <a:off x="1488740" y="2784750"/>
            <a:ext cx="673946" cy="582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7"/>
          <p:cNvPicPr preferRelativeResize="0"/>
          <p:nvPr/>
        </p:nvPicPr>
        <p:blipFill rotWithShape="1">
          <a:blip r:embed="rId4">
            <a:alphaModFix/>
          </a:blip>
          <a:srcRect b="0" l="21253" r="0" t="0"/>
          <a:stretch/>
        </p:blipFill>
        <p:spPr>
          <a:xfrm>
            <a:off x="995774" y="3456828"/>
            <a:ext cx="1678499" cy="393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48"/>
          <p:cNvSpPr txBox="1"/>
          <p:nvPr>
            <p:ph idx="1" type="body"/>
          </p:nvPr>
        </p:nvSpPr>
        <p:spPr>
          <a:xfrm>
            <a:off x="408967" y="1389356"/>
            <a:ext cx="28521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1143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Uses the Carbon Interface API for carbon emissions estimates. </a:t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1143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Users can provide as little or as much information as they want to receive a general, or more accurate </a:t>
            </a:r>
            <a:r>
              <a:rPr lang="en"/>
              <a:t>estimation</a:t>
            </a:r>
            <a:r>
              <a:rPr lang="en"/>
              <a:t> of their yearly carbon footprint.</a:t>
            </a:r>
            <a:endParaRPr/>
          </a:p>
        </p:txBody>
      </p:sp>
      <p:sp>
        <p:nvSpPr>
          <p:cNvPr id="370" name="Google Shape;370;p48"/>
          <p:cNvSpPr txBox="1"/>
          <p:nvPr>
            <p:ph idx="2" type="body"/>
          </p:nvPr>
        </p:nvSpPr>
        <p:spPr>
          <a:xfrm>
            <a:off x="4867760" y="1389356"/>
            <a:ext cx="3207900" cy="24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88900" lvl="0" marL="177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1" name="Google Shape;371;p48"/>
          <p:cNvSpPr txBox="1"/>
          <p:nvPr>
            <p:ph type="title"/>
          </p:nvPr>
        </p:nvSpPr>
        <p:spPr>
          <a:xfrm>
            <a:off x="0" y="779400"/>
            <a:ext cx="3731700" cy="4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Arial"/>
              <a:buNone/>
            </a:pPr>
            <a:r>
              <a:rPr lang="en"/>
              <a:t>Carbon Footprint Calculator</a:t>
            </a:r>
            <a:endParaRPr/>
          </a:p>
        </p:txBody>
      </p:sp>
      <p:pic>
        <p:nvPicPr>
          <p:cNvPr id="372" name="Google Shape;37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7509" y="581447"/>
            <a:ext cx="3739225" cy="3997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1538" y="3239725"/>
            <a:ext cx="1766975" cy="74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49"/>
          <p:cNvSpPr txBox="1"/>
          <p:nvPr>
            <p:ph idx="1" type="body"/>
          </p:nvPr>
        </p:nvSpPr>
        <p:spPr>
          <a:xfrm>
            <a:off x="2461652" y="1341500"/>
            <a:ext cx="5947200" cy="31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Needed to migrate the project over to the NextJS framework to utilize modern tools for a better user and developer experience.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Needed to restructure the entire development environment to streamline the developer experience. 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Needed to research and learn the technologies that are being utilized (React/NextJS, Django, Docker, etc.).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N</a:t>
            </a:r>
            <a:r>
              <a:rPr lang="en"/>
              <a:t>eeded a simple, yet informative, UI to improve user experience and would attract users.</a:t>
            </a:r>
            <a:endParaRPr/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Struggled to find an available API for the carbon footprint calculator.</a:t>
            </a:r>
            <a:endParaRPr/>
          </a:p>
        </p:txBody>
      </p:sp>
      <p:sp>
        <p:nvSpPr>
          <p:cNvPr id="379" name="Google Shape;379;p49"/>
          <p:cNvSpPr txBox="1"/>
          <p:nvPr>
            <p:ph type="title"/>
          </p:nvPr>
        </p:nvSpPr>
        <p:spPr>
          <a:xfrm>
            <a:off x="2461652" y="614886"/>
            <a:ext cx="5947203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Challenges we faced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50"/>
          <p:cNvSpPr txBox="1"/>
          <p:nvPr>
            <p:ph idx="1" type="body"/>
          </p:nvPr>
        </p:nvSpPr>
        <p:spPr>
          <a:xfrm>
            <a:off x="2461652" y="1341500"/>
            <a:ext cx="5947200" cy="31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The current front-end system has been completely rebuilt with the NextJS framework so that we can utilize built-in tools that the previous system lacked. These additional tools will increase the development speed as they provide modern tooling that significantly improve the user experience.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The setup process for the project was also streamlined to enable developers to get their projects up and running as quickly as possible.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</a:pPr>
            <a:r>
              <a:rPr lang="en"/>
              <a:t>The UI was completely redesigned to represent the new Community Connect branding. Additional pages were added to provide new tools for users, such as the Carbon Footprint Calculator.</a:t>
            </a:r>
            <a:endParaRPr/>
          </a:p>
        </p:txBody>
      </p:sp>
      <p:sp>
        <p:nvSpPr>
          <p:cNvPr id="385" name="Google Shape;385;p50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Conclusion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51"/>
          <p:cNvSpPr txBox="1"/>
          <p:nvPr>
            <p:ph idx="1" type="body"/>
          </p:nvPr>
        </p:nvSpPr>
        <p:spPr>
          <a:xfrm>
            <a:off x="2679313" y="1932713"/>
            <a:ext cx="35568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71"/>
              <a:buFont typeface="Arial"/>
              <a:buNone/>
            </a:pPr>
            <a:r>
              <a:rPr lang="en" sz="1020"/>
              <a:t>To visit and use our site please click on the following link:</a:t>
            </a:r>
            <a:endParaRPr sz="102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571"/>
              <a:buNone/>
            </a:pPr>
            <a:r>
              <a:rPr lang="en" sz="1020" u="sng">
                <a:solidFill>
                  <a:schemeClr val="hlink"/>
                </a:solidFill>
                <a:hlinkClick r:id="rId3"/>
              </a:rPr>
              <a:t>Community-connect.fiu.edu</a:t>
            </a:r>
            <a:endParaRPr sz="1580"/>
          </a:p>
        </p:txBody>
      </p:sp>
      <p:grpSp>
        <p:nvGrpSpPr>
          <p:cNvPr id="391" name="Google Shape;391;p51"/>
          <p:cNvGrpSpPr/>
          <p:nvPr/>
        </p:nvGrpSpPr>
        <p:grpSpPr>
          <a:xfrm>
            <a:off x="2313569" y="1799701"/>
            <a:ext cx="365761" cy="1195304"/>
            <a:chOff x="1975104" y="2011680"/>
            <a:chExt cx="487681" cy="2779777"/>
          </a:xfrm>
        </p:grpSpPr>
        <p:sp>
          <p:nvSpPr>
            <p:cNvPr id="392" name="Google Shape;392;p51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51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51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5" name="Google Shape;395;p51"/>
          <p:cNvGrpSpPr/>
          <p:nvPr/>
        </p:nvGrpSpPr>
        <p:grpSpPr>
          <a:xfrm rot="10800000">
            <a:off x="6141996" y="1799702"/>
            <a:ext cx="365761" cy="1195304"/>
            <a:chOff x="1975104" y="2011680"/>
            <a:chExt cx="487681" cy="2779777"/>
          </a:xfrm>
        </p:grpSpPr>
        <p:sp>
          <p:nvSpPr>
            <p:cNvPr id="396" name="Google Shape;396;p51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51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51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9" name="Google Shape;399;p51"/>
          <p:cNvSpPr txBox="1"/>
          <p:nvPr>
            <p:ph idx="4294967295" type="title"/>
          </p:nvPr>
        </p:nvSpPr>
        <p:spPr>
          <a:xfrm>
            <a:off x="1202845" y="565856"/>
            <a:ext cx="67383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700"/>
              <a:buFont typeface="Arial"/>
              <a:buNone/>
            </a:pPr>
            <a:r>
              <a:rPr lang="en"/>
              <a:t>Thank You!</a:t>
            </a:r>
            <a:endParaRPr/>
          </a:p>
        </p:txBody>
      </p:sp>
      <p:pic>
        <p:nvPicPr>
          <p:cNvPr id="400" name="Google Shape;400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58246" y="3626450"/>
            <a:ext cx="1735728" cy="99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" name="Google Shape;271;p35"/>
          <p:cNvGraphicFramePr/>
          <p:nvPr/>
        </p:nvGraphicFramePr>
        <p:xfrm>
          <a:off x="1394400" y="865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{6D7DAE26-F264-4A06-87B4-F5FF989233CA}</a:tableStyleId>
              </a:tblPr>
              <a:tblGrid>
                <a:gridCol w="2219325"/>
                <a:gridCol w="2800350"/>
              </a:tblGrid>
              <a:tr h="2171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>
                          <a:solidFill>
                            <a:schemeClr val="lt1"/>
                          </a:solidFill>
                        </a:rPr>
                        <a:t>Team Members:</a:t>
                      </a:r>
                      <a:endParaRPr sz="19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Capstone 1: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Manuel Kamboykos,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Chabeli Castano Arango,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Narmeen Kibria,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Shaoting Wu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</a:rPr>
                        <a:t>Capstone 2 / Senior Project:</a:t>
                      </a:r>
                      <a:endParaRPr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>
                        <a:solidFill>
                          <a:srgbClr val="434343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Sebastian Gomez,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Niurbelis Gonzalez,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Adrian Gonzalez,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</a:rPr>
                        <a:t>David Garcia</a:t>
                      </a:r>
                      <a:endParaRPr sz="15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272" name="Google Shape;272;p35"/>
          <p:cNvSpPr txBox="1"/>
          <p:nvPr/>
        </p:nvSpPr>
        <p:spPr>
          <a:xfrm>
            <a:off x="1394400" y="3630700"/>
            <a:ext cx="3872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</a:rPr>
              <a:t>Mentors: Shahin Vassigh, Marcos Munoz</a:t>
            </a:r>
            <a:endParaRPr sz="15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lt1"/>
                </a:solidFill>
              </a:rPr>
              <a:t>Instructor: Masoud Sadjadi</a:t>
            </a:r>
            <a:endParaRPr sz="1500">
              <a:solidFill>
                <a:schemeClr val="lt1"/>
              </a:solidFill>
            </a:endParaRPr>
          </a:p>
        </p:txBody>
      </p:sp>
      <p:pic>
        <p:nvPicPr>
          <p:cNvPr id="273" name="Google Shape;27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16825" y="1160925"/>
            <a:ext cx="2425125" cy="3190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6"/>
          <p:cNvSpPr txBox="1"/>
          <p:nvPr>
            <p:ph idx="1" type="body"/>
          </p:nvPr>
        </p:nvSpPr>
        <p:spPr>
          <a:xfrm>
            <a:off x="596236" y="2603925"/>
            <a:ext cx="4184100" cy="22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" sz="1020">
                <a:solidFill>
                  <a:schemeClr val="lt1"/>
                </a:solidFill>
              </a:rPr>
              <a:t>Shortly after the COVID 19 pandemic, it became obvious that we are missing an online communication platform that would enable people’s communications without the need of in-person meetings. A platform which could mitigate the impact of the remote lifestyle caused by pandemic.</a:t>
            </a:r>
            <a:endParaRPr sz="102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" sz="1020">
                <a:solidFill>
                  <a:schemeClr val="lt1"/>
                </a:solidFill>
              </a:rPr>
              <a:t>Community connect is an online forum designed to give users a platform to share information about their local community.</a:t>
            </a:r>
            <a:endParaRPr sz="102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440"/>
              <a:buFont typeface="Arial"/>
              <a:buNone/>
            </a:pPr>
            <a:r>
              <a:rPr lang="en" sz="1020">
                <a:solidFill>
                  <a:schemeClr val="lt1"/>
                </a:solidFill>
              </a:rPr>
              <a:t>The goal is to allow communities to connect and interact with each other in order to spread awareness of local events and resources.</a:t>
            </a:r>
            <a:endParaRPr sz="102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</a:pPr>
            <a:r>
              <a:t/>
            </a:r>
            <a:endParaRPr/>
          </a:p>
        </p:txBody>
      </p:sp>
      <p:sp>
        <p:nvSpPr>
          <p:cNvPr id="279" name="Google Shape;279;p36"/>
          <p:cNvSpPr txBox="1"/>
          <p:nvPr>
            <p:ph type="title"/>
          </p:nvPr>
        </p:nvSpPr>
        <p:spPr>
          <a:xfrm>
            <a:off x="629841" y="561322"/>
            <a:ext cx="3540600" cy="13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">
                <a:solidFill>
                  <a:schemeClr val="lt1"/>
                </a:solidFill>
              </a:rPr>
              <a:t>Problem Definition</a:t>
            </a:r>
            <a:endParaRPr/>
          </a:p>
        </p:txBody>
      </p:sp>
      <p:pic>
        <p:nvPicPr>
          <p:cNvPr id="280" name="Google Shape;28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8700" y="968200"/>
            <a:ext cx="3602950" cy="334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7"/>
          <p:cNvSpPr txBox="1"/>
          <p:nvPr>
            <p:ph type="title"/>
          </p:nvPr>
        </p:nvSpPr>
        <p:spPr>
          <a:xfrm>
            <a:off x="2461652" y="614886"/>
            <a:ext cx="5927158" cy="56059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Use Case - Login/Logout</a:t>
            </a:r>
            <a:endParaRPr/>
          </a:p>
        </p:txBody>
      </p:sp>
      <p:pic>
        <p:nvPicPr>
          <p:cNvPr id="286" name="Google Shape;286;p37"/>
          <p:cNvPicPr preferRelativeResize="0"/>
          <p:nvPr/>
        </p:nvPicPr>
        <p:blipFill rotWithShape="1">
          <a:blip r:embed="rId3">
            <a:alphaModFix/>
          </a:blip>
          <a:srcRect b="0" l="7859" r="5866" t="0"/>
          <a:stretch/>
        </p:blipFill>
        <p:spPr>
          <a:xfrm>
            <a:off x="2017050" y="1842225"/>
            <a:ext cx="3065949" cy="248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7"/>
          <p:cNvPicPr preferRelativeResize="0"/>
          <p:nvPr/>
        </p:nvPicPr>
        <p:blipFill rotWithShape="1">
          <a:blip r:embed="rId4">
            <a:alphaModFix/>
          </a:blip>
          <a:srcRect b="0" l="9546" r="8223" t="0"/>
          <a:stretch/>
        </p:blipFill>
        <p:spPr>
          <a:xfrm>
            <a:off x="5156950" y="1922925"/>
            <a:ext cx="3516400" cy="248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8"/>
          <p:cNvSpPr txBox="1"/>
          <p:nvPr>
            <p:ph idx="1" type="body"/>
          </p:nvPr>
        </p:nvSpPr>
        <p:spPr>
          <a:xfrm>
            <a:off x="2461652" y="1341501"/>
            <a:ext cx="5927100" cy="31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SP2 - 20 pts - As a developer I would like to redo the News page based on the new design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SP2 - 20 pts - As a developer I would like to redo the Trends page based on the new design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SP2 - 20 pts - As a developer I would like to redo the Guides page based on the new design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SP2 - 10 pts - As a developer I would like to redo the Home page based on the new design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SP3 - 20 pts - As a developer I would like to to create a REST API for the Thread class as described in the documentation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SP3 - 20 pts - As a developer I would like to to create a REST API for the Post class as described in the documentation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SP3 - 20 pts - As a developer I would like to to create a REST API for the User class as described in the documentation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SP4 - 20 pts - As a developer I would like to create a frontend service that can consume the Django REST API for Threads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SP4 - 20 pts - As a developer I would like to create a frontend service that can consume the Django REST API for the User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SP5 - 10 pts - As a developer I would like to add a forgot password button in the login page</a:t>
            </a:r>
            <a:endParaRPr sz="1000"/>
          </a:p>
          <a:p>
            <a:pPr indent="-292100" lvl="0" marL="45720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SP5 - 10 pts - As a developer I would like to add a page for the Carbon Footprint Calculator</a:t>
            </a:r>
            <a:endParaRPr sz="1000"/>
          </a:p>
        </p:txBody>
      </p:sp>
      <p:sp>
        <p:nvSpPr>
          <p:cNvPr id="293" name="Google Shape;293;p38"/>
          <p:cNvSpPr txBox="1"/>
          <p:nvPr>
            <p:ph type="title"/>
          </p:nvPr>
        </p:nvSpPr>
        <p:spPr>
          <a:xfrm>
            <a:off x="2461652" y="607736"/>
            <a:ext cx="59271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User Stories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9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Technologies Used</a:t>
            </a:r>
            <a:endParaRPr/>
          </a:p>
        </p:txBody>
      </p:sp>
      <p:pic>
        <p:nvPicPr>
          <p:cNvPr id="299" name="Google Shape;299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49800" y="1608981"/>
            <a:ext cx="1382806" cy="1279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95825" y="1643725"/>
            <a:ext cx="1382826" cy="119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39"/>
          <p:cNvPicPr preferRelativeResize="0"/>
          <p:nvPr/>
        </p:nvPicPr>
        <p:blipFill rotWithShape="1">
          <a:blip r:embed="rId5">
            <a:alphaModFix/>
          </a:blip>
          <a:srcRect b="0" l="59956" r="0" t="0"/>
          <a:stretch/>
        </p:blipFill>
        <p:spPr>
          <a:xfrm>
            <a:off x="6198025" y="3065924"/>
            <a:ext cx="870075" cy="1130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89825" y="3065925"/>
            <a:ext cx="1059850" cy="119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83526" y="1670350"/>
            <a:ext cx="1259223" cy="81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3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122025" y="2533200"/>
            <a:ext cx="726125" cy="763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0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Sequence Diagram</a:t>
            </a:r>
            <a:endParaRPr/>
          </a:p>
        </p:txBody>
      </p:sp>
      <p:pic>
        <p:nvPicPr>
          <p:cNvPr id="310" name="Google Shape;31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9217" y="1296600"/>
            <a:ext cx="4672283" cy="347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1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System Design: Architecture</a:t>
            </a:r>
            <a:endParaRPr/>
          </a:p>
        </p:txBody>
      </p:sp>
      <p:pic>
        <p:nvPicPr>
          <p:cNvPr id="316" name="Google Shape;31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2350" y="1660700"/>
            <a:ext cx="3752025" cy="2637876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41"/>
          <p:cNvSpPr txBox="1"/>
          <p:nvPr/>
        </p:nvSpPr>
        <p:spPr>
          <a:xfrm>
            <a:off x="6394100" y="1869150"/>
            <a:ext cx="24738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This system architecture represents the deployed server version. </a:t>
            </a:r>
            <a:endParaRPr b="0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" sz="1600">
                <a:latin typeface="Helvetica Neue"/>
                <a:ea typeface="Helvetica Neue"/>
                <a:cs typeface="Helvetica Neue"/>
                <a:sym typeface="Helvetica Neue"/>
              </a:rPr>
              <a:t>At the bottom of the slide you can see the backend is running with Docker.</a:t>
            </a:r>
            <a:endParaRPr b="0" i="0" sz="16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2"/>
          <p:cNvSpPr txBox="1"/>
          <p:nvPr>
            <p:ph type="title"/>
          </p:nvPr>
        </p:nvSpPr>
        <p:spPr>
          <a:xfrm>
            <a:off x="2461652" y="614886"/>
            <a:ext cx="5947200" cy="5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</a:pPr>
            <a:r>
              <a:rPr lang="en"/>
              <a:t>System Design: Deployment</a:t>
            </a:r>
            <a:endParaRPr/>
          </a:p>
        </p:txBody>
      </p:sp>
      <p:pic>
        <p:nvPicPr>
          <p:cNvPr id="323" name="Google Shape;32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3375" y="1346375"/>
            <a:ext cx="4786043" cy="318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