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Lst>
  <p:sldSz cy="32918400" cx="438912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6" roundtripDataSignature="AMtx7mhe6QmyfBxAv+dW2t2vXheo5Hi8G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5" Type="http://schemas.openxmlformats.org/officeDocument/2006/relationships/slide" Target="slides/slide1.xml"/><Relationship Id="rId6"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 name="Shape 20"/>
        <p:cNvGrpSpPr/>
        <p:nvPr/>
      </p:nvGrpSpPr>
      <p:grpSpPr>
        <a:xfrm>
          <a:off x="0" y="0"/>
          <a:ext cx="0" cy="0"/>
          <a:chOff x="0" y="0"/>
          <a:chExt cx="0" cy="0"/>
        </a:xfrm>
      </p:grpSpPr>
      <p:sp>
        <p:nvSpPr>
          <p:cNvPr id="21" name="Google Shape;21;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22" name="Google Shape;22;p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spTree>
      <p:nvGrpSpPr>
        <p:cNvPr id="6" name="Shape 6"/>
        <p:cNvGrpSpPr/>
        <p:nvPr/>
      </p:nvGrpSpPr>
      <p:grpSpPr>
        <a:xfrm>
          <a:off x="0" y="0"/>
          <a:ext cx="0" cy="0"/>
          <a:chOff x="0" y="0"/>
          <a:chExt cx="0" cy="0"/>
        </a:xfrm>
      </p:grpSpPr>
      <p:sp>
        <p:nvSpPr>
          <p:cNvPr id="7" name="Google Shape;7;p9"/>
          <p:cNvSpPr/>
          <p:nvPr/>
        </p:nvSpPr>
        <p:spPr>
          <a:xfrm>
            <a:off x="0" y="29233913"/>
            <a:ext cx="43891199"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Arial"/>
              <a:ea typeface="Arial"/>
              <a:cs typeface="Arial"/>
              <a:sym typeface="Arial"/>
            </a:endParaRPr>
          </a:p>
        </p:txBody>
      </p:sp>
      <p:sp>
        <p:nvSpPr>
          <p:cNvPr id="8" name="Google Shape;8;p9"/>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pic>
        <p:nvPicPr>
          <p:cNvPr descr="A picture containing drawing&#10;&#10;Description automatically generated" id="9" name="Google Shape;9;p9"/>
          <p:cNvPicPr preferRelativeResize="0"/>
          <p:nvPr/>
        </p:nvPicPr>
        <p:blipFill rotWithShape="1">
          <a:blip r:embed="rId2">
            <a:alphaModFix/>
          </a:blip>
          <a:srcRect b="0" l="0" r="0" t="0"/>
          <a:stretch/>
        </p:blipFill>
        <p:spPr>
          <a:xfrm>
            <a:off x="994221" y="30229644"/>
            <a:ext cx="2646812" cy="227280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spTree>
      <p:nvGrpSpPr>
        <p:cNvPr id="10" name="Shape 10"/>
        <p:cNvGrpSpPr/>
        <p:nvPr/>
      </p:nvGrpSpPr>
      <p:grpSpPr>
        <a:xfrm>
          <a:off x="0" y="0"/>
          <a:ext cx="0" cy="0"/>
          <a:chOff x="0" y="0"/>
          <a:chExt cx="0" cy="0"/>
        </a:xfrm>
      </p:grpSpPr>
      <p:pic>
        <p:nvPicPr>
          <p:cNvPr descr="A close up of a sign&#10;&#10;Description automatically generated" id="11" name="Google Shape;11;p8"/>
          <p:cNvPicPr preferRelativeResize="0"/>
          <p:nvPr/>
        </p:nvPicPr>
        <p:blipFill rotWithShape="1">
          <a:blip r:embed="rId2">
            <a:alphaModFix/>
          </a:blip>
          <a:srcRect b="0" l="0" r="0" t="0"/>
          <a:stretch/>
        </p:blipFill>
        <p:spPr>
          <a:xfrm>
            <a:off x="994221" y="30227619"/>
            <a:ext cx="2651530" cy="2276856"/>
          </a:xfrm>
          <a:prstGeom prst="rect">
            <a:avLst/>
          </a:prstGeom>
          <a:noFill/>
          <a:ln>
            <a:noFill/>
          </a:ln>
        </p:spPr>
      </p:pic>
      <p:sp>
        <p:nvSpPr>
          <p:cNvPr id="12" name="Google Shape;12;p8"/>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
        <p:nvSpPr>
          <p:cNvPr id="13" name="Google Shape;13;p8"/>
          <p:cNvSpPr/>
          <p:nvPr/>
        </p:nvSpPr>
        <p:spPr>
          <a:xfrm>
            <a:off x="0" y="29233913"/>
            <a:ext cx="43891199"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6480"/>
              <a:buFont typeface="Arial"/>
              <a:buNone/>
            </a:pPr>
            <a:r>
              <a:t/>
            </a:r>
            <a:endParaRPr b="0" i="0" sz="6480" u="none" cap="none" strike="noStrike">
              <a:solidFill>
                <a:schemeClr val="lt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4" name="Shape 14"/>
        <p:cNvGrpSpPr/>
        <p:nvPr/>
      </p:nvGrpSpPr>
      <p:grpSpPr>
        <a:xfrm>
          <a:off x="0" y="0"/>
          <a:ext cx="0" cy="0"/>
          <a:chOff x="0" y="0"/>
          <a:chExt cx="0" cy="0"/>
        </a:xfrm>
      </p:grpSpPr>
      <p:pic>
        <p:nvPicPr>
          <p:cNvPr descr="A picture containing drawing&#10;&#10;Description automatically generated" id="15" name="Google Shape;15;p15"/>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16" name="Google Shape;16;p15"/>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spTree>
      <p:nvGrpSpPr>
        <p:cNvPr id="17" name="Shape 17"/>
        <p:cNvGrpSpPr/>
        <p:nvPr/>
      </p:nvGrpSpPr>
      <p:grpSpPr>
        <a:xfrm>
          <a:off x="0" y="0"/>
          <a:ext cx="0" cy="0"/>
          <a:chOff x="0" y="0"/>
          <a:chExt cx="0" cy="0"/>
        </a:xfrm>
      </p:grpSpPr>
      <p:pic>
        <p:nvPicPr>
          <p:cNvPr descr="A close up of a sign&#10;&#10;Description automatically generated" id="18" name="Google Shape;18;p16"/>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19" name="Google Shape;19;p16"/>
          <p:cNvSpPr txBox="1"/>
          <p:nvPr/>
        </p:nvSpPr>
        <p:spPr>
          <a:xfrm>
            <a:off x="28889372" y="31366047"/>
            <a:ext cx="14007606" cy="70788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4000"/>
              <a:buFont typeface="Arial"/>
              <a:buNone/>
            </a:pPr>
            <a:r>
              <a:rPr b="0" i="0" lang="en-US" sz="4000" u="none" cap="none" strike="noStrike">
                <a:solidFill>
                  <a:srgbClr val="AEABAB"/>
                </a:solidFill>
                <a:latin typeface="Arial"/>
                <a:ea typeface="Arial"/>
                <a:cs typeface="Arial"/>
                <a:sym typeface="Arial"/>
              </a:rPr>
              <a:t>FLORIDA INTERNATIONAL UNIVERSITY</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chemeClr val="lt1"/>
            </a:gs>
            <a:gs pos="13000">
              <a:srgbClr val="9CC2E5"/>
            </a:gs>
            <a:gs pos="49000">
              <a:srgbClr val="2E75B5"/>
            </a:gs>
            <a:gs pos="100000">
              <a:srgbClr val="1E4E79"/>
            </a:gs>
          </a:gsLst>
          <a:lin ang="1800000" scaled="0"/>
        </a:grad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image" Target="../media/image1.png"/><Relationship Id="rId11" Type="http://schemas.openxmlformats.org/officeDocument/2006/relationships/image" Target="../media/image10.jpg"/><Relationship Id="rId10" Type="http://schemas.openxmlformats.org/officeDocument/2006/relationships/image" Target="../media/image9.png"/><Relationship Id="rId9" Type="http://schemas.openxmlformats.org/officeDocument/2006/relationships/image" Target="../media/image7.png"/><Relationship Id="rId5" Type="http://schemas.openxmlformats.org/officeDocument/2006/relationships/image" Target="../media/image2.png"/><Relationship Id="rId6" Type="http://schemas.openxmlformats.org/officeDocument/2006/relationships/image" Target="../media/image12.png"/><Relationship Id="rId7" Type="http://schemas.openxmlformats.org/officeDocument/2006/relationships/image" Target="../media/image5.png"/><Relationship Id="rId8"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rgbClr val="1077D2"/>
            </a:gs>
            <a:gs pos="100000">
              <a:srgbClr val="093153"/>
            </a:gs>
          </a:gsLst>
          <a:lin ang="5400012" scaled="0"/>
        </a:gradFill>
      </p:bgPr>
    </p:bg>
    <p:spTree>
      <p:nvGrpSpPr>
        <p:cNvPr id="23" name="Shape 23"/>
        <p:cNvGrpSpPr/>
        <p:nvPr/>
      </p:nvGrpSpPr>
      <p:grpSpPr>
        <a:xfrm>
          <a:off x="0" y="0"/>
          <a:ext cx="0" cy="0"/>
          <a:chOff x="0" y="0"/>
          <a:chExt cx="0" cy="0"/>
        </a:xfrm>
      </p:grpSpPr>
      <p:sp>
        <p:nvSpPr>
          <p:cNvPr id="24" name="Google Shape;24;p2"/>
          <p:cNvSpPr txBox="1"/>
          <p:nvPr/>
        </p:nvSpPr>
        <p:spPr>
          <a:xfrm>
            <a:off x="7867000" y="1283500"/>
            <a:ext cx="28427699" cy="2077800"/>
          </a:xfrm>
          <a:prstGeom prst="rect">
            <a:avLst/>
          </a:prstGeom>
          <a:solidFill>
            <a:schemeClr val="dk1"/>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8800"/>
              <a:buFont typeface="Arial"/>
              <a:buNone/>
            </a:pPr>
            <a:r>
              <a:rPr b="1" i="0" lang="en-US" sz="7000" u="none" cap="none" strike="noStrike">
                <a:solidFill>
                  <a:schemeClr val="lt1"/>
                </a:solidFill>
                <a:latin typeface="Arial"/>
                <a:ea typeface="Arial"/>
                <a:cs typeface="Arial"/>
                <a:sym typeface="Arial"/>
              </a:rPr>
              <a:t>Knight Foundation School of Computing &amp; Information Sciences</a:t>
            </a:r>
            <a:endParaRPr b="0" i="0" sz="70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5400"/>
              <a:buFont typeface="Arial"/>
              <a:buNone/>
            </a:pPr>
            <a:r>
              <a:rPr b="0" i="0" lang="en-US" sz="5900" u="none" cap="none" strike="noStrike">
                <a:solidFill>
                  <a:schemeClr val="lt1"/>
                </a:solidFill>
                <a:latin typeface="Arial"/>
                <a:ea typeface="Arial"/>
                <a:cs typeface="Arial"/>
                <a:sym typeface="Arial"/>
              </a:rPr>
              <a:t>Fall 2021 Senior Design Project</a:t>
            </a:r>
            <a:endParaRPr b="0" i="0" sz="1900" u="none" cap="none" strike="noStrike">
              <a:solidFill>
                <a:srgbClr val="000000"/>
              </a:solidFill>
              <a:latin typeface="Arial"/>
              <a:ea typeface="Arial"/>
              <a:cs typeface="Arial"/>
              <a:sym typeface="Arial"/>
            </a:endParaRPr>
          </a:p>
        </p:txBody>
      </p:sp>
      <p:sp>
        <p:nvSpPr>
          <p:cNvPr id="25" name="Google Shape;25;p2"/>
          <p:cNvSpPr txBox="1"/>
          <p:nvPr/>
        </p:nvSpPr>
        <p:spPr>
          <a:xfrm>
            <a:off x="8291775" y="3526875"/>
            <a:ext cx="27475800" cy="2891400"/>
          </a:xfrm>
          <a:prstGeom prst="rect">
            <a:avLst/>
          </a:prstGeom>
          <a:noFill/>
          <a:ln>
            <a:noFill/>
          </a:ln>
          <a:effectLst>
            <a:outerShdw blurRad="57150" rotWithShape="0" algn="bl" dir="5400000" dist="19050">
              <a:srgbClr val="000000">
                <a:alpha val="49411"/>
              </a:srgbClr>
            </a:outerShdw>
          </a:effectLst>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chemeClr val="lt1"/>
              </a:buClr>
              <a:buSzPts val="3500"/>
              <a:buFont typeface="Arial"/>
              <a:buNone/>
            </a:pPr>
            <a:r>
              <a:rPr b="1" i="0" lang="en-US" sz="6000" u="none" cap="none" strike="noStrike">
                <a:solidFill>
                  <a:schemeClr val="lt1"/>
                </a:solidFill>
                <a:latin typeface="Arial"/>
                <a:ea typeface="Arial"/>
                <a:cs typeface="Arial"/>
                <a:sym typeface="Arial"/>
              </a:rPr>
              <a:t>PATENTIFY - Data Labeling by Active Learning</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600"/>
              </a:spcBef>
              <a:spcAft>
                <a:spcPts val="0"/>
              </a:spcAft>
              <a:buClr>
                <a:schemeClr val="lt1"/>
              </a:buClr>
              <a:buSzPts val="3500"/>
              <a:buFont typeface="Arial"/>
              <a:buNone/>
            </a:pPr>
            <a:r>
              <a:rPr b="0" i="0" lang="en-US" sz="3600" u="none" cap="none" strike="noStrike">
                <a:solidFill>
                  <a:schemeClr val="lt1"/>
                </a:solidFill>
                <a:latin typeface="Arial"/>
                <a:ea typeface="Arial"/>
                <a:cs typeface="Arial"/>
                <a:sym typeface="Arial"/>
              </a:rPr>
              <a:t>Students: Eric Tu</a:t>
            </a:r>
            <a:endParaRPr b="0" i="0" sz="3600" u="none" cap="none" strike="noStrike">
              <a:solidFill>
                <a:schemeClr val="lt1"/>
              </a:solidFill>
              <a:latin typeface="Arial"/>
              <a:ea typeface="Arial"/>
              <a:cs typeface="Arial"/>
              <a:sym typeface="Arial"/>
            </a:endParaRPr>
          </a:p>
          <a:p>
            <a:pPr indent="0" lvl="0" marL="0" marR="0" rtl="0" algn="ctr">
              <a:lnSpc>
                <a:spcPct val="100000"/>
              </a:lnSpc>
              <a:spcBef>
                <a:spcPts val="600"/>
              </a:spcBef>
              <a:spcAft>
                <a:spcPts val="0"/>
              </a:spcAft>
              <a:buClr>
                <a:schemeClr val="lt1"/>
              </a:buClr>
              <a:buSzPts val="3500"/>
              <a:buFont typeface="Arial"/>
              <a:buNone/>
            </a:pPr>
            <a:r>
              <a:rPr b="0" i="0" lang="en-US" sz="3600" u="none" cap="none" strike="noStrike">
                <a:solidFill>
                  <a:schemeClr val="lt1"/>
                </a:solidFill>
                <a:latin typeface="Arial"/>
                <a:ea typeface="Arial"/>
                <a:cs typeface="Arial"/>
                <a:sym typeface="Arial"/>
              </a:rPr>
              <a:t>Mentor: Dr. Mark Finlayson, Tisa Islam Erana, Florida International University</a:t>
            </a:r>
            <a:endParaRPr b="0" i="0" sz="1600" u="none" cap="none" strike="noStrike">
              <a:solidFill>
                <a:srgbClr val="000000"/>
              </a:solidFill>
              <a:latin typeface="Arial"/>
              <a:ea typeface="Arial"/>
              <a:cs typeface="Arial"/>
              <a:sym typeface="Arial"/>
            </a:endParaRPr>
          </a:p>
          <a:p>
            <a:pPr indent="0" lvl="0" marL="0" marR="0" rtl="0" algn="ctr">
              <a:lnSpc>
                <a:spcPct val="100000"/>
              </a:lnSpc>
              <a:spcBef>
                <a:spcPts val="600"/>
              </a:spcBef>
              <a:spcAft>
                <a:spcPts val="600"/>
              </a:spcAft>
              <a:buClr>
                <a:schemeClr val="lt1"/>
              </a:buClr>
              <a:buSzPts val="3500"/>
              <a:buFont typeface="Arial"/>
              <a:buNone/>
            </a:pPr>
            <a:r>
              <a:rPr b="0" i="0" lang="en-US" sz="3600" u="none" cap="none" strike="noStrike">
                <a:solidFill>
                  <a:schemeClr val="lt1"/>
                </a:solidFill>
                <a:latin typeface="Arial"/>
                <a:ea typeface="Arial"/>
                <a:cs typeface="Arial"/>
                <a:sym typeface="Arial"/>
              </a:rPr>
              <a:t>Instructor/Faculty: Dr. Masoud Sadjadi, Florida International University</a:t>
            </a:r>
            <a:endParaRPr b="0" i="0" sz="1600" u="none" cap="none" strike="noStrike">
              <a:solidFill>
                <a:srgbClr val="000000"/>
              </a:solidFill>
              <a:latin typeface="Arial"/>
              <a:ea typeface="Arial"/>
              <a:cs typeface="Arial"/>
              <a:sym typeface="Arial"/>
            </a:endParaRPr>
          </a:p>
        </p:txBody>
      </p:sp>
      <p:sp>
        <p:nvSpPr>
          <p:cNvPr id="26" name="Google Shape;26;p2"/>
          <p:cNvSpPr txBox="1"/>
          <p:nvPr/>
        </p:nvSpPr>
        <p:spPr>
          <a:xfrm>
            <a:off x="7732050" y="31318200"/>
            <a:ext cx="23592000" cy="936600"/>
          </a:xfrm>
          <a:prstGeom prst="rect">
            <a:avLst/>
          </a:prstGeom>
          <a:noFill/>
          <a:ln>
            <a:noFill/>
          </a:ln>
        </p:spPr>
        <p:txBody>
          <a:bodyPr anchorCtr="0" anchor="t" bIns="36975" lIns="73975" spcFirstLastPara="1" rIns="73975" wrap="square" tIns="36975">
            <a:spAutoFit/>
          </a:bodyPr>
          <a:lstStyle/>
          <a:p>
            <a:pPr indent="0" lvl="0" marL="0" marR="0" rtl="0" algn="l">
              <a:lnSpc>
                <a:spcPct val="100000"/>
              </a:lnSpc>
              <a:spcBef>
                <a:spcPts val="0"/>
              </a:spcBef>
              <a:spcAft>
                <a:spcPts val="0"/>
              </a:spcAft>
              <a:buClr>
                <a:srgbClr val="3333CC"/>
              </a:buClr>
              <a:buSzPts val="2400"/>
              <a:buFont typeface="Arial"/>
              <a:buNone/>
            </a:pPr>
            <a:r>
              <a:rPr b="0" i="0" lang="en-US" sz="2800" u="none" cap="none" strike="noStrike">
                <a:solidFill>
                  <a:schemeClr val="lt2"/>
                </a:solidFill>
                <a:latin typeface="Arial"/>
                <a:ea typeface="Arial"/>
                <a:cs typeface="Arial"/>
                <a:sym typeface="Arial"/>
              </a:rPr>
              <a:t>The material presented in this poster is based upon the work supported by United States Patent and Trademark Office. </a:t>
            </a:r>
            <a:endParaRPr b="0" i="0" sz="2800" u="none" cap="none" strike="noStrike">
              <a:solidFill>
                <a:schemeClr val="lt2"/>
              </a:solidFill>
              <a:latin typeface="Arial"/>
              <a:ea typeface="Arial"/>
              <a:cs typeface="Arial"/>
              <a:sym typeface="Arial"/>
            </a:endParaRPr>
          </a:p>
          <a:p>
            <a:pPr indent="0" lvl="0" marL="0" marR="0" rtl="0" algn="l">
              <a:lnSpc>
                <a:spcPct val="100000"/>
              </a:lnSpc>
              <a:spcBef>
                <a:spcPts val="0"/>
              </a:spcBef>
              <a:spcAft>
                <a:spcPts val="0"/>
              </a:spcAft>
              <a:buClr>
                <a:srgbClr val="3333CC"/>
              </a:buClr>
              <a:buSzPts val="2400"/>
              <a:buFont typeface="Arial"/>
              <a:buNone/>
            </a:pPr>
            <a:r>
              <a:rPr b="0" i="0" lang="en-US" sz="2800" u="none" cap="none" strike="noStrike">
                <a:solidFill>
                  <a:schemeClr val="lt2"/>
                </a:solidFill>
                <a:latin typeface="Arial"/>
                <a:ea typeface="Arial"/>
                <a:cs typeface="Arial"/>
                <a:sym typeface="Arial"/>
              </a:rPr>
              <a:t>We thank Dr. Mark Finlayson and Tisa Islam Erana for their assistance and mentorship that we received throughout the senior design project.</a:t>
            </a:r>
            <a:endParaRPr b="0" i="0" sz="1600" u="none" cap="none" strike="noStrike">
              <a:solidFill>
                <a:srgbClr val="000000"/>
              </a:solidFill>
              <a:latin typeface="Arial"/>
              <a:ea typeface="Arial"/>
              <a:cs typeface="Arial"/>
              <a:sym typeface="Arial"/>
            </a:endParaRPr>
          </a:p>
        </p:txBody>
      </p:sp>
      <p:sp>
        <p:nvSpPr>
          <p:cNvPr id="27" name="Google Shape;27;p2"/>
          <p:cNvSpPr txBox="1"/>
          <p:nvPr/>
        </p:nvSpPr>
        <p:spPr>
          <a:xfrm>
            <a:off x="7732054" y="30770278"/>
            <a:ext cx="4578300" cy="567300"/>
          </a:xfrm>
          <a:prstGeom prst="rect">
            <a:avLst/>
          </a:prstGeom>
          <a:noFill/>
          <a:ln>
            <a:noFill/>
          </a:ln>
          <a:effectLst>
            <a:outerShdw blurRad="57150" rotWithShape="0" algn="bl" dir="5400000" dist="19050">
              <a:srgbClr val="000000">
                <a:alpha val="49411"/>
              </a:srgbClr>
            </a:outerShdw>
          </a:effectLst>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200"/>
              <a:buFont typeface="Arial"/>
              <a:buNone/>
            </a:pPr>
            <a:r>
              <a:rPr b="1" i="0" lang="en-US" sz="3200" u="none" cap="none" strike="noStrike">
                <a:solidFill>
                  <a:srgbClr val="00FFFF"/>
                </a:solidFill>
                <a:latin typeface="Arial"/>
                <a:ea typeface="Arial"/>
                <a:cs typeface="Arial"/>
                <a:sym typeface="Arial"/>
              </a:rPr>
              <a:t>ACKNOWLEDGEMENT</a:t>
            </a:r>
            <a:endParaRPr b="0" i="0" sz="1600" u="none" cap="none" strike="noStrike">
              <a:solidFill>
                <a:srgbClr val="000000"/>
              </a:solidFill>
              <a:latin typeface="Arial"/>
              <a:ea typeface="Arial"/>
              <a:cs typeface="Arial"/>
              <a:sym typeface="Arial"/>
            </a:endParaRPr>
          </a:p>
        </p:txBody>
      </p:sp>
      <p:sp>
        <p:nvSpPr>
          <p:cNvPr id="28" name="Google Shape;28;p2"/>
          <p:cNvSpPr txBox="1"/>
          <p:nvPr/>
        </p:nvSpPr>
        <p:spPr>
          <a:xfrm>
            <a:off x="1735025" y="7201325"/>
            <a:ext cx="12192000" cy="4507800"/>
          </a:xfrm>
          <a:prstGeom prst="rect">
            <a:avLst/>
          </a:prstGeom>
          <a:noFill/>
          <a:ln>
            <a:noFill/>
          </a:ln>
          <a:effectLst>
            <a:outerShdw blurRad="57150" rotWithShape="0" algn="bl" dir="5400000" dist="19050">
              <a:srgbClr val="000000">
                <a:alpha val="49411"/>
              </a:srgbClr>
            </a:outerShdw>
          </a:effectLst>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chemeClr val="lt2"/>
                </a:solidFill>
                <a:latin typeface="Arial"/>
                <a:ea typeface="Arial"/>
                <a:cs typeface="Arial"/>
                <a:sym typeface="Arial"/>
              </a:rPr>
              <a:t>PROBLEM</a:t>
            </a:r>
            <a:endParaRPr b="1" i="0" sz="3600" u="none" cap="none" strike="noStrike">
              <a:solidFill>
                <a:schemeClr val="lt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rPr b="1" lang="en-US" sz="3600">
                <a:solidFill>
                  <a:schemeClr val="lt2"/>
                </a:solidFill>
              </a:rPr>
              <a:t>The United States Patent and Trademark Office (USPTO) presented the problem of having too many patents. It was difficult to categorize the patents, annotated and not, with the current system they are using. As a result, they wanted an easier way to work with their patents and automate that system. </a:t>
            </a:r>
            <a:endParaRPr b="1" i="0" sz="3600" u="none" cap="none" strike="noStrike">
              <a:solidFill>
                <a:schemeClr val="lt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chemeClr val="lt2"/>
              </a:solidFill>
              <a:latin typeface="Arial"/>
              <a:ea typeface="Arial"/>
              <a:cs typeface="Arial"/>
              <a:sym typeface="Arial"/>
            </a:endParaRPr>
          </a:p>
        </p:txBody>
      </p:sp>
      <p:sp>
        <p:nvSpPr>
          <p:cNvPr id="29" name="Google Shape;29;p2"/>
          <p:cNvSpPr txBox="1"/>
          <p:nvPr/>
        </p:nvSpPr>
        <p:spPr>
          <a:xfrm>
            <a:off x="14996875" y="7201325"/>
            <a:ext cx="14911800" cy="5061900"/>
          </a:xfrm>
          <a:prstGeom prst="rect">
            <a:avLst/>
          </a:prstGeom>
          <a:noFill/>
          <a:ln>
            <a:noFill/>
          </a:ln>
          <a:effectLst>
            <a:outerShdw blurRad="57150" rotWithShape="0" algn="bl" dir="5400000" dist="19050">
              <a:srgbClr val="000000">
                <a:alpha val="49411"/>
              </a:srgbClr>
            </a:outerShdw>
          </a:effectLst>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chemeClr val="lt2"/>
                </a:solidFill>
                <a:latin typeface="Arial"/>
                <a:ea typeface="Arial"/>
                <a:cs typeface="Arial"/>
                <a:sym typeface="Arial"/>
              </a:rPr>
              <a:t>CURRENT SYSTEM</a:t>
            </a:r>
            <a:endParaRPr b="1" i="0" sz="3600" u="none" cap="none" strike="noStrike">
              <a:solidFill>
                <a:schemeClr val="lt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rPr b="1" lang="en-US" sz="3600">
                <a:solidFill>
                  <a:schemeClr val="lt2"/>
                </a:solidFill>
              </a:rPr>
              <a:t>In this current system, the user will be able to access the Patentify website, sign in, and be able to access as well as annotate the patents found in the database. The user is presented with a queue of 10 patents. As they annotate through the patents, the patents are marked as labeled with those annotations by the user. The admin of the current system can view active users, their queues, and view how each patent is categorized and annotated. </a:t>
            </a:r>
            <a:endParaRPr b="1" i="0" sz="3600" u="none" cap="none" strike="noStrike">
              <a:solidFill>
                <a:schemeClr val="lt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chemeClr val="lt2"/>
              </a:solidFill>
              <a:latin typeface="Arial"/>
              <a:ea typeface="Arial"/>
              <a:cs typeface="Arial"/>
              <a:sym typeface="Arial"/>
            </a:endParaRPr>
          </a:p>
        </p:txBody>
      </p:sp>
      <p:sp>
        <p:nvSpPr>
          <p:cNvPr id="30" name="Google Shape;30;p2"/>
          <p:cNvSpPr txBox="1"/>
          <p:nvPr/>
        </p:nvSpPr>
        <p:spPr>
          <a:xfrm>
            <a:off x="30978525" y="7201325"/>
            <a:ext cx="12192000" cy="50619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chemeClr val="lt2"/>
                </a:solidFill>
                <a:latin typeface="Arial"/>
                <a:ea typeface="Arial"/>
                <a:cs typeface="Arial"/>
                <a:sym typeface="Arial"/>
              </a:rPr>
              <a:t>REQUIREMENTS</a:t>
            </a:r>
            <a:endParaRPr b="1" i="0" sz="3600" u="none" cap="none" strike="noStrike">
              <a:solidFill>
                <a:schemeClr val="lt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chemeClr val="lt2"/>
              </a:solidFill>
              <a:latin typeface="Arial"/>
              <a:ea typeface="Arial"/>
              <a:cs typeface="Arial"/>
              <a:sym typeface="Arial"/>
            </a:endParaRPr>
          </a:p>
          <a:p>
            <a:pPr indent="-457200" lvl="0" marL="457200" marR="0" rtl="0" algn="l">
              <a:lnSpc>
                <a:spcPct val="100000"/>
              </a:lnSpc>
              <a:spcBef>
                <a:spcPts val="0"/>
              </a:spcBef>
              <a:spcAft>
                <a:spcPts val="0"/>
              </a:spcAft>
              <a:buClr>
                <a:schemeClr val="lt2"/>
              </a:buClr>
              <a:buSzPts val="3600"/>
              <a:buFont typeface="Arial"/>
              <a:buChar char="●"/>
            </a:pPr>
            <a:r>
              <a:rPr b="1" lang="en-US" sz="3600">
                <a:solidFill>
                  <a:schemeClr val="lt2"/>
                </a:solidFill>
              </a:rPr>
              <a:t>The system has to be easy to use. </a:t>
            </a:r>
            <a:endParaRPr b="1" sz="3600">
              <a:solidFill>
                <a:schemeClr val="lt2"/>
              </a:solidFill>
            </a:endParaRPr>
          </a:p>
          <a:p>
            <a:pPr indent="-457200" lvl="0" marL="457200" marR="0" rtl="0" algn="l">
              <a:lnSpc>
                <a:spcPct val="100000"/>
              </a:lnSpc>
              <a:spcBef>
                <a:spcPts val="0"/>
              </a:spcBef>
              <a:spcAft>
                <a:spcPts val="0"/>
              </a:spcAft>
              <a:buClr>
                <a:schemeClr val="lt2"/>
              </a:buClr>
              <a:buSzPts val="3600"/>
              <a:buChar char="●"/>
            </a:pPr>
            <a:r>
              <a:rPr b="1" lang="en-US" sz="3600">
                <a:solidFill>
                  <a:schemeClr val="lt2"/>
                </a:solidFill>
              </a:rPr>
              <a:t>Users can annotate or skip a patent.</a:t>
            </a:r>
            <a:endParaRPr b="1" sz="3600">
              <a:solidFill>
                <a:schemeClr val="lt2"/>
              </a:solidFill>
            </a:endParaRPr>
          </a:p>
          <a:p>
            <a:pPr indent="-457200" lvl="0" marL="457200" marR="0" rtl="0" algn="l">
              <a:lnSpc>
                <a:spcPct val="100000"/>
              </a:lnSpc>
              <a:spcBef>
                <a:spcPts val="0"/>
              </a:spcBef>
              <a:spcAft>
                <a:spcPts val="0"/>
              </a:spcAft>
              <a:buClr>
                <a:schemeClr val="lt2"/>
              </a:buClr>
              <a:buSzPts val="3600"/>
              <a:buChar char="●"/>
            </a:pPr>
            <a:r>
              <a:rPr b="1" lang="en-US" sz="3600">
                <a:solidFill>
                  <a:schemeClr val="lt2"/>
                </a:solidFill>
              </a:rPr>
              <a:t>The administrator can view each patent, how it is labeled, and by whom it was labeled by.</a:t>
            </a:r>
            <a:endParaRPr b="1" sz="3600">
              <a:solidFill>
                <a:schemeClr val="lt2"/>
              </a:solidFill>
            </a:endParaRPr>
          </a:p>
          <a:p>
            <a:pPr indent="-457200" lvl="0" marL="457200" marR="0" rtl="0" algn="l">
              <a:lnSpc>
                <a:spcPct val="100000"/>
              </a:lnSpc>
              <a:spcBef>
                <a:spcPts val="0"/>
              </a:spcBef>
              <a:spcAft>
                <a:spcPts val="0"/>
              </a:spcAft>
              <a:buClr>
                <a:schemeClr val="lt2"/>
              </a:buClr>
              <a:buSzPts val="3600"/>
              <a:buChar char="●"/>
            </a:pPr>
            <a:r>
              <a:rPr b="1" lang="en-US" sz="3600">
                <a:solidFill>
                  <a:schemeClr val="lt2"/>
                </a:solidFill>
              </a:rPr>
              <a:t>Introduce a searching patent feature for the users.</a:t>
            </a:r>
            <a:endParaRPr b="1" sz="3600">
              <a:solidFill>
                <a:schemeClr val="lt2"/>
              </a:solidFill>
            </a:endParaRPr>
          </a:p>
          <a:p>
            <a:pPr indent="-457200" lvl="0" marL="457200" marR="0" rtl="0" algn="l">
              <a:lnSpc>
                <a:spcPct val="100000"/>
              </a:lnSpc>
              <a:spcBef>
                <a:spcPts val="0"/>
              </a:spcBef>
              <a:spcAft>
                <a:spcPts val="0"/>
              </a:spcAft>
              <a:buClr>
                <a:schemeClr val="lt2"/>
              </a:buClr>
              <a:buSzPts val="3600"/>
              <a:buChar char="●"/>
            </a:pPr>
            <a:r>
              <a:rPr b="1" lang="en-US" sz="3600">
                <a:solidFill>
                  <a:schemeClr val="lt2"/>
                </a:solidFill>
              </a:rPr>
              <a:t>Make the workspace large and viewable by the user. </a:t>
            </a:r>
            <a:endParaRPr b="1" sz="3600">
              <a:solidFill>
                <a:schemeClr val="lt2"/>
              </a:solidFill>
            </a:endParaRPr>
          </a:p>
          <a:p>
            <a:pPr indent="-457200" lvl="0" marL="457200" marR="0" rtl="0" algn="l">
              <a:lnSpc>
                <a:spcPct val="100000"/>
              </a:lnSpc>
              <a:spcBef>
                <a:spcPts val="0"/>
              </a:spcBef>
              <a:spcAft>
                <a:spcPts val="0"/>
              </a:spcAft>
              <a:buClr>
                <a:schemeClr val="lt2"/>
              </a:buClr>
              <a:buSzPts val="3600"/>
              <a:buChar char="●"/>
            </a:pPr>
            <a:r>
              <a:rPr b="1" lang="en-US" sz="3600">
                <a:solidFill>
                  <a:schemeClr val="lt2"/>
                </a:solidFill>
              </a:rPr>
              <a:t>Users can view each page of a specific patent. </a:t>
            </a:r>
            <a:endParaRPr b="1" sz="3600">
              <a:solidFill>
                <a:schemeClr val="lt2"/>
              </a:solidFill>
            </a:endParaRPr>
          </a:p>
        </p:txBody>
      </p:sp>
      <p:sp>
        <p:nvSpPr>
          <p:cNvPr id="31" name="Google Shape;31;p2"/>
          <p:cNvSpPr txBox="1"/>
          <p:nvPr/>
        </p:nvSpPr>
        <p:spPr>
          <a:xfrm>
            <a:off x="15777925" y="13341350"/>
            <a:ext cx="13349700" cy="11829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i="0" lang="en-US" sz="3600" u="none" cap="none" strike="noStrike">
                <a:solidFill>
                  <a:schemeClr val="lt2"/>
                </a:solidFill>
                <a:latin typeface="Arial"/>
                <a:ea typeface="Arial"/>
                <a:cs typeface="Arial"/>
                <a:sym typeface="Arial"/>
              </a:rPr>
              <a:t>SYSTEM C</a:t>
            </a:r>
            <a:r>
              <a:rPr b="1" lang="en-US" sz="3600">
                <a:solidFill>
                  <a:schemeClr val="lt2"/>
                </a:solidFill>
              </a:rPr>
              <a:t>LASS </a:t>
            </a:r>
            <a:r>
              <a:rPr b="1" i="0" lang="en-US" sz="3600" u="none" cap="none" strike="noStrike">
                <a:solidFill>
                  <a:schemeClr val="lt2"/>
                </a:solidFill>
                <a:latin typeface="Arial"/>
                <a:ea typeface="Arial"/>
                <a:cs typeface="Arial"/>
                <a:sym typeface="Arial"/>
              </a:rPr>
              <a:t>DESIGN</a:t>
            </a:r>
            <a:endParaRPr b="1" i="0" sz="3600" u="none" cap="none" strike="noStrike">
              <a:solidFill>
                <a:schemeClr val="lt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chemeClr val="lt2"/>
              </a:solidFill>
              <a:latin typeface="Arial"/>
              <a:ea typeface="Arial"/>
              <a:cs typeface="Arial"/>
              <a:sym typeface="Arial"/>
            </a:endParaRPr>
          </a:p>
        </p:txBody>
      </p:sp>
      <p:sp>
        <p:nvSpPr>
          <p:cNvPr id="32" name="Google Shape;32;p2"/>
          <p:cNvSpPr txBox="1"/>
          <p:nvPr/>
        </p:nvSpPr>
        <p:spPr>
          <a:xfrm>
            <a:off x="30978531" y="14157461"/>
            <a:ext cx="12060600" cy="83865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lang="en-US" sz="3600">
                <a:solidFill>
                  <a:schemeClr val="lt2"/>
                </a:solidFill>
              </a:rPr>
              <a:t>TCHNOLOGIES USED</a:t>
            </a:r>
            <a:endParaRPr b="1" i="0" sz="3600" u="none" cap="none" strike="noStrike">
              <a:solidFill>
                <a:schemeClr val="lt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600"/>
              <a:buFont typeface="Arial"/>
              <a:buNone/>
            </a:pPr>
            <a:r>
              <a:t/>
            </a:r>
            <a:endParaRPr b="1" i="0" sz="3600" u="none" cap="none" strike="noStrike">
              <a:solidFill>
                <a:schemeClr val="lt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600"/>
              <a:buFont typeface="Arial"/>
              <a:buNone/>
            </a:pPr>
            <a:r>
              <a:t/>
            </a:r>
            <a:endParaRPr b="1" i="0" sz="3600" u="none" cap="none" strike="noStrike">
              <a:solidFill>
                <a:schemeClr val="lt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600"/>
              <a:buFont typeface="Arial"/>
              <a:buNone/>
            </a:pPr>
            <a:r>
              <a:t/>
            </a:r>
            <a:endParaRPr b="1" i="0" sz="3600" u="none" cap="none" strike="noStrike">
              <a:solidFill>
                <a:schemeClr val="lt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600"/>
              <a:buFont typeface="Arial"/>
              <a:buNone/>
            </a:pPr>
            <a:r>
              <a:t/>
            </a:r>
            <a:endParaRPr b="1" i="0" sz="3600" u="none" cap="none" strike="noStrike">
              <a:solidFill>
                <a:schemeClr val="lt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600"/>
              <a:buFont typeface="Arial"/>
              <a:buNone/>
            </a:pPr>
            <a:r>
              <a:t/>
            </a:r>
            <a:endParaRPr b="1" i="0" sz="3600" u="none" cap="none" strike="noStrike">
              <a:solidFill>
                <a:schemeClr val="lt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600"/>
              <a:buFont typeface="Arial"/>
              <a:buNone/>
            </a:pPr>
            <a:r>
              <a:t/>
            </a:r>
            <a:endParaRPr b="1" i="0" sz="3600" u="none" cap="none" strike="noStrike">
              <a:solidFill>
                <a:schemeClr val="lt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600"/>
              <a:buFont typeface="Arial"/>
              <a:buNone/>
            </a:pPr>
            <a:r>
              <a:t/>
            </a:r>
            <a:endParaRPr b="1" i="0" sz="3600" u="none" cap="none" strike="noStrike">
              <a:solidFill>
                <a:schemeClr val="lt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600"/>
              <a:buFont typeface="Arial"/>
              <a:buNone/>
            </a:pPr>
            <a:r>
              <a:t/>
            </a:r>
            <a:endParaRPr b="1" i="0" sz="3600" u="none" cap="none" strike="noStrike">
              <a:solidFill>
                <a:schemeClr val="lt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600"/>
              <a:buFont typeface="Arial"/>
              <a:buNone/>
            </a:pPr>
            <a:r>
              <a:t/>
            </a:r>
            <a:endParaRPr b="1" i="0" sz="3600" u="none" cap="none" strike="noStrike">
              <a:solidFill>
                <a:schemeClr val="lt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600"/>
              <a:buFont typeface="Arial"/>
              <a:buNone/>
            </a:pPr>
            <a:r>
              <a:t/>
            </a:r>
            <a:endParaRPr b="1" i="0" sz="3600" u="none" cap="none" strike="noStrike">
              <a:solidFill>
                <a:schemeClr val="lt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600"/>
              <a:buFont typeface="Arial"/>
              <a:buNone/>
            </a:pPr>
            <a:r>
              <a:t/>
            </a:r>
            <a:endParaRPr b="1" i="0" sz="3600" u="none" cap="none" strike="noStrike">
              <a:solidFill>
                <a:schemeClr val="lt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600"/>
              <a:buFont typeface="Arial"/>
              <a:buNone/>
            </a:pPr>
            <a:r>
              <a:t/>
            </a:r>
            <a:endParaRPr b="1" i="0" sz="3600" u="none" cap="none" strike="noStrike">
              <a:solidFill>
                <a:schemeClr val="lt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3600"/>
              <a:buFont typeface="Arial"/>
              <a:buNone/>
            </a:pPr>
            <a:r>
              <a:t/>
            </a:r>
            <a:endParaRPr b="1" i="0" sz="3600" u="none" cap="none" strike="noStrike">
              <a:solidFill>
                <a:schemeClr val="lt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chemeClr val="lt2"/>
              </a:solidFill>
              <a:latin typeface="Arial"/>
              <a:ea typeface="Arial"/>
              <a:cs typeface="Arial"/>
              <a:sym typeface="Arial"/>
            </a:endParaRPr>
          </a:p>
        </p:txBody>
      </p:sp>
      <p:sp>
        <p:nvSpPr>
          <p:cNvPr id="33" name="Google Shape;33;p2"/>
          <p:cNvSpPr txBox="1"/>
          <p:nvPr/>
        </p:nvSpPr>
        <p:spPr>
          <a:xfrm>
            <a:off x="1735025" y="24044492"/>
            <a:ext cx="12192000" cy="72783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lang="en-US" sz="3600">
                <a:solidFill>
                  <a:schemeClr val="lt2"/>
                </a:solidFill>
              </a:rPr>
              <a:t>SUMMARY</a:t>
            </a:r>
            <a:endParaRPr b="1" sz="3600">
              <a:solidFill>
                <a:schemeClr val="lt2"/>
              </a:solidFill>
            </a:endParaRPr>
          </a:p>
          <a:p>
            <a:pPr indent="0" lvl="0" marL="0" marR="0" rtl="0" algn="l">
              <a:lnSpc>
                <a:spcPct val="100000"/>
              </a:lnSpc>
              <a:spcBef>
                <a:spcPts val="0"/>
              </a:spcBef>
              <a:spcAft>
                <a:spcPts val="0"/>
              </a:spcAft>
              <a:buClr>
                <a:srgbClr val="000000"/>
              </a:buClr>
              <a:buSzPts val="3600"/>
              <a:buFont typeface="Arial"/>
              <a:buNone/>
            </a:pPr>
            <a:r>
              <a:rPr b="1" lang="en-US" sz="3600">
                <a:solidFill>
                  <a:schemeClr val="lt2"/>
                </a:solidFill>
              </a:rPr>
              <a:t>Working on this project provided me with the experience of working together as a team using a Scrum format. Despite the differences in knowledge, we found a way to put everyone’s strengths to good use. I also realized that this application would be very useful to USPTO as it is an easier way to categorize patents while allowing users to work quickly with their </a:t>
            </a:r>
            <a:r>
              <a:rPr b="1" lang="en-US" sz="3600">
                <a:solidFill>
                  <a:schemeClr val="lt2"/>
                </a:solidFill>
              </a:rPr>
              <a:t>annotations</a:t>
            </a:r>
            <a:r>
              <a:rPr b="1" lang="en-US" sz="3600">
                <a:solidFill>
                  <a:schemeClr val="lt2"/>
                </a:solidFill>
              </a:rPr>
              <a:t>. </a:t>
            </a:r>
            <a:endParaRPr b="1" sz="3600">
              <a:solidFill>
                <a:schemeClr val="lt2"/>
              </a:solidFil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chemeClr val="lt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chemeClr val="lt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chemeClr val="lt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chemeClr val="lt2"/>
              </a:solidFill>
              <a:latin typeface="Arial"/>
              <a:ea typeface="Arial"/>
              <a:cs typeface="Arial"/>
              <a:sym typeface="Arial"/>
            </a:endParaRPr>
          </a:p>
        </p:txBody>
      </p:sp>
      <p:sp>
        <p:nvSpPr>
          <p:cNvPr id="34" name="Google Shape;34;p2"/>
          <p:cNvSpPr txBox="1"/>
          <p:nvPr/>
        </p:nvSpPr>
        <p:spPr>
          <a:xfrm>
            <a:off x="30613450" y="23970113"/>
            <a:ext cx="12934500" cy="6724200"/>
          </a:xfrm>
          <a:prstGeom prst="rect">
            <a:avLst/>
          </a:prstGeom>
          <a:noFill/>
          <a:ln>
            <a:noFill/>
          </a:ln>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lang="en-US" sz="3600">
                <a:solidFill>
                  <a:schemeClr val="lt2"/>
                </a:solidFill>
              </a:rPr>
              <a:t>WISHLIST</a:t>
            </a:r>
            <a:endParaRPr b="1" sz="3600">
              <a:solidFill>
                <a:schemeClr val="lt2"/>
              </a:solidFill>
            </a:endParaRPr>
          </a:p>
          <a:p>
            <a:pPr indent="-457200" lvl="0" marL="457200" marR="0" rtl="0" algn="l">
              <a:lnSpc>
                <a:spcPct val="100000"/>
              </a:lnSpc>
              <a:spcBef>
                <a:spcPts val="0"/>
              </a:spcBef>
              <a:spcAft>
                <a:spcPts val="0"/>
              </a:spcAft>
              <a:buClr>
                <a:schemeClr val="lt2"/>
              </a:buClr>
              <a:buSzPts val="3600"/>
              <a:buChar char="●"/>
            </a:pPr>
            <a:r>
              <a:rPr b="1" lang="en-US" sz="3600">
                <a:solidFill>
                  <a:schemeClr val="lt2"/>
                </a:solidFill>
              </a:rPr>
              <a:t>Allow admin to be able to modify queue lists to prioritize certain patents over others</a:t>
            </a:r>
            <a:endParaRPr b="1" sz="3600">
              <a:solidFill>
                <a:schemeClr val="lt2"/>
              </a:solidFill>
            </a:endParaRPr>
          </a:p>
          <a:p>
            <a:pPr indent="-457200" lvl="0" marL="457200" marR="0" rtl="0" algn="l">
              <a:lnSpc>
                <a:spcPct val="100000"/>
              </a:lnSpc>
              <a:spcBef>
                <a:spcPts val="0"/>
              </a:spcBef>
              <a:spcAft>
                <a:spcPts val="0"/>
              </a:spcAft>
              <a:buClr>
                <a:schemeClr val="lt2"/>
              </a:buClr>
              <a:buSzPts val="3600"/>
              <a:buChar char="●"/>
            </a:pPr>
            <a:r>
              <a:rPr b="1" lang="en-US" sz="3600">
                <a:solidFill>
                  <a:schemeClr val="lt2"/>
                </a:solidFill>
              </a:rPr>
              <a:t>Allow admin to send random queue lists to users simultaneously</a:t>
            </a:r>
            <a:endParaRPr b="1" sz="3600">
              <a:solidFill>
                <a:schemeClr val="lt2"/>
              </a:solidFill>
            </a:endParaRPr>
          </a:p>
          <a:p>
            <a:pPr indent="-457200" lvl="0" marL="457200" marR="0" rtl="0" algn="l">
              <a:lnSpc>
                <a:spcPct val="100000"/>
              </a:lnSpc>
              <a:spcBef>
                <a:spcPts val="0"/>
              </a:spcBef>
              <a:spcAft>
                <a:spcPts val="0"/>
              </a:spcAft>
              <a:buClr>
                <a:schemeClr val="lt2"/>
              </a:buClr>
              <a:buSzPts val="3600"/>
              <a:buChar char="●"/>
            </a:pPr>
            <a:r>
              <a:rPr b="1" lang="en-US" sz="3600">
                <a:solidFill>
                  <a:schemeClr val="lt2"/>
                </a:solidFill>
              </a:rPr>
              <a:t>Figure out how to deal with patents stuck within a queue </a:t>
            </a:r>
            <a:endParaRPr b="1" sz="3600">
              <a:solidFill>
                <a:schemeClr val="lt2"/>
              </a:solidFill>
            </a:endParaRPr>
          </a:p>
          <a:p>
            <a:pPr indent="-457200" lvl="0" marL="457200" marR="0" rtl="0" algn="l">
              <a:lnSpc>
                <a:spcPct val="100000"/>
              </a:lnSpc>
              <a:spcBef>
                <a:spcPts val="0"/>
              </a:spcBef>
              <a:spcAft>
                <a:spcPts val="0"/>
              </a:spcAft>
              <a:buClr>
                <a:schemeClr val="lt2"/>
              </a:buClr>
              <a:buSzPts val="3600"/>
              <a:buChar char="●"/>
            </a:pPr>
            <a:r>
              <a:rPr b="1" lang="en-US" sz="3600">
                <a:solidFill>
                  <a:schemeClr val="lt2"/>
                </a:solidFill>
              </a:rPr>
              <a:t>Give users an option to view multiple pages or download a patent</a:t>
            </a:r>
            <a:endParaRPr b="1" sz="3600">
              <a:solidFill>
                <a:schemeClr val="lt2"/>
              </a:solidFil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chemeClr val="lt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chemeClr val="lt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chemeClr val="lt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chemeClr val="lt2"/>
              </a:solidFill>
              <a:latin typeface="Arial"/>
              <a:ea typeface="Arial"/>
              <a:cs typeface="Arial"/>
              <a:sym typeface="Arial"/>
            </a:endParaRPr>
          </a:p>
        </p:txBody>
      </p:sp>
      <p:pic>
        <p:nvPicPr>
          <p:cNvPr id="35" name="Google Shape;35;p2"/>
          <p:cNvPicPr preferRelativeResize="0"/>
          <p:nvPr/>
        </p:nvPicPr>
        <p:blipFill rotWithShape="1">
          <a:blip r:embed="rId3">
            <a:alphaModFix/>
          </a:blip>
          <a:srcRect b="0" l="0" r="0" t="0"/>
          <a:stretch/>
        </p:blipFill>
        <p:spPr>
          <a:xfrm>
            <a:off x="2312925" y="1395825"/>
            <a:ext cx="5342918" cy="4584600"/>
          </a:xfrm>
          <a:prstGeom prst="rect">
            <a:avLst/>
          </a:prstGeom>
          <a:noFill/>
          <a:ln>
            <a:noFill/>
          </a:ln>
          <a:effectLst>
            <a:outerShdw blurRad="57150" rotWithShape="0" algn="bl" dir="5400000" dist="19050">
              <a:schemeClr val="lt1">
                <a:alpha val="49019"/>
              </a:schemeClr>
            </a:outerShdw>
          </a:effectLst>
        </p:spPr>
      </p:pic>
      <p:pic>
        <p:nvPicPr>
          <p:cNvPr id="36" name="Google Shape;36;p2"/>
          <p:cNvPicPr preferRelativeResize="0"/>
          <p:nvPr/>
        </p:nvPicPr>
        <p:blipFill rotWithShape="1">
          <a:blip r:embed="rId4">
            <a:alphaModFix/>
          </a:blip>
          <a:srcRect b="0" l="0" r="0" t="0"/>
          <a:stretch/>
        </p:blipFill>
        <p:spPr>
          <a:xfrm>
            <a:off x="35767669" y="1149425"/>
            <a:ext cx="7271508" cy="4907200"/>
          </a:xfrm>
          <a:prstGeom prst="rect">
            <a:avLst/>
          </a:prstGeom>
          <a:noFill/>
          <a:ln>
            <a:noFill/>
          </a:ln>
          <a:effectLst>
            <a:outerShdw blurRad="57150" rotWithShape="0" algn="bl" dist="9525">
              <a:schemeClr val="lt1">
                <a:alpha val="96862"/>
              </a:schemeClr>
            </a:outerShdw>
          </a:effectLst>
        </p:spPr>
      </p:pic>
      <p:sp>
        <p:nvSpPr>
          <p:cNvPr id="37" name="Google Shape;37;p2"/>
          <p:cNvSpPr/>
          <p:nvPr/>
        </p:nvSpPr>
        <p:spPr>
          <a:xfrm>
            <a:off x="0" y="29146500"/>
            <a:ext cx="43891199" cy="536067"/>
          </a:xfrm>
          <a:prstGeom prst="rect">
            <a:avLst/>
          </a:prstGeom>
          <a:gradFill>
            <a:gsLst>
              <a:gs pos="0">
                <a:schemeClr val="lt1"/>
              </a:gs>
              <a:gs pos="13000">
                <a:srgbClr val="9CC2E5"/>
              </a:gs>
              <a:gs pos="49000">
                <a:srgbClr val="2E75B5"/>
              </a:gs>
              <a:gs pos="85000">
                <a:srgbClr val="5986B3"/>
              </a:gs>
              <a:gs pos="100000">
                <a:srgbClr val="2F5496"/>
              </a:gs>
            </a:gsLst>
            <a:lin ang="1800000"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chemeClr val="lt1"/>
              </a:solidFill>
              <a:latin typeface="Arial"/>
              <a:ea typeface="Arial"/>
              <a:cs typeface="Arial"/>
              <a:sym typeface="Arial"/>
            </a:endParaRPr>
          </a:p>
        </p:txBody>
      </p:sp>
      <p:pic>
        <p:nvPicPr>
          <p:cNvPr id="38" name="Google Shape;38;p2"/>
          <p:cNvPicPr preferRelativeResize="0"/>
          <p:nvPr/>
        </p:nvPicPr>
        <p:blipFill rotWithShape="1">
          <a:blip r:embed="rId5">
            <a:alphaModFix/>
          </a:blip>
          <a:srcRect b="0" l="0" r="0" t="0"/>
          <a:stretch/>
        </p:blipFill>
        <p:spPr>
          <a:xfrm>
            <a:off x="38162350" y="14166948"/>
            <a:ext cx="4302425" cy="4302425"/>
          </a:xfrm>
          <a:prstGeom prst="rect">
            <a:avLst/>
          </a:prstGeom>
          <a:noFill/>
          <a:ln>
            <a:noFill/>
          </a:ln>
        </p:spPr>
      </p:pic>
      <p:pic>
        <p:nvPicPr>
          <p:cNvPr id="39" name="Google Shape;39;p2"/>
          <p:cNvPicPr preferRelativeResize="0"/>
          <p:nvPr/>
        </p:nvPicPr>
        <p:blipFill rotWithShape="1">
          <a:blip r:embed="rId6">
            <a:alphaModFix/>
          </a:blip>
          <a:srcRect b="0" l="0" r="0" t="0"/>
          <a:stretch/>
        </p:blipFill>
        <p:spPr>
          <a:xfrm>
            <a:off x="31880700" y="19373572"/>
            <a:ext cx="3815327" cy="1281699"/>
          </a:xfrm>
          <a:prstGeom prst="rect">
            <a:avLst/>
          </a:prstGeom>
          <a:noFill/>
          <a:ln>
            <a:noFill/>
          </a:ln>
        </p:spPr>
      </p:pic>
      <p:pic>
        <p:nvPicPr>
          <p:cNvPr id="40" name="Google Shape;40;p2"/>
          <p:cNvPicPr preferRelativeResize="0"/>
          <p:nvPr/>
        </p:nvPicPr>
        <p:blipFill rotWithShape="1">
          <a:blip r:embed="rId7">
            <a:alphaModFix/>
          </a:blip>
          <a:srcRect b="0" l="0" r="0" t="0"/>
          <a:stretch/>
        </p:blipFill>
        <p:spPr>
          <a:xfrm>
            <a:off x="31940050" y="15501975"/>
            <a:ext cx="3391825" cy="2077800"/>
          </a:xfrm>
          <a:prstGeom prst="rect">
            <a:avLst/>
          </a:prstGeom>
          <a:noFill/>
          <a:ln>
            <a:noFill/>
          </a:ln>
        </p:spPr>
      </p:pic>
      <p:pic>
        <p:nvPicPr>
          <p:cNvPr id="41" name="Google Shape;41;p2"/>
          <p:cNvPicPr preferRelativeResize="0"/>
          <p:nvPr/>
        </p:nvPicPr>
        <p:blipFill rotWithShape="1">
          <a:blip r:embed="rId8">
            <a:alphaModFix/>
          </a:blip>
          <a:srcRect b="0" l="0" r="0" t="0"/>
          <a:stretch/>
        </p:blipFill>
        <p:spPr>
          <a:xfrm>
            <a:off x="38099000" y="19280947"/>
            <a:ext cx="4429125" cy="1343025"/>
          </a:xfrm>
          <a:prstGeom prst="rect">
            <a:avLst/>
          </a:prstGeom>
          <a:noFill/>
          <a:ln>
            <a:noFill/>
          </a:ln>
        </p:spPr>
      </p:pic>
      <p:pic>
        <p:nvPicPr>
          <p:cNvPr id="42" name="Google Shape;42;p2"/>
          <p:cNvPicPr preferRelativeResize="0"/>
          <p:nvPr/>
        </p:nvPicPr>
        <p:blipFill rotWithShape="1">
          <a:blip r:embed="rId9">
            <a:alphaModFix/>
          </a:blip>
          <a:srcRect b="0" l="0" r="0" t="0"/>
          <a:stretch/>
        </p:blipFill>
        <p:spPr>
          <a:xfrm>
            <a:off x="35712872" y="16763025"/>
            <a:ext cx="2386127" cy="2652943"/>
          </a:xfrm>
          <a:prstGeom prst="rect">
            <a:avLst/>
          </a:prstGeom>
          <a:noFill/>
          <a:ln>
            <a:noFill/>
          </a:ln>
        </p:spPr>
      </p:pic>
      <p:pic>
        <p:nvPicPr>
          <p:cNvPr id="43" name="Google Shape;43;p2"/>
          <p:cNvPicPr preferRelativeResize="0"/>
          <p:nvPr/>
        </p:nvPicPr>
        <p:blipFill rotWithShape="1">
          <a:blip r:embed="rId10">
            <a:alphaModFix/>
          </a:blip>
          <a:srcRect b="0" l="0" r="0" t="0"/>
          <a:stretch/>
        </p:blipFill>
        <p:spPr>
          <a:xfrm>
            <a:off x="34929469" y="20811055"/>
            <a:ext cx="4302425" cy="1763994"/>
          </a:xfrm>
          <a:prstGeom prst="rect">
            <a:avLst/>
          </a:prstGeom>
          <a:noFill/>
          <a:ln>
            <a:noFill/>
          </a:ln>
        </p:spPr>
      </p:pic>
      <p:sp>
        <p:nvSpPr>
          <p:cNvPr id="44" name="Google Shape;44;p2"/>
          <p:cNvSpPr txBox="1"/>
          <p:nvPr/>
        </p:nvSpPr>
        <p:spPr>
          <a:xfrm>
            <a:off x="1735025" y="14000000"/>
            <a:ext cx="12192000" cy="5616000"/>
          </a:xfrm>
          <a:prstGeom prst="rect">
            <a:avLst/>
          </a:prstGeom>
          <a:noFill/>
          <a:ln>
            <a:noFill/>
          </a:ln>
          <a:effectLst>
            <a:outerShdw blurRad="57150" rotWithShape="0" algn="bl" dir="5400000" dist="19050">
              <a:srgbClr val="000000">
                <a:alpha val="49410"/>
              </a:srgbClr>
            </a:outerShdw>
          </a:effectLst>
        </p:spPr>
        <p:txBody>
          <a:bodyPr anchorCtr="0" anchor="t" bIns="36975" lIns="73975" spcFirstLastPara="1" rIns="73975" wrap="square" tIns="36975">
            <a:spAutoFit/>
          </a:bodyPr>
          <a:lstStyle/>
          <a:p>
            <a:pPr indent="0" lvl="0" marL="0" marR="0" rtl="0" algn="ctr">
              <a:lnSpc>
                <a:spcPct val="100000"/>
              </a:lnSpc>
              <a:spcBef>
                <a:spcPts val="0"/>
              </a:spcBef>
              <a:spcAft>
                <a:spcPts val="0"/>
              </a:spcAft>
              <a:buClr>
                <a:srgbClr val="000000"/>
              </a:buClr>
              <a:buSzPts val="3600"/>
              <a:buFont typeface="Arial"/>
              <a:buNone/>
            </a:pPr>
            <a:r>
              <a:rPr b="1" lang="en-US" sz="3600">
                <a:solidFill>
                  <a:schemeClr val="lt2"/>
                </a:solidFill>
              </a:rPr>
              <a:t>MAIN RESPONSIBILITIES</a:t>
            </a:r>
            <a:endParaRPr b="1" sz="3600">
              <a:solidFill>
                <a:schemeClr val="lt2"/>
              </a:solidFill>
            </a:endParaRPr>
          </a:p>
          <a:p>
            <a:pPr indent="0" lvl="0" marL="0" marR="0" rtl="0" algn="ctr">
              <a:lnSpc>
                <a:spcPct val="100000"/>
              </a:lnSpc>
              <a:spcBef>
                <a:spcPts val="0"/>
              </a:spcBef>
              <a:spcAft>
                <a:spcPts val="0"/>
              </a:spcAft>
              <a:buClr>
                <a:srgbClr val="000000"/>
              </a:buClr>
              <a:buSzPts val="3600"/>
              <a:buFont typeface="Arial"/>
              <a:buNone/>
            </a:pPr>
            <a:r>
              <a:rPr b="1" lang="en-US" sz="3600">
                <a:solidFill>
                  <a:schemeClr val="lt2"/>
                </a:solidFill>
              </a:rPr>
              <a:t>My main </a:t>
            </a:r>
            <a:r>
              <a:rPr b="1" lang="en-US" sz="3600">
                <a:solidFill>
                  <a:schemeClr val="lt2"/>
                </a:solidFill>
              </a:rPr>
              <a:t>responsibilities</a:t>
            </a:r>
            <a:r>
              <a:rPr b="1" lang="en-US" sz="3600">
                <a:solidFill>
                  <a:schemeClr val="lt2"/>
                </a:solidFill>
              </a:rPr>
              <a:t> were to first start with fully deploying the application. Afterwards, I invested time working with the other Cap 2 members with the frontend aspect of the web application by making the view larger, implementing hints, and making connections to the backend with routes. In addition, I assisted in introducing the page functionalities as well as the patent search functionality. </a:t>
            </a:r>
            <a:endParaRPr b="1" sz="3600">
              <a:solidFill>
                <a:schemeClr val="lt2"/>
              </a:solidFill>
            </a:endParaRPr>
          </a:p>
          <a:p>
            <a:pPr indent="0" lvl="0" marL="0" marR="0" rtl="0" algn="l">
              <a:lnSpc>
                <a:spcPct val="100000"/>
              </a:lnSpc>
              <a:spcBef>
                <a:spcPts val="0"/>
              </a:spcBef>
              <a:spcAft>
                <a:spcPts val="0"/>
              </a:spcAft>
              <a:buClr>
                <a:srgbClr val="000000"/>
              </a:buClr>
              <a:buSzPts val="3600"/>
              <a:buFont typeface="Arial"/>
              <a:buNone/>
            </a:pPr>
            <a:r>
              <a:t/>
            </a:r>
            <a:endParaRPr b="1" i="0" sz="3600" u="none" cap="none" strike="noStrike">
              <a:solidFill>
                <a:schemeClr val="lt2"/>
              </a:solidFill>
              <a:latin typeface="Arial"/>
              <a:ea typeface="Arial"/>
              <a:cs typeface="Arial"/>
              <a:sym typeface="Arial"/>
            </a:endParaRPr>
          </a:p>
        </p:txBody>
      </p:sp>
      <p:pic>
        <p:nvPicPr>
          <p:cNvPr id="45" name="Google Shape;45;p2"/>
          <p:cNvPicPr preferRelativeResize="0"/>
          <p:nvPr/>
        </p:nvPicPr>
        <p:blipFill>
          <a:blip r:embed="rId11">
            <a:alphaModFix/>
          </a:blip>
          <a:stretch>
            <a:fillRect/>
          </a:stretch>
        </p:blipFill>
        <p:spPr>
          <a:xfrm>
            <a:off x="14408638" y="14157450"/>
            <a:ext cx="15783471" cy="14064763"/>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2019-06-25T19:12:02Z</dcterms:created>
  <dc:creator>Oscar Negret</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