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0" r:id="rId4"/>
  </p:sldMasterIdLst>
  <p:notesMasterIdLst>
    <p:notesMasterId r:id="rId5"/>
  </p:notesMasterIdLst>
  <p:sldIdLst>
    <p:sldId id="256" r:id="rId6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04dc353ee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56" name="Google Shape;56;g104dc353ee9_0_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/>
          <p:nvPr/>
        </p:nvSpPr>
        <p:spPr>
          <a:xfrm>
            <a:off x="0" y="4567799"/>
            <a:ext cx="9144000" cy="61800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2" name="Google Shape;52;p13"/>
          <p:cNvSpPr txBox="1"/>
          <p:nvPr/>
        </p:nvSpPr>
        <p:spPr>
          <a:xfrm>
            <a:off x="6018619" y="4900945"/>
            <a:ext cx="2918400" cy="140700"/>
          </a:xfrm>
          <a:prstGeom prst="rect">
            <a:avLst/>
          </a:prstGeom>
          <a:noFill/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53" name="Google Shape;53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129" y="4723382"/>
            <a:ext cx="413564" cy="355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1" Type="http://schemas.openxmlformats.org/officeDocument/2006/relationships/image" Target="../media/image1.jpg"/><Relationship Id="rId10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2.png"/><Relationship Id="rId5" Type="http://schemas.openxmlformats.org/officeDocument/2006/relationships/image" Target="../media/image4.png"/><Relationship Id="rId6" Type="http://schemas.openxmlformats.org/officeDocument/2006/relationships/image" Target="../media/image9.png"/><Relationship Id="rId7" Type="http://schemas.openxmlformats.org/officeDocument/2006/relationships/image" Target="../media/image8.png"/><Relationship Id="rId8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1077D2"/>
            </a:gs>
            <a:gs pos="100000">
              <a:srgbClr val="093153"/>
            </a:gs>
          </a:gsLst>
          <a:lin ang="5400012" scaled="0"/>
        </a:gra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/>
          <p:nvPr/>
        </p:nvSpPr>
        <p:spPr>
          <a:xfrm>
            <a:off x="1638958" y="200547"/>
            <a:ext cx="5922300" cy="387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8725" lIns="17450" spcFirstLastPara="1" rIns="17450" wrap="square" tIns="87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1" i="0" lang="en" sz="13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&amp; Information Sciences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en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Fall 2021 Senior Design Project</a:t>
            </a:r>
            <a:endParaRPr b="0" i="0" sz="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4"/>
          <p:cNvSpPr txBox="1"/>
          <p:nvPr/>
        </p:nvSpPr>
        <p:spPr>
          <a:xfrm>
            <a:off x="1710003" y="679187"/>
            <a:ext cx="5724000" cy="545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0"/>
              </a:srgbClr>
            </a:outerShdw>
          </a:effectLst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1" i="0" lang="en" sz="11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PATENTIFY - Data Labeling by Active Learning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lt1"/>
                </a:solidFill>
              </a:rPr>
              <a:t>Students: Manu</a:t>
            </a:r>
            <a:r>
              <a:rPr b="1" lang="en" sz="700">
                <a:solidFill>
                  <a:schemeClr val="lt1"/>
                </a:solidFill>
              </a:rPr>
              <a:t>el Garcia</a:t>
            </a:r>
            <a:endParaRPr b="1" sz="700">
              <a:solidFill>
                <a:schemeClr val="lt1"/>
              </a:solidFill>
            </a:endParaRPr>
          </a:p>
          <a:p>
            <a:pPr indent="457200" lvl="0" marL="914400" marR="0" rtl="0" algn="l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Mentor: Dr. Mark Finlayson, Tisa Islam Erana, Florida International University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100"/>
              </a:spcBef>
              <a:spcAft>
                <a:spcPts val="10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b="0" i="0" lang="en" sz="7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 Dr. Masoud Sadjadi, Florida International University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4"/>
          <p:cNvSpPr txBox="1"/>
          <p:nvPr/>
        </p:nvSpPr>
        <p:spPr>
          <a:xfrm>
            <a:off x="1610844" y="4893469"/>
            <a:ext cx="4914900" cy="1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500"/>
              <a:buFont typeface="Arial"/>
              <a:buNone/>
            </a:pPr>
            <a:r>
              <a:rPr b="0" i="0" lang="en" sz="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United States Patent and Trademark Office. </a:t>
            </a:r>
            <a:endParaRPr b="0" i="0" sz="5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500"/>
              <a:buFont typeface="Arial"/>
              <a:buNone/>
            </a:pPr>
            <a:r>
              <a:rPr b="0" i="0" lang="en" sz="5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We thank Dr. Mark Finlayson and Tisa Islam Erana for their assistance and mentorship that we received throughout the senior design project.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4"/>
          <p:cNvSpPr txBox="1"/>
          <p:nvPr/>
        </p:nvSpPr>
        <p:spPr>
          <a:xfrm>
            <a:off x="1610845" y="4807856"/>
            <a:ext cx="953700" cy="1065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0"/>
              </a:srgbClr>
            </a:outerShdw>
          </a:effectLst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1" i="0" lang="en" sz="6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4"/>
          <p:cNvSpPr txBox="1"/>
          <p:nvPr/>
        </p:nvSpPr>
        <p:spPr>
          <a:xfrm>
            <a:off x="368699" y="944350"/>
            <a:ext cx="2327100" cy="8301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0"/>
              </a:srgbClr>
            </a:outerShdw>
          </a:effectLst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lt2"/>
                </a:solidFill>
              </a:rPr>
              <a:t>PROBLEM</a:t>
            </a:r>
            <a:endParaRPr b="1" i="0" sz="700" u="none" cap="none" strike="noStrike">
              <a:solidFill>
                <a:schemeClr val="lt2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" sz="800">
                <a:solidFill>
                  <a:srgbClr val="E7E6E6"/>
                </a:solidFill>
              </a:rPr>
              <a:t>The United States Patent Trademark Office (USPTO) needed a way to manage, categorize, annotate and search for patents by patent number. </a:t>
            </a:r>
            <a:r>
              <a:rPr i="1" lang="en" sz="800">
                <a:solidFill>
                  <a:srgbClr val="E7E6E6"/>
                </a:solidFill>
              </a:rPr>
              <a:t>Patentify </a:t>
            </a:r>
            <a:r>
              <a:rPr lang="en" sz="800">
                <a:solidFill>
                  <a:srgbClr val="E7E6E6"/>
                </a:solidFill>
              </a:rPr>
              <a:t>provides an easy interface to do  this.</a:t>
            </a:r>
            <a:endParaRPr sz="800">
              <a:solidFill>
                <a:schemeClr val="lt2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4"/>
          <p:cNvSpPr txBox="1"/>
          <p:nvPr/>
        </p:nvSpPr>
        <p:spPr>
          <a:xfrm>
            <a:off x="3273425" y="2447972"/>
            <a:ext cx="3172500" cy="15228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800"/>
              </a:srgbClr>
            </a:outerShdw>
          </a:effectLst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1" i="0" sz="8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●"/>
            </a:pPr>
            <a:r>
              <a:rPr lang="en" sz="900">
                <a:solidFill>
                  <a:schemeClr val="lt2"/>
                </a:solidFill>
              </a:rPr>
              <a:t>Sign up / Log in system.</a:t>
            </a:r>
            <a:endParaRPr sz="900">
              <a:solidFill>
                <a:schemeClr val="lt2"/>
              </a:solidFill>
            </a:endParaRPr>
          </a:p>
          <a:p>
            <a:pPr indent="-285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●"/>
            </a:pPr>
            <a:r>
              <a:rPr lang="en" sz="900">
                <a:solidFill>
                  <a:schemeClr val="lt2"/>
                </a:solidFill>
              </a:rPr>
              <a:t>Users can annotate Patents.</a:t>
            </a:r>
            <a:endParaRPr sz="900">
              <a:solidFill>
                <a:schemeClr val="lt2"/>
              </a:solidFill>
            </a:endParaRPr>
          </a:p>
          <a:p>
            <a:pPr indent="-285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●"/>
            </a:pPr>
            <a:r>
              <a:rPr lang="en" sz="900">
                <a:solidFill>
                  <a:schemeClr val="lt2"/>
                </a:solidFill>
              </a:rPr>
              <a:t>Queuing systems for patents that aren’t annotated.</a:t>
            </a:r>
            <a:endParaRPr sz="900">
              <a:solidFill>
                <a:schemeClr val="lt2"/>
              </a:solidFill>
            </a:endParaRPr>
          </a:p>
          <a:p>
            <a:pPr indent="-285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●"/>
            </a:pPr>
            <a:r>
              <a:rPr lang="en" sz="900">
                <a:solidFill>
                  <a:schemeClr val="lt2"/>
                </a:solidFill>
              </a:rPr>
              <a:t>Search for patent by patent number.</a:t>
            </a:r>
            <a:endParaRPr sz="900">
              <a:solidFill>
                <a:schemeClr val="lt2"/>
              </a:solidFill>
            </a:endParaRPr>
          </a:p>
          <a:p>
            <a:pPr indent="-2857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●"/>
            </a:pPr>
            <a:r>
              <a:rPr lang="en" sz="900">
                <a:solidFill>
                  <a:schemeClr val="lt2"/>
                </a:solidFill>
              </a:rPr>
              <a:t>Admin dashboard that shows:</a:t>
            </a:r>
            <a:endParaRPr sz="900">
              <a:solidFill>
                <a:schemeClr val="lt2"/>
              </a:solidFill>
            </a:endParaRPr>
          </a:p>
          <a:p>
            <a:pPr indent="-2857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○"/>
            </a:pPr>
            <a:r>
              <a:rPr lang="en" sz="900">
                <a:solidFill>
                  <a:schemeClr val="lt2"/>
                </a:solidFill>
              </a:rPr>
              <a:t>Analytics overview organized by patent category.</a:t>
            </a:r>
            <a:endParaRPr sz="900">
              <a:solidFill>
                <a:schemeClr val="lt2"/>
              </a:solidFill>
            </a:endParaRPr>
          </a:p>
          <a:p>
            <a:pPr indent="-2857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○"/>
            </a:pPr>
            <a:r>
              <a:rPr lang="en" sz="900">
                <a:solidFill>
                  <a:schemeClr val="lt2"/>
                </a:solidFill>
              </a:rPr>
              <a:t>Active queues.</a:t>
            </a:r>
            <a:endParaRPr sz="900">
              <a:solidFill>
                <a:schemeClr val="lt2"/>
              </a:solidFill>
            </a:endParaRPr>
          </a:p>
          <a:p>
            <a:pPr indent="-2857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○"/>
            </a:pPr>
            <a:r>
              <a:rPr lang="en" sz="900">
                <a:solidFill>
                  <a:schemeClr val="lt2"/>
                </a:solidFill>
              </a:rPr>
              <a:t>Users.</a:t>
            </a:r>
            <a:endParaRPr sz="900">
              <a:solidFill>
                <a:schemeClr val="lt2"/>
              </a:solidFill>
            </a:endParaRPr>
          </a:p>
          <a:p>
            <a:pPr indent="-2857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900"/>
              <a:buChar char="○"/>
            </a:pPr>
            <a:r>
              <a:rPr lang="en" sz="900">
                <a:solidFill>
                  <a:schemeClr val="lt2"/>
                </a:solidFill>
              </a:rPr>
              <a:t>Labels on patents submitted by users.</a:t>
            </a:r>
            <a:endParaRPr i="0" sz="900" u="none" cap="none" strike="noStrike">
              <a:solidFill>
                <a:schemeClr val="lt2"/>
              </a:solidFill>
            </a:endParaRPr>
          </a:p>
        </p:txBody>
      </p:sp>
      <p:sp>
        <p:nvSpPr>
          <p:cNvPr id="64" name="Google Shape;64;p14"/>
          <p:cNvSpPr txBox="1"/>
          <p:nvPr/>
        </p:nvSpPr>
        <p:spPr>
          <a:xfrm>
            <a:off x="6453859" y="1125207"/>
            <a:ext cx="2540100" cy="1276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sz="700">
              <a:solidFill>
                <a:schemeClr val="lt2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rPr lang="en" sz="800">
                <a:solidFill>
                  <a:schemeClr val="lt2"/>
                </a:solidFill>
              </a:rPr>
              <a:t>The semester’s work consisted of four main tasks: </a:t>
            </a:r>
            <a:endParaRPr sz="800">
              <a:solidFill>
                <a:schemeClr val="lt2"/>
              </a:solidFill>
            </a:endParaRPr>
          </a:p>
          <a:p>
            <a:pPr indent="-2794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Char char="●"/>
            </a:pPr>
            <a:r>
              <a:rPr lang="en" sz="800">
                <a:solidFill>
                  <a:schemeClr val="lt2"/>
                </a:solidFill>
              </a:rPr>
              <a:t>deploying the app.</a:t>
            </a:r>
            <a:endParaRPr sz="800">
              <a:solidFill>
                <a:schemeClr val="lt2"/>
              </a:solidFill>
            </a:endParaRPr>
          </a:p>
          <a:p>
            <a:pPr indent="-2794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Char char="●"/>
            </a:pPr>
            <a:r>
              <a:rPr lang="en" sz="800">
                <a:solidFill>
                  <a:schemeClr val="lt2"/>
                </a:solidFill>
              </a:rPr>
              <a:t>the active queues page.</a:t>
            </a:r>
            <a:endParaRPr sz="800">
              <a:solidFill>
                <a:schemeClr val="lt2"/>
              </a:solidFill>
            </a:endParaRPr>
          </a:p>
          <a:p>
            <a:pPr indent="-2794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Char char="●"/>
            </a:pPr>
            <a:r>
              <a:rPr lang="en" sz="800">
                <a:solidFill>
                  <a:schemeClr val="lt2"/>
                </a:solidFill>
              </a:rPr>
              <a:t>search bar for patents.</a:t>
            </a:r>
            <a:endParaRPr sz="800">
              <a:solidFill>
                <a:schemeClr val="lt2"/>
              </a:solidFill>
            </a:endParaRPr>
          </a:p>
          <a:p>
            <a:pPr indent="-279400" lvl="0" marL="457200" rtl="0" algn="just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Char char="●"/>
            </a:pPr>
            <a:r>
              <a:rPr lang="en" sz="800">
                <a:solidFill>
                  <a:schemeClr val="lt2"/>
                </a:solidFill>
              </a:rPr>
              <a:t>the queueing system for annoying patents.</a:t>
            </a:r>
            <a:endParaRPr b="1" sz="700">
              <a:solidFill>
                <a:schemeClr val="lt2"/>
              </a:solidFill>
            </a:endParaRPr>
          </a:p>
          <a:p>
            <a:pPr indent="0" lvl="0" marL="0" rtl="0" algn="just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t/>
            </a:r>
            <a:endParaRPr b="1" sz="700">
              <a:solidFill>
                <a:schemeClr val="lt2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sz="700">
              <a:solidFill>
                <a:schemeClr val="lt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88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4"/>
          <p:cNvSpPr txBox="1"/>
          <p:nvPr/>
        </p:nvSpPr>
        <p:spPr>
          <a:xfrm>
            <a:off x="176875" y="1615585"/>
            <a:ext cx="2596500" cy="17382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4"/>
          <p:cNvSpPr txBox="1"/>
          <p:nvPr/>
        </p:nvSpPr>
        <p:spPr>
          <a:xfrm>
            <a:off x="6524261" y="2447964"/>
            <a:ext cx="2512500" cy="16305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3495110" y="1316225"/>
            <a:ext cx="2640900" cy="1199400"/>
          </a:xfrm>
          <a:prstGeom prst="rect">
            <a:avLst/>
          </a:prstGeom>
          <a:noFill/>
          <a:ln>
            <a:noFill/>
          </a:ln>
        </p:spPr>
        <p:txBody>
          <a:bodyPr anchorCtr="0" anchor="t" bIns="7050" lIns="14125" spcFirstLastPara="1" rIns="14125" wrap="square" tIns="705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n" sz="7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1" sz="700">
              <a:solidFill>
                <a:schemeClr val="lt2"/>
              </a:solidFill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lang="en" sz="900">
                <a:solidFill>
                  <a:schemeClr val="lt2"/>
                </a:solidFill>
              </a:rPr>
              <a:t>As a team, we implemented a scrum methodology to in order to stay organized and catch up on each others work. My contribution consisted of the Search Bar and the active Queues dashboard. During the semester I learned how to use React, MongoDB and also gained more experience working with Node.js</a:t>
            </a:r>
            <a:endParaRPr b="1" i="0" sz="8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8" name="Google Shape;6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2009" y="200548"/>
            <a:ext cx="834831" cy="716345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chemeClr val="lt1">
                <a:alpha val="49410"/>
              </a:schemeClr>
            </a:outerShdw>
          </a:effectLst>
        </p:spPr>
      </p:pic>
      <p:pic>
        <p:nvPicPr>
          <p:cNvPr id="69" name="Google Shape;69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51598" y="179598"/>
            <a:ext cx="1514898" cy="76675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st="9525">
              <a:schemeClr val="lt1">
                <a:alpha val="97250"/>
              </a:schemeClr>
            </a:outerShdw>
          </a:effectLst>
        </p:spPr>
      </p:pic>
      <p:sp>
        <p:nvSpPr>
          <p:cNvPr id="70" name="Google Shape;70;p14"/>
          <p:cNvSpPr/>
          <p:nvPr/>
        </p:nvSpPr>
        <p:spPr>
          <a:xfrm>
            <a:off x="0" y="4480841"/>
            <a:ext cx="9144000" cy="83700"/>
          </a:xfrm>
          <a:prstGeom prst="rect">
            <a:avLst/>
          </a:prstGeom>
          <a:gradFill>
            <a:gsLst>
              <a:gs pos="0">
                <a:schemeClr val="lt1"/>
              </a:gs>
              <a:gs pos="13000">
                <a:srgbClr val="9CC2E5"/>
              </a:gs>
              <a:gs pos="49000">
                <a:srgbClr val="2E75B5"/>
              </a:gs>
              <a:gs pos="85000">
                <a:srgbClr val="5986B3"/>
              </a:gs>
              <a:gs pos="100000">
                <a:srgbClr val="2F5496"/>
              </a:gs>
            </a:gsLst>
            <a:lin ang="1800004" scaled="0"/>
          </a:gradFill>
          <a:ln>
            <a:noFill/>
          </a:ln>
        </p:spPr>
        <p:txBody>
          <a:bodyPr anchorCtr="0" anchor="ctr" bIns="8725" lIns="17450" spcFirstLastPara="1" rIns="17450" wrap="square" tIns="87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"/>
              <a:buFont typeface="Arial"/>
              <a:buNone/>
            </a:pPr>
            <a:r>
              <a:t/>
            </a:r>
            <a:endParaRPr b="0" i="0" sz="3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" name="Google Shape;71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137440" y="2654161"/>
            <a:ext cx="672254" cy="672254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08038" y="3341146"/>
            <a:ext cx="596147" cy="200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41127" y="2862759"/>
            <a:ext cx="529973" cy="324655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p1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274442" y="3353773"/>
            <a:ext cx="692051" cy="20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1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652894" y="3024148"/>
            <a:ext cx="372835" cy="414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Google Shape;76;p1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626873" y="4551152"/>
            <a:ext cx="672255" cy="275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Google Shape;77;p14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76875" y="1731988"/>
            <a:ext cx="3018225" cy="27196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