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6" roundtripDataSignature="AMtx7mh31CG72BcdC384cs6/iLOWJ49H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customschemas.google.com/relationships/presentationmetadata" Target="metadata"/><Relationship Id="rId25" Type="http://schemas.openxmlformats.org/officeDocument/2006/relationships/slide" Target="slides/slide2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9" name="Google Shape;17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10309ab278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7" name="Google Shape;237;g10309ab2784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1050789e026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3" name="Google Shape;243;g1050789e026_0_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8" name="Google Shape;248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050789e026_0_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4" name="Google Shape;254;g1050789e026_0_7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cfba2b54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0" name="Google Shape;260;gcfba2b5494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6" name="Google Shape;266;p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2" name="Google Shape;272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7" name="Google Shape;277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104ec17f0dc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5" name="Google Shape;285;g104ec17f0dc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04ec17f0dc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3" name="Google Shape;293;g104ec17f0dc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04ec17f0dc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2" name="Google Shape;302;g104ec17f0dc_0_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04ec17f0dc_0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04ec17f0dc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050789e02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1" name="Google Shape;191;g1050789e026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1050789e026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97" name="Google Shape;197;g1050789e026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1050789e02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2" name="Google Shape;202;g1050789e026_0_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050789e026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09" name="Google Shape;209;g1050789e026_0_1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1050789e026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4" name="Google Shape;214;g1050789e026_0_3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1050789e026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5" name="Google Shape;225;g1050789e026_0_5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050789e026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31" name="Google Shape;231;g1050789e026_0_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jpg"/><Relationship Id="rId3" Type="http://schemas.openxmlformats.org/officeDocument/2006/relationships/image" Target="../media/image1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1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16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1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Relationship Id="rId3" Type="http://schemas.openxmlformats.org/officeDocument/2006/relationships/image" Target="../media/image1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0"/>
          <p:cNvSpPr txBox="1"/>
          <p:nvPr>
            <p:ph type="ctrTitle"/>
          </p:nvPr>
        </p:nvSpPr>
        <p:spPr>
          <a:xfrm>
            <a:off x="1859280" y="1041400"/>
            <a:ext cx="907288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sz="6000"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0"/>
          <p:cNvSpPr txBox="1"/>
          <p:nvPr>
            <p:ph idx="1" type="subTitle"/>
          </p:nvPr>
        </p:nvSpPr>
        <p:spPr>
          <a:xfrm>
            <a:off x="1859280" y="3521075"/>
            <a:ext cx="907288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Comparison" showMasterSp="0">
  <p:cSld name="5_Comparis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24" name="Google Shape;124;p29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6" name="Google Shape;126;p29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7" name="Google Shape;127;p29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0" name="Google Shape;130;p29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1" name="Google Shape;131;p29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32" name="Google Shape;132;p29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29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29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9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36" name="Google Shape;136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40" name="Google Shape;140;p30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30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2" name="Google Shape;142;p30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43" name="Google Shape;143;p30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30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Google Shape;145;p30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30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30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48" name="Google Shape;14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wo Content" showMasterSp="0">
  <p:cSld name="2_Two Conten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51" name="Google Shape;151;p31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1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3" name="Google Shape;153;p3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54" name="Google Shape;154;p3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3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6" name="Google Shape;156;p31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7" name="Google Shape;157;p31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1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31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3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61" name="Google Shape;16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omparison" showMasterSp="0">
  <p:cSld name="2_Comparison"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64" name="Google Shape;164;p32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/>
          <p:nvPr/>
        </p:nvSpPr>
        <p:spPr>
          <a:xfrm flipH="1" rot="5400000">
            <a:off x="-1819770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6" name="Google Shape;166;p32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67" name="Google Shape;16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9" name="Google Shape;169;p32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32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32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32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32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400"/>
              <a:buNone/>
              <a:defRPr b="1"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4" name="Google Shape;174;p32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5" name="Google Shape;175;p3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76" name="Google Shape;17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24" name="Google Shape;24;p21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21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1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21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8" name="Google Shape;28;p21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29" name="Google Shape;29;p21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1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1" name="Google Shape;31;p21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33" name="Google Shape;3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35" name="Google Shape;35;p22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2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7" name="Google Shape;37;p22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8" name="Google Shape;38;p22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39" name="Google Shape;39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" name="Google Shape;41;p2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2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22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22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45" name="Google Shape;4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47" name="Google Shape;47;p23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3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23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grpSp>
        <p:nvGrpSpPr>
          <p:cNvPr id="54" name="Google Shape;54;p23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55" name="Google Shape;55;p23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23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7" name="Google Shape;57;p23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23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sign&#10;&#10;Description automatically generated" id="59" name="Google Shape;5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61" name="Google Shape;61;p24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24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Google Shape;65;p24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" name="Google Shape;66;p24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67" name="Google Shape;67;p24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24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9" name="Google Shape;69;p24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70" name="Google Shape;7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Comparison" showMasterSp="0">
  <p:cSld name="7_Comparison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72" name="Google Shape;72;p25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25"/>
          <p:cNvSpPr txBox="1"/>
          <p:nvPr>
            <p:ph idx="1" type="body"/>
          </p:nvPr>
        </p:nvSpPr>
        <p:spPr>
          <a:xfrm>
            <a:off x="6880537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4" name="Google Shape;74;p25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Google Shape;75;p25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2" type="body"/>
          </p:nvPr>
        </p:nvSpPr>
        <p:spPr>
          <a:xfrm>
            <a:off x="191799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3" type="body"/>
          </p:nvPr>
        </p:nvSpPr>
        <p:spPr>
          <a:xfrm>
            <a:off x="6880538" y="2604304"/>
            <a:ext cx="4758353" cy="3176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4" type="body"/>
          </p:nvPr>
        </p:nvSpPr>
        <p:spPr>
          <a:xfrm>
            <a:off x="1917998" y="1828097"/>
            <a:ext cx="4758353" cy="664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79" name="Google Shape;79;p25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" name="Google Shape;80;p25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81" name="Google Shape;81;p25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25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3" name="Google Shape;83;p25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84" name="Google Shape;8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Two Content" showMasterSp="0">
  <p:cSld name="7_Two Conten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86" name="Google Shape;86;p26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6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" name="Google Shape;88;p26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26"/>
          <p:cNvSpPr txBox="1"/>
          <p:nvPr>
            <p:ph idx="1" type="body"/>
          </p:nvPr>
        </p:nvSpPr>
        <p:spPr>
          <a:xfrm>
            <a:off x="191799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0" name="Google Shape;90;p26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6"/>
          <p:cNvSpPr/>
          <p:nvPr/>
        </p:nvSpPr>
        <p:spPr>
          <a:xfrm rot="-5400000">
            <a:off x="-1798127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2" name="Google Shape;92;p26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93" name="Google Shape;93;p26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26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" name="Google Shape;95;p26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lose up of a sign&#10;&#10;Description automatically generated" id="96" name="Google Shape;96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163" y="5636108"/>
            <a:ext cx="1263219" cy="1084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7"/>
          <p:cNvSpPr txBox="1"/>
          <p:nvPr>
            <p:ph idx="1" type="body"/>
          </p:nvPr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7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00" name="Google Shape;100;p27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7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7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3" name="Google Shape;103;p27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04" name="Google Shape;104;p27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27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" name="Google Shape;106;p27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7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08" name="Google Shape;10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wo Content" showMasterSp="0">
  <p:cSld name="5_Two Content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8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close up of a logo&#10;&#10;Description automatically generated" id="111" name="Google Shape;111;p28"/>
          <p:cNvPicPr preferRelativeResize="0"/>
          <p:nvPr/>
        </p:nvPicPr>
        <p:blipFill rotWithShape="1">
          <a:blip r:embed="rId2">
            <a:alphaModFix/>
          </a:blip>
          <a:srcRect b="15702" l="0" r="88418" t="0"/>
          <a:stretch/>
        </p:blipFill>
        <p:spPr>
          <a:xfrm>
            <a:off x="0" y="0"/>
            <a:ext cx="156058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8"/>
          <p:cNvSpPr txBox="1"/>
          <p:nvPr>
            <p:ph idx="1" type="body"/>
          </p:nvPr>
        </p:nvSpPr>
        <p:spPr>
          <a:xfrm>
            <a:off x="1918000" y="1825625"/>
            <a:ext cx="47583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8"/>
          <p:cNvSpPr txBox="1"/>
          <p:nvPr>
            <p:ph idx="2" type="body"/>
          </p:nvPr>
        </p:nvSpPr>
        <p:spPr>
          <a:xfrm>
            <a:off x="6880538" y="1825625"/>
            <a:ext cx="4758353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20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6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400"/>
              <a:buChar char="•"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8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8"/>
          <p:cNvSpPr/>
          <p:nvPr/>
        </p:nvSpPr>
        <p:spPr>
          <a:xfrm rot="-5400000">
            <a:off x="-1822841" y="3374137"/>
            <a:ext cx="6858002" cy="109728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6" name="Google Shape;116;p28"/>
          <p:cNvGrpSpPr/>
          <p:nvPr/>
        </p:nvGrpSpPr>
        <p:grpSpPr>
          <a:xfrm flipH="1">
            <a:off x="11449544" y="206704"/>
            <a:ext cx="522582" cy="530386"/>
            <a:chOff x="2645664" y="2011680"/>
            <a:chExt cx="735606" cy="746592"/>
          </a:xfrm>
        </p:grpSpPr>
        <p:sp>
          <p:nvSpPr>
            <p:cNvPr id="117" name="Google Shape;117;p2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2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" name="Google Shape;119;p28"/>
          <p:cNvSpPr txBox="1"/>
          <p:nvPr>
            <p:ph type="title"/>
          </p:nvPr>
        </p:nvSpPr>
        <p:spPr>
          <a:xfrm>
            <a:off x="1935502" y="484882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28"/>
          <p:cNvSpPr txBox="1"/>
          <p:nvPr/>
        </p:nvSpPr>
        <p:spPr>
          <a:xfrm>
            <a:off x="4641089" y="642349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121" name="Google Shape;121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32" y="5636108"/>
            <a:ext cx="1261872" cy="10835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9.png"/><Relationship Id="rId2" Type="http://schemas.openxmlformats.org/officeDocument/2006/relationships/image" Target="../media/image6.jp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6" name="Google Shape;6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36741" y="5715122"/>
            <a:ext cx="1271016" cy="949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9"/>
          <p:cNvSpPr txBox="1"/>
          <p:nvPr>
            <p:ph type="title"/>
          </p:nvPr>
        </p:nvSpPr>
        <p:spPr>
          <a:xfrm>
            <a:off x="1788160" y="365125"/>
            <a:ext cx="95656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9"/>
          <p:cNvSpPr txBox="1"/>
          <p:nvPr>
            <p:ph idx="1" type="body"/>
          </p:nvPr>
        </p:nvSpPr>
        <p:spPr>
          <a:xfrm>
            <a:off x="1788160" y="1825625"/>
            <a:ext cx="9565640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9"/>
          <p:cNvSpPr txBox="1"/>
          <p:nvPr>
            <p:ph idx="10" type="dt"/>
          </p:nvPr>
        </p:nvSpPr>
        <p:spPr>
          <a:xfrm>
            <a:off x="178816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19"/>
          <p:cNvSpPr txBox="1"/>
          <p:nvPr>
            <p:ph idx="11" type="ftr"/>
          </p:nvPr>
        </p:nvSpPr>
        <p:spPr>
          <a:xfrm>
            <a:off x="485394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9"/>
          <p:cNvSpPr txBox="1"/>
          <p:nvPr>
            <p:ph idx="12" type="sldNum"/>
          </p:nvPr>
        </p:nvSpPr>
        <p:spPr>
          <a:xfrm>
            <a:off x="929132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12" name="Google Shape;12;p1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1676452" y="1"/>
            <a:ext cx="10515548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9"/>
          <p:cNvSpPr txBox="1"/>
          <p:nvPr/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9"/>
          <p:cNvSpPr txBox="1"/>
          <p:nvPr/>
        </p:nvSpPr>
        <p:spPr>
          <a:xfrm>
            <a:off x="1920240" y="1825625"/>
            <a:ext cx="9718652" cy="395541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9"/>
          <p:cNvSpPr/>
          <p:nvPr/>
        </p:nvSpPr>
        <p:spPr>
          <a:xfrm flipH="1" rot="5400000">
            <a:off x="-1807413" y="3374136"/>
            <a:ext cx="6858000" cy="109728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" name="Google Shape;16;p19"/>
          <p:cNvGrpSpPr/>
          <p:nvPr/>
        </p:nvGrpSpPr>
        <p:grpSpPr>
          <a:xfrm>
            <a:off x="11449163" y="211743"/>
            <a:ext cx="522582" cy="530386"/>
            <a:chOff x="11140977" y="745237"/>
            <a:chExt cx="522582" cy="530386"/>
          </a:xfrm>
        </p:grpSpPr>
        <p:sp>
          <p:nvSpPr>
            <p:cNvPr id="17" name="Google Shape;17;p1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1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9" name="Google Shape;19;p19"/>
          <p:cNvSpPr txBox="1"/>
          <p:nvPr/>
        </p:nvSpPr>
        <p:spPr>
          <a:xfrm>
            <a:off x="5349923" y="6421815"/>
            <a:ext cx="6565524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1.png"/><Relationship Id="rId4" Type="http://schemas.openxmlformats.org/officeDocument/2006/relationships/image" Target="../media/image3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Relationship Id="rId4" Type="http://schemas.openxmlformats.org/officeDocument/2006/relationships/image" Target="../media/image24.png"/><Relationship Id="rId5" Type="http://schemas.openxmlformats.org/officeDocument/2006/relationships/image" Target="../media/image22.png"/><Relationship Id="rId6" Type="http://schemas.openxmlformats.org/officeDocument/2006/relationships/image" Target="../media/image25.png"/><Relationship Id="rId7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"/>
          <p:cNvSpPr txBox="1"/>
          <p:nvPr>
            <p:ph type="ctrTitle"/>
          </p:nvPr>
        </p:nvSpPr>
        <p:spPr>
          <a:xfrm>
            <a:off x="1859280" y="1041400"/>
            <a:ext cx="90729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Patentify- Data Labeling</a:t>
            </a:r>
            <a:endParaRPr/>
          </a:p>
        </p:txBody>
      </p:sp>
      <p:sp>
        <p:nvSpPr>
          <p:cNvPr id="182" name="Google Shape;182;p1"/>
          <p:cNvSpPr txBox="1"/>
          <p:nvPr>
            <p:ph idx="1" type="subTitle"/>
          </p:nvPr>
        </p:nvSpPr>
        <p:spPr>
          <a:xfrm>
            <a:off x="1859275" y="3521075"/>
            <a:ext cx="10255800" cy="25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1800" u="sng"/>
              <a:t>Capstone II</a:t>
            </a:r>
            <a:r>
              <a:rPr lang="en-US" sz="1800"/>
              <a:t>: Simarjeet Chhabra, Carlos Cordero, Manuel Garcia, Eric Tu</a:t>
            </a:r>
            <a:endParaRPr sz="1800" u="sng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1800" u="sng"/>
              <a:t>Capstone I</a:t>
            </a:r>
            <a:r>
              <a:rPr lang="en-US" sz="1800"/>
              <a:t>: Jordy Araujo, Katalina Keyser, Josecarlos Lusbel, Samuel Muvdi, Freddy Somarriba, Luis Gil</a:t>
            </a:r>
            <a:endParaRPr sz="1800"/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1800" u="sng"/>
              <a:t>Product Owner(s)</a:t>
            </a:r>
            <a:r>
              <a:rPr lang="en-US" sz="1800"/>
              <a:t>: Dr. Mark Finlayson, Tisa Islam Erana</a:t>
            </a:r>
            <a:endParaRPr sz="1800"/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rPr lang="en-US" sz="1800" u="sng"/>
              <a:t>Instructor</a:t>
            </a:r>
            <a:r>
              <a:rPr lang="en-US" sz="1800"/>
              <a:t>: Dr. Masoud Sadjadi</a:t>
            </a:r>
            <a:endParaRPr sz="1800"/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</a:pPr>
            <a:r>
              <a:t/>
            </a:r>
            <a:endParaRPr sz="1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10309ab2784_0_1"/>
          <p:cNvSpPr txBox="1"/>
          <p:nvPr>
            <p:ph type="title"/>
          </p:nvPr>
        </p:nvSpPr>
        <p:spPr>
          <a:xfrm>
            <a:off x="1901389" y="10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Class</a:t>
            </a:r>
            <a:r>
              <a:rPr lang="en-US"/>
              <a:t> Diagram</a:t>
            </a:r>
            <a:endParaRPr/>
          </a:p>
        </p:txBody>
      </p:sp>
      <p:pic>
        <p:nvPicPr>
          <p:cNvPr id="240" name="Google Shape;240;g10309ab2784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38012" y="1011200"/>
            <a:ext cx="5845575" cy="526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050789e026_0_72"/>
          <p:cNvSpPr txBox="1"/>
          <p:nvPr>
            <p:ph type="title"/>
          </p:nvPr>
        </p:nvSpPr>
        <p:spPr>
          <a:xfrm>
            <a:off x="1982677" y="2836957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Designs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"/>
          <p:cNvSpPr txBox="1"/>
          <p:nvPr>
            <p:ph type="title"/>
          </p:nvPr>
        </p:nvSpPr>
        <p:spPr>
          <a:xfrm>
            <a:off x="1920239" y="98510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Patent View</a:t>
            </a:r>
            <a:endParaRPr/>
          </a:p>
        </p:txBody>
      </p:sp>
      <p:pic>
        <p:nvPicPr>
          <p:cNvPr id="251" name="Google Shape;251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2850" y="1128575"/>
            <a:ext cx="9830374" cy="505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1050789e026_0_77"/>
          <p:cNvSpPr txBox="1"/>
          <p:nvPr>
            <p:ph type="title"/>
          </p:nvPr>
        </p:nvSpPr>
        <p:spPr>
          <a:xfrm>
            <a:off x="1920239" y="28718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Admin </a:t>
            </a:r>
            <a:r>
              <a:rPr lang="en-US"/>
              <a:t>View (Patents)</a:t>
            </a:r>
            <a:endParaRPr/>
          </a:p>
        </p:txBody>
      </p:sp>
      <p:pic>
        <p:nvPicPr>
          <p:cNvPr id="257" name="Google Shape;257;g1050789e026_0_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1975" y="1573513"/>
            <a:ext cx="9718799" cy="3710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cfba2b5494_0_0"/>
          <p:cNvSpPr txBox="1"/>
          <p:nvPr>
            <p:ph type="title"/>
          </p:nvPr>
        </p:nvSpPr>
        <p:spPr>
          <a:xfrm>
            <a:off x="1920239" y="28718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Admin View (Users)</a:t>
            </a:r>
            <a:endParaRPr/>
          </a:p>
        </p:txBody>
      </p:sp>
      <p:pic>
        <p:nvPicPr>
          <p:cNvPr id="263" name="Google Shape;263;gcfba2b5494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0250" y="1716468"/>
            <a:ext cx="10119351" cy="30506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"/>
          <p:cNvSpPr txBox="1"/>
          <p:nvPr>
            <p:ph type="title"/>
          </p:nvPr>
        </p:nvSpPr>
        <p:spPr>
          <a:xfrm>
            <a:off x="1920239" y="230560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Active Queue per User view</a:t>
            </a:r>
            <a:endParaRPr/>
          </a:p>
        </p:txBody>
      </p:sp>
      <p:pic>
        <p:nvPicPr>
          <p:cNvPr id="269" name="Google Shape;269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5613" y="1237200"/>
            <a:ext cx="9608073" cy="4731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9"/>
          <p:cNvSpPr txBox="1"/>
          <p:nvPr>
            <p:ph type="title"/>
          </p:nvPr>
        </p:nvSpPr>
        <p:spPr>
          <a:xfrm>
            <a:off x="1973227" y="2836919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Shortcomings / Wishlist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0"/>
          <p:cNvSpPr txBox="1"/>
          <p:nvPr>
            <p:ph idx="1" type="body"/>
          </p:nvPr>
        </p:nvSpPr>
        <p:spPr>
          <a:xfrm>
            <a:off x="1920250" y="1825625"/>
            <a:ext cx="4588800" cy="44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Admin can see all active users and their queues</a:t>
            </a:r>
            <a:endParaRPr sz="1800"/>
          </a:p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However, the admin cannot do anything else with this function aside from view the users and what patents are pending per user</a:t>
            </a:r>
            <a:endParaRPr sz="1800"/>
          </a:p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 sz="1800" u="sng"/>
              <a:t>Wishlist</a:t>
            </a:r>
            <a:r>
              <a:rPr lang="en-US" sz="1800"/>
              <a:t>: </a:t>
            </a:r>
            <a:r>
              <a:rPr b="1" lang="en-US" sz="1800"/>
              <a:t>Give admin the ability to edit or switch pa</a:t>
            </a:r>
            <a:r>
              <a:rPr b="1" lang="en-US" sz="1800"/>
              <a:t>tents in a queue for each user. </a:t>
            </a:r>
            <a:endParaRPr b="1" sz="1800"/>
          </a:p>
        </p:txBody>
      </p:sp>
      <p:sp>
        <p:nvSpPr>
          <p:cNvPr id="280" name="Google Shape;280;p10"/>
          <p:cNvSpPr txBox="1"/>
          <p:nvPr>
            <p:ph type="title"/>
          </p:nvPr>
        </p:nvSpPr>
        <p:spPr>
          <a:xfrm>
            <a:off x="1920250" y="915025"/>
            <a:ext cx="4588800" cy="8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Arial"/>
              <a:buNone/>
            </a:pPr>
            <a:r>
              <a:rPr lang="en-US"/>
              <a:t>Admin Editing Queues</a:t>
            </a:r>
            <a:endParaRPr/>
          </a:p>
        </p:txBody>
      </p:sp>
      <p:sp>
        <p:nvSpPr>
          <p:cNvPr id="281" name="Google Shape;281;p10"/>
          <p:cNvSpPr txBox="1"/>
          <p:nvPr>
            <p:ph type="title"/>
          </p:nvPr>
        </p:nvSpPr>
        <p:spPr>
          <a:xfrm>
            <a:off x="1920250" y="113425"/>
            <a:ext cx="4588800" cy="8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40"/>
              <a:buFont typeface="Arial"/>
              <a:buNone/>
            </a:pPr>
            <a:r>
              <a:rPr i="1" lang="en-US" sz="2740">
                <a:solidFill>
                  <a:srgbClr val="888888"/>
                </a:solidFill>
              </a:rPr>
              <a:t>Shortcomings/Wishlist #1</a:t>
            </a:r>
            <a:endParaRPr i="1" sz="2740">
              <a:solidFill>
                <a:srgbClr val="888888"/>
              </a:solidFill>
            </a:endParaRPr>
          </a:p>
        </p:txBody>
      </p:sp>
      <p:pic>
        <p:nvPicPr>
          <p:cNvPr id="282" name="Google Shape;282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2025" y="1889775"/>
            <a:ext cx="5378150" cy="30784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104ec17f0dc_0_11"/>
          <p:cNvSpPr txBox="1"/>
          <p:nvPr>
            <p:ph idx="1" type="body"/>
          </p:nvPr>
        </p:nvSpPr>
        <p:spPr>
          <a:xfrm>
            <a:off x="1920250" y="1825625"/>
            <a:ext cx="4588800" cy="44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User annotations replace one another on administrator dashboard</a:t>
            </a:r>
            <a:endParaRPr sz="1800"/>
          </a:p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However, database updates the labels for each patent automatically</a:t>
            </a:r>
            <a:endParaRPr sz="1800"/>
          </a:p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 sz="1800" u="sng"/>
              <a:t>Wishlist</a:t>
            </a:r>
            <a:r>
              <a:rPr lang="en-US" sz="1800"/>
              <a:t>: </a:t>
            </a:r>
            <a:r>
              <a:rPr b="1" lang="en-US" sz="1800"/>
              <a:t>Make new entries for each user annotation to differentiate the user annotations per patent</a:t>
            </a:r>
            <a:endParaRPr b="1" sz="1800"/>
          </a:p>
        </p:txBody>
      </p:sp>
      <p:sp>
        <p:nvSpPr>
          <p:cNvPr id="288" name="Google Shape;288;g104ec17f0dc_0_11"/>
          <p:cNvSpPr txBox="1"/>
          <p:nvPr>
            <p:ph type="title"/>
          </p:nvPr>
        </p:nvSpPr>
        <p:spPr>
          <a:xfrm>
            <a:off x="1920250" y="915025"/>
            <a:ext cx="4588800" cy="8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Arial"/>
              <a:buNone/>
            </a:pPr>
            <a:r>
              <a:rPr lang="en-US"/>
              <a:t>Replacement of User Annotations</a:t>
            </a:r>
            <a:endParaRPr/>
          </a:p>
        </p:txBody>
      </p:sp>
      <p:sp>
        <p:nvSpPr>
          <p:cNvPr id="289" name="Google Shape;289;g104ec17f0dc_0_11"/>
          <p:cNvSpPr txBox="1"/>
          <p:nvPr>
            <p:ph type="title"/>
          </p:nvPr>
        </p:nvSpPr>
        <p:spPr>
          <a:xfrm>
            <a:off x="1920250" y="113425"/>
            <a:ext cx="4588800" cy="8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40"/>
              <a:buFont typeface="Arial"/>
              <a:buNone/>
            </a:pPr>
            <a:r>
              <a:rPr i="1" lang="en-US" sz="2740">
                <a:solidFill>
                  <a:srgbClr val="888888"/>
                </a:solidFill>
              </a:rPr>
              <a:t>Shortcomings/Wishlist #2</a:t>
            </a:r>
            <a:endParaRPr i="1" sz="2740">
              <a:solidFill>
                <a:srgbClr val="888888"/>
              </a:solidFill>
            </a:endParaRPr>
          </a:p>
        </p:txBody>
      </p:sp>
      <p:pic>
        <p:nvPicPr>
          <p:cNvPr id="290" name="Google Shape;290;g104ec17f0dc_0_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23700" y="2274900"/>
            <a:ext cx="5378148" cy="223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104ec17f0dc_0_26"/>
          <p:cNvSpPr txBox="1"/>
          <p:nvPr>
            <p:ph idx="1" type="body"/>
          </p:nvPr>
        </p:nvSpPr>
        <p:spPr>
          <a:xfrm>
            <a:off x="1920250" y="1825625"/>
            <a:ext cx="4588800" cy="44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Once a user has gone through the whole queue, a new queue of non-annotated patents will show up. </a:t>
            </a:r>
            <a:endParaRPr sz="1800"/>
          </a:p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However, patents stay in that queue until the user has annotated or skipped the patent. </a:t>
            </a:r>
            <a:endParaRPr sz="1800"/>
          </a:p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 sz="1800" u="sng"/>
              <a:t>Wishlist</a:t>
            </a:r>
            <a:r>
              <a:rPr lang="en-US" sz="1800"/>
              <a:t>: </a:t>
            </a:r>
            <a:r>
              <a:rPr b="1" lang="en-US" sz="1800"/>
              <a:t>Setup a way for patents to </a:t>
            </a:r>
            <a:r>
              <a:rPr b="1" lang="en-US" sz="1800"/>
              <a:t>return</a:t>
            </a:r>
            <a:r>
              <a:rPr b="1" lang="en-US" sz="1800"/>
              <a:t> to the non-annotated patents list after they have logged out or after some time. </a:t>
            </a:r>
            <a:endParaRPr b="1" sz="1800"/>
          </a:p>
        </p:txBody>
      </p:sp>
      <p:sp>
        <p:nvSpPr>
          <p:cNvPr id="296" name="Google Shape;296;g104ec17f0dc_0_26"/>
          <p:cNvSpPr txBox="1"/>
          <p:nvPr>
            <p:ph type="title"/>
          </p:nvPr>
        </p:nvSpPr>
        <p:spPr>
          <a:xfrm>
            <a:off x="1920250" y="915025"/>
            <a:ext cx="4588800" cy="8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ct val="100000"/>
              <a:buFont typeface="Arial"/>
              <a:buNone/>
            </a:pPr>
            <a:r>
              <a:rPr lang="en-US"/>
              <a:t>Patents Stuck in Queues</a:t>
            </a:r>
            <a:endParaRPr/>
          </a:p>
        </p:txBody>
      </p:sp>
      <p:sp>
        <p:nvSpPr>
          <p:cNvPr id="297" name="Google Shape;297;g104ec17f0dc_0_26"/>
          <p:cNvSpPr txBox="1"/>
          <p:nvPr>
            <p:ph type="title"/>
          </p:nvPr>
        </p:nvSpPr>
        <p:spPr>
          <a:xfrm>
            <a:off x="1920250" y="113425"/>
            <a:ext cx="4588800" cy="8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40"/>
              <a:buFont typeface="Arial"/>
              <a:buNone/>
            </a:pPr>
            <a:r>
              <a:rPr i="1" lang="en-US" sz="2740">
                <a:solidFill>
                  <a:srgbClr val="888888"/>
                </a:solidFill>
              </a:rPr>
              <a:t>Shortcomings/Wishlist #3</a:t>
            </a:r>
            <a:endParaRPr i="1" sz="2740">
              <a:solidFill>
                <a:srgbClr val="888888"/>
              </a:solidFill>
            </a:endParaRPr>
          </a:p>
        </p:txBody>
      </p:sp>
      <p:pic>
        <p:nvPicPr>
          <p:cNvPr id="298" name="Google Shape;298;g104ec17f0dc_0_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12475" y="1029675"/>
            <a:ext cx="2952750" cy="165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g104ec17f0dc_0_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302925" y="2962050"/>
            <a:ext cx="3371850" cy="316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 txBox="1"/>
          <p:nvPr>
            <p:ph type="title"/>
          </p:nvPr>
        </p:nvSpPr>
        <p:spPr>
          <a:xfrm>
            <a:off x="1920239" y="532435"/>
            <a:ext cx="9718653" cy="11841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Problem</a:t>
            </a:r>
            <a:endParaRPr/>
          </a:p>
        </p:txBody>
      </p:sp>
      <p:sp>
        <p:nvSpPr>
          <p:cNvPr id="188" name="Google Shape;188;p2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Inefficient</a:t>
            </a:r>
            <a:r>
              <a:rPr b="1" lang="en-US"/>
              <a:t> Process</a:t>
            </a:r>
            <a:endParaRPr b="1"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United States Patent and Trademark Office (USPTO) does not have a standard way of classifying patents.</a:t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Currently, the patents are being annotated manually which is a time </a:t>
            </a:r>
            <a:r>
              <a:rPr lang="en-US"/>
              <a:t>consuming</a:t>
            </a:r>
            <a:r>
              <a:rPr lang="en-US"/>
              <a:t> and costly process</a:t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/>
              <a:t>Solution</a:t>
            </a:r>
            <a:endParaRPr b="1"/>
          </a:p>
          <a:p>
            <a:pPr indent="0" lvl="0" marL="9144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The Patentify web application would assist the annotators by using Machine Learning to annotate the patents and then annotators would just need to verify if the information is correct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104ec17f0dc_0_19"/>
          <p:cNvSpPr txBox="1"/>
          <p:nvPr>
            <p:ph idx="1" type="body"/>
          </p:nvPr>
        </p:nvSpPr>
        <p:spPr>
          <a:xfrm>
            <a:off x="1920250" y="1825625"/>
            <a:ext cx="4588800" cy="4457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No way to see what the total page amount is per patent</a:t>
            </a:r>
            <a:endParaRPr sz="1800"/>
          </a:p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Users can select next/previous page to cycle through the pages of the patent, but won’t know when it ends</a:t>
            </a:r>
            <a:endParaRPr sz="1800"/>
          </a:p>
          <a:p>
            <a:pPr indent="-342900" lvl="0" marL="45720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b="1" lang="en-US" sz="1800" u="sng"/>
              <a:t>Wishlist</a:t>
            </a:r>
            <a:r>
              <a:rPr lang="en-US" sz="1800"/>
              <a:t>: </a:t>
            </a:r>
            <a:r>
              <a:rPr b="1" lang="en-US" sz="1800"/>
              <a:t>A</a:t>
            </a:r>
            <a:r>
              <a:rPr b="1" lang="en-US" sz="1800"/>
              <a:t>llow the user to view the whole patent or setup a total page counter for each patent (that updates based on patent)</a:t>
            </a:r>
            <a:endParaRPr b="1" sz="1800"/>
          </a:p>
        </p:txBody>
      </p:sp>
      <p:sp>
        <p:nvSpPr>
          <p:cNvPr id="305" name="Google Shape;305;g104ec17f0dc_0_19"/>
          <p:cNvSpPr txBox="1"/>
          <p:nvPr>
            <p:ph type="title"/>
          </p:nvPr>
        </p:nvSpPr>
        <p:spPr>
          <a:xfrm>
            <a:off x="1920250" y="915025"/>
            <a:ext cx="4588800" cy="8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Patent Page View</a:t>
            </a:r>
            <a:endParaRPr/>
          </a:p>
        </p:txBody>
      </p:sp>
      <p:sp>
        <p:nvSpPr>
          <p:cNvPr id="306" name="Google Shape;306;g104ec17f0dc_0_19"/>
          <p:cNvSpPr txBox="1"/>
          <p:nvPr>
            <p:ph type="title"/>
          </p:nvPr>
        </p:nvSpPr>
        <p:spPr>
          <a:xfrm>
            <a:off x="1920250" y="113425"/>
            <a:ext cx="4588800" cy="80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40"/>
              <a:buFont typeface="Arial"/>
              <a:buNone/>
            </a:pPr>
            <a:r>
              <a:rPr i="1" lang="en-US" sz="2740">
                <a:solidFill>
                  <a:srgbClr val="888888"/>
                </a:solidFill>
              </a:rPr>
              <a:t>Shortcomings/Wishlist #4</a:t>
            </a:r>
            <a:endParaRPr i="1" sz="2740">
              <a:solidFill>
                <a:srgbClr val="888888"/>
              </a:solidFill>
            </a:endParaRPr>
          </a:p>
        </p:txBody>
      </p:sp>
      <p:pic>
        <p:nvPicPr>
          <p:cNvPr id="307" name="Google Shape;307;g104ec17f0dc_0_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0325" y="1716624"/>
            <a:ext cx="5378150" cy="301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104ec17f0dc_0_34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Conclusion</a:t>
            </a:r>
            <a:endParaRPr/>
          </a:p>
        </p:txBody>
      </p:sp>
      <p:sp>
        <p:nvSpPr>
          <p:cNvPr id="313" name="Google Shape;313;g104ec17f0dc_0_34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Patentify is about categorizing patents efficiently and making it simple for users. 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This version of Patentify includes key features added to the web application to allow users to use it easily and make the application more optimal. 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We hope to see Patentify grow to become a great web application used by the USPTO. 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1050789e026_0_1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Goals</a:t>
            </a:r>
            <a:endParaRPr/>
          </a:p>
        </p:txBody>
      </p:sp>
      <p:sp>
        <p:nvSpPr>
          <p:cNvPr id="194" name="Google Shape;194;g1050789e026_0_1"/>
          <p:cNvSpPr txBox="1"/>
          <p:nvPr>
            <p:ph idx="1" type="body"/>
          </p:nvPr>
        </p:nvSpPr>
        <p:spPr>
          <a:xfrm>
            <a:off x="1920240" y="1825625"/>
            <a:ext cx="97188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Improve the front-end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Increased the view </a:t>
            </a:r>
            <a:r>
              <a:rPr lang="en-US"/>
              <a:t>size</a:t>
            </a:r>
            <a:r>
              <a:rPr lang="en-US"/>
              <a:t> of the patents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Added hints to each of the annotation options to provide additional information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Adjust the positioning of elements in on the patent view page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Fully deploy the project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Enhance the admin view to have additional information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Implement a search bar to find </a:t>
            </a:r>
            <a:r>
              <a:rPr lang="en-US"/>
              <a:t>patents</a:t>
            </a:r>
            <a:r>
              <a:rPr lang="en-US"/>
              <a:t> by their number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Implement a queue in which all users are assigned patents 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Implement machine learning to the project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050789e026_0_6"/>
          <p:cNvSpPr txBox="1"/>
          <p:nvPr>
            <p:ph type="title"/>
          </p:nvPr>
        </p:nvSpPr>
        <p:spPr>
          <a:xfrm>
            <a:off x="2218452" y="2836957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Background</a:t>
            </a:r>
            <a:r>
              <a:rPr lang="en-US"/>
              <a:t> Knowledge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050789e026_0_11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Data Labeling</a:t>
            </a:r>
            <a:endParaRPr/>
          </a:p>
        </p:txBody>
      </p:sp>
      <p:sp>
        <p:nvSpPr>
          <p:cNvPr id="205" name="Google Shape;205;g1050789e026_0_11"/>
          <p:cNvSpPr txBox="1"/>
          <p:nvPr>
            <p:ph idx="1" type="body"/>
          </p:nvPr>
        </p:nvSpPr>
        <p:spPr>
          <a:xfrm>
            <a:off x="1918000" y="1825625"/>
            <a:ext cx="57324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Patentify utilizes data labeling by allowing for patents to be labeled and classified in to different categories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This will allow for machine models to be more accurate when they are processing the patents to output the correct results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6" name="Google Shape;206;g1050789e026_0_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18875" y="634125"/>
            <a:ext cx="3220175" cy="55897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1050789e026_0_17"/>
          <p:cNvSpPr txBox="1"/>
          <p:nvPr>
            <p:ph type="title"/>
          </p:nvPr>
        </p:nvSpPr>
        <p:spPr>
          <a:xfrm>
            <a:off x="1935502" y="2836957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lang="en-US"/>
              <a:t>Technologies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050789e026_0_30"/>
          <p:cNvSpPr txBox="1"/>
          <p:nvPr>
            <p:ph type="title"/>
          </p:nvPr>
        </p:nvSpPr>
        <p:spPr>
          <a:xfrm>
            <a:off x="1920239" y="53243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Development Stack</a:t>
            </a:r>
            <a:endParaRPr/>
          </a:p>
        </p:txBody>
      </p:sp>
      <p:sp>
        <p:nvSpPr>
          <p:cNvPr id="217" name="Google Shape;217;g1050789e026_0_30"/>
          <p:cNvSpPr txBox="1"/>
          <p:nvPr>
            <p:ph idx="1" type="body"/>
          </p:nvPr>
        </p:nvSpPr>
        <p:spPr>
          <a:xfrm>
            <a:off x="1917998" y="1825625"/>
            <a:ext cx="4758300" cy="395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20000"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Front-end: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React.js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HTML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CSS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Bootstrap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Back-end: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Python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Node.js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Express.js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Mongoose</a:t>
            </a:r>
            <a:endParaRPr/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/>
              <a:t>Database:</a:t>
            </a:r>
            <a:endParaRPr/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MongoDB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g1050789e026_0_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11400" y="3476675"/>
            <a:ext cx="1201750" cy="1336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g1050789e026_0_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69825" y="1716525"/>
            <a:ext cx="2355100" cy="79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g1050789e026_0_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18875" y="2666250"/>
            <a:ext cx="2672904" cy="79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g1050789e026_0_30"/>
          <p:cNvPicPr preferRelativeResize="0"/>
          <p:nvPr/>
        </p:nvPicPr>
        <p:blipFill rotWithShape="1">
          <a:blip r:embed="rId6">
            <a:alphaModFix/>
          </a:blip>
          <a:srcRect b="27656" l="0" r="0" t="0"/>
          <a:stretch/>
        </p:blipFill>
        <p:spPr>
          <a:xfrm>
            <a:off x="7069000" y="3367575"/>
            <a:ext cx="1677200" cy="142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g1050789e026_0_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048725" y="2617900"/>
            <a:ext cx="2469400" cy="74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1050789e026_0_58"/>
          <p:cNvSpPr txBox="1"/>
          <p:nvPr>
            <p:ph type="title"/>
          </p:nvPr>
        </p:nvSpPr>
        <p:spPr>
          <a:xfrm>
            <a:off x="1901389" y="183385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System Design 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Overview</a:t>
            </a:r>
            <a:endParaRPr/>
          </a:p>
        </p:txBody>
      </p:sp>
      <p:pic>
        <p:nvPicPr>
          <p:cNvPr id="228" name="Google Shape;228;g1050789e026_0_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31750" y="464951"/>
            <a:ext cx="2762875" cy="592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050789e026_0_66"/>
          <p:cNvSpPr txBox="1"/>
          <p:nvPr>
            <p:ph type="title"/>
          </p:nvPr>
        </p:nvSpPr>
        <p:spPr>
          <a:xfrm>
            <a:off x="1901389" y="89060"/>
            <a:ext cx="9718800" cy="118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/>
              <a:t>Use Case Diagram</a:t>
            </a:r>
            <a:endParaRPr/>
          </a:p>
        </p:txBody>
      </p:sp>
      <p:pic>
        <p:nvPicPr>
          <p:cNvPr id="234" name="Google Shape;234;g1050789e026_0_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34538" y="1221926"/>
            <a:ext cx="5678525" cy="487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71F3E"/>
      </a:accent1>
      <a:accent2>
        <a:srgbClr val="C4960B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