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6" roundtripDataSignature="AMtx7miOrpNnMhy3ThYTt1PCqDLI7nKd9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customschemas.google.com/relationships/presentationmetadata" Target="meta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" name="Google Shape;22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9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Google Shape;8;p9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A picture containing drawing&#10;&#10;Description automatically generated" id="9" name="Google Shape;9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9644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1" name="Google Shape;11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19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8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Google Shape;13;p8"/>
          <p:cNvSpPr/>
          <p:nvPr/>
        </p:nvSpPr>
        <p:spPr>
          <a:xfrm>
            <a:off x="0" y="29233913"/>
            <a:ext cx="43891199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480"/>
              <a:buFont typeface="Arial"/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5" name="Google Shape;15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5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8" name="Google Shape;18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16"/>
          <p:cNvSpPr txBox="1"/>
          <p:nvPr/>
        </p:nvSpPr>
        <p:spPr>
          <a:xfrm>
            <a:off x="28889372" y="31366047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chemeClr val="lt1"/>
            </a:gs>
            <a:gs pos="13000">
              <a:srgbClr val="9CC2E5"/>
            </a:gs>
            <a:gs pos="49000">
              <a:srgbClr val="2E75B5"/>
            </a:gs>
            <a:gs pos="100000">
              <a:srgbClr val="1E4E79"/>
            </a:gs>
          </a:gsLst>
          <a:lin ang="1800000" scaled="0"/>
        </a:gra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Relationship Id="rId11" Type="http://schemas.openxmlformats.org/officeDocument/2006/relationships/image" Target="../media/image11.png"/><Relationship Id="rId10" Type="http://schemas.openxmlformats.org/officeDocument/2006/relationships/image" Target="../media/image7.png"/><Relationship Id="rId9" Type="http://schemas.openxmlformats.org/officeDocument/2006/relationships/image" Target="../media/image5.png"/><Relationship Id="rId5" Type="http://schemas.openxmlformats.org/officeDocument/2006/relationships/image" Target="../media/image10.png"/><Relationship Id="rId6" Type="http://schemas.openxmlformats.org/officeDocument/2006/relationships/image" Target="../media/image6.png"/><Relationship Id="rId7" Type="http://schemas.openxmlformats.org/officeDocument/2006/relationships/image" Target="../media/image8.png"/><Relationship Id="rId8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gradFill>
          <a:gsLst>
            <a:gs pos="0">
              <a:srgbClr val="1077D2"/>
            </a:gs>
            <a:gs pos="100000">
              <a:srgbClr val="093153"/>
            </a:gs>
          </a:gsLst>
          <a:lin ang="5400012" scaled="0"/>
        </a:gra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2"/>
          <p:cNvSpPr txBox="1"/>
          <p:nvPr/>
        </p:nvSpPr>
        <p:spPr>
          <a:xfrm>
            <a:off x="7867000" y="1283500"/>
            <a:ext cx="28427699" cy="20778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800"/>
              <a:buFont typeface="Arial"/>
              <a:buNone/>
            </a:pPr>
            <a:r>
              <a:rPr b="1" i="0" lang="en-US" sz="7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Knight Foundation School of Computing &amp; Information Sciences</a:t>
            </a:r>
            <a:endParaRPr b="0" i="0" sz="70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b="0" i="0" lang="en-US" sz="5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Fall 2021 Senior Design Project</a:t>
            </a:r>
            <a:endParaRPr b="0" i="0" sz="19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" name="Google Shape;25;p2"/>
          <p:cNvSpPr txBox="1"/>
          <p:nvPr/>
        </p:nvSpPr>
        <p:spPr>
          <a:xfrm>
            <a:off x="8291775" y="3526875"/>
            <a:ext cx="27475800" cy="28914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i="0" lang="en-US" sz="6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PATENTIFY - Data Labeling by Active Learning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Carlos C</a:t>
            </a:r>
            <a:r>
              <a:rPr lang="en-US" sz="3600">
                <a:solidFill>
                  <a:schemeClr val="lt1"/>
                </a:solidFill>
              </a:rPr>
              <a:t>ordero</a:t>
            </a:r>
            <a:endParaRPr b="0" i="0" sz="3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Mentor: Dr. Mark Finlayson, Tisa Islam Erana, Florida International University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0" i="0" lang="en-US" sz="36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 Dr. Masoud Sadjadi, Florida International University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" name="Google Shape;26;p2"/>
          <p:cNvSpPr txBox="1"/>
          <p:nvPr/>
        </p:nvSpPr>
        <p:spPr>
          <a:xfrm>
            <a:off x="7732050" y="31318200"/>
            <a:ext cx="23592000" cy="9366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United States Patent and Trademark Office. </a:t>
            </a:r>
            <a:endParaRPr b="0" i="0" sz="28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333CC"/>
              </a:buClr>
              <a:buSzPts val="2400"/>
              <a:buFont typeface="Arial"/>
              <a:buNone/>
            </a:pPr>
            <a:r>
              <a:rPr b="0" i="0" lang="en-US" sz="28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We thank Dr. Mark Finlayson and Tisa Islam Erana for their assistance and mentorship that we received throughout the senior design project.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2"/>
          <p:cNvSpPr txBox="1"/>
          <p:nvPr/>
        </p:nvSpPr>
        <p:spPr>
          <a:xfrm>
            <a:off x="7732054" y="30770278"/>
            <a:ext cx="4578300" cy="5673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b="1" i="0" lang="en-US" sz="3200" u="none" cap="none" strike="noStrike">
                <a:solidFill>
                  <a:srgbClr val="00FFFF"/>
                </a:solidFill>
                <a:latin typeface="Arial"/>
                <a:ea typeface="Arial"/>
                <a:cs typeface="Arial"/>
                <a:sym typeface="Arial"/>
              </a:rPr>
              <a:t>ACKNOWLEDGEMENT</a:t>
            </a:r>
            <a:endParaRPr b="0" i="0" sz="16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" name="Google Shape;28;p2"/>
          <p:cNvSpPr txBox="1"/>
          <p:nvPr/>
        </p:nvSpPr>
        <p:spPr>
          <a:xfrm>
            <a:off x="1735025" y="6767025"/>
            <a:ext cx="12192000" cy="50619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0PROBLEM</a:t>
            </a:r>
            <a:endParaRPr b="1" sz="3600">
              <a:solidFill>
                <a:schemeClr val="lt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The United States Patent Trademark Office (USPTO) was looking to be able to </a:t>
            </a:r>
            <a:r>
              <a:rPr b="1" lang="en-US" sz="3600">
                <a:solidFill>
                  <a:schemeClr val="lt2"/>
                </a:solidFill>
              </a:rPr>
              <a:t>facilitate</a:t>
            </a:r>
            <a:r>
              <a:rPr b="1" lang="en-US" sz="3600">
                <a:solidFill>
                  <a:schemeClr val="lt2"/>
                </a:solidFill>
              </a:rPr>
              <a:t> the annotating of patent documents. Due to requiring manual input, Patentify aims in using AI and ML in order to </a:t>
            </a:r>
            <a:r>
              <a:rPr b="1" lang="en-US" sz="3600">
                <a:solidFill>
                  <a:schemeClr val="lt2"/>
                </a:solidFill>
              </a:rPr>
              <a:t>categorize</a:t>
            </a:r>
            <a:r>
              <a:rPr b="1" lang="en-US" sz="3600">
                <a:solidFill>
                  <a:schemeClr val="lt2"/>
                </a:solidFill>
              </a:rPr>
              <a:t> patents while having a simple UI that can improve the annotating process.  </a:t>
            </a:r>
            <a:endParaRPr b="1" sz="36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" name="Google Shape;29;p2"/>
          <p:cNvSpPr txBox="1"/>
          <p:nvPr/>
        </p:nvSpPr>
        <p:spPr>
          <a:xfrm>
            <a:off x="0" y="21062300"/>
            <a:ext cx="14911800" cy="39537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rgbClr val="000000">
                <a:alpha val="49411"/>
              </a:srgbClr>
            </a:outerShdw>
          </a:effectLst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CURRENT SYSTEM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Most recently Patentify introduces a more improved and detailed experience for users. Some changes include being fully deployable, having an </a:t>
            </a:r>
            <a:r>
              <a:rPr b="1" lang="en-US" sz="3600">
                <a:solidFill>
                  <a:schemeClr val="lt2"/>
                </a:solidFill>
              </a:rPr>
              <a:t>improved</a:t>
            </a:r>
            <a:r>
              <a:rPr b="1" lang="en-US" sz="3600">
                <a:solidFill>
                  <a:schemeClr val="lt2"/>
                </a:solidFill>
              </a:rPr>
              <a:t> patent viewer, queue and search patent system, detailed administrator dashboard, improved user experience.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" name="Google Shape;30;p2"/>
          <p:cNvSpPr txBox="1"/>
          <p:nvPr/>
        </p:nvSpPr>
        <p:spPr>
          <a:xfrm>
            <a:off x="31033475" y="6466388"/>
            <a:ext cx="12192000" cy="61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</a:rPr>
              <a:t>REQUIREMENTS</a:t>
            </a:r>
            <a:endParaRPr b="1" i="0" sz="3600" u="none" cap="none" strike="noStrike">
              <a:solidFill>
                <a:schemeClr val="lt2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b="1" lang="en-US" sz="3600">
                <a:solidFill>
                  <a:schemeClr val="lt2"/>
                </a:solidFill>
              </a:rPr>
              <a:t>The user experience should be </a:t>
            </a:r>
            <a:r>
              <a:rPr b="1" lang="en-US" sz="3600">
                <a:solidFill>
                  <a:schemeClr val="lt1"/>
                </a:solidFill>
              </a:rPr>
              <a:t> simple while showcasing important information.</a:t>
            </a:r>
            <a:endParaRPr b="1" sz="3600">
              <a:solidFill>
                <a:schemeClr val="lt1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Char char="●"/>
            </a:pPr>
            <a:r>
              <a:rPr b="1" lang="en-US" sz="3600">
                <a:solidFill>
                  <a:schemeClr val="lt2"/>
                </a:solidFill>
              </a:rPr>
              <a:t>Users can easily annotate patents.</a:t>
            </a:r>
            <a:endParaRPr b="1" sz="3600">
              <a:solidFill>
                <a:schemeClr val="lt2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Char char="●"/>
            </a:pPr>
            <a:r>
              <a:rPr b="1" lang="en-US" sz="3600">
                <a:solidFill>
                  <a:schemeClr val="lt2"/>
                </a:solidFill>
              </a:rPr>
              <a:t>The application should have accessibility help features.</a:t>
            </a:r>
            <a:endParaRPr b="1" sz="3600">
              <a:solidFill>
                <a:schemeClr val="lt2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Char char="●"/>
            </a:pPr>
            <a:r>
              <a:rPr b="1" lang="en-US" sz="3600">
                <a:solidFill>
                  <a:schemeClr val="lt2"/>
                </a:solidFill>
              </a:rPr>
              <a:t>Admin dashboard should log and display all annotation and queue changes.</a:t>
            </a:r>
            <a:endParaRPr b="1" sz="3600">
              <a:solidFill>
                <a:schemeClr val="lt2"/>
              </a:solidFill>
            </a:endParaRPr>
          </a:p>
          <a:p>
            <a:pPr indent="-457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3600"/>
              <a:buChar char="●"/>
            </a:pPr>
            <a:r>
              <a:rPr b="1" lang="en-US" sz="3600">
                <a:solidFill>
                  <a:schemeClr val="lt2"/>
                </a:solidFill>
              </a:rPr>
              <a:t>Patents should be entirely and clearly.</a:t>
            </a:r>
            <a:endParaRPr b="1" sz="3600">
              <a:solidFill>
                <a:schemeClr val="lt2"/>
              </a:solidFill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</a:endParaRPr>
          </a:p>
        </p:txBody>
      </p:sp>
      <p:sp>
        <p:nvSpPr>
          <p:cNvPr id="31" name="Google Shape;31;p2"/>
          <p:cNvSpPr txBox="1"/>
          <p:nvPr/>
        </p:nvSpPr>
        <p:spPr>
          <a:xfrm>
            <a:off x="13307475" y="7375300"/>
            <a:ext cx="17444400" cy="95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75"/>
              <a:buFont typeface="Arial"/>
              <a:buNone/>
            </a:pPr>
            <a:r>
              <a:rPr b="1" lang="en-US" sz="4000">
                <a:solidFill>
                  <a:schemeClr val="lt2"/>
                </a:solidFill>
              </a:rPr>
              <a:t>Use Case Diagram</a:t>
            </a:r>
            <a:endParaRPr b="1" sz="4000">
              <a:solidFill>
                <a:schemeClr val="dk1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sz="3600">
              <a:solidFill>
                <a:schemeClr val="lt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2"/>
          <p:cNvSpPr txBox="1"/>
          <p:nvPr/>
        </p:nvSpPr>
        <p:spPr>
          <a:xfrm>
            <a:off x="31209406" y="19815048"/>
            <a:ext cx="12060600" cy="83865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" name="Google Shape;33;p2"/>
          <p:cNvSpPr txBox="1"/>
          <p:nvPr/>
        </p:nvSpPr>
        <p:spPr>
          <a:xfrm>
            <a:off x="1228775" y="13417780"/>
            <a:ext cx="12192000" cy="61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MAIN RESPONSIBILITIES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My main responsibilities </a:t>
            </a:r>
            <a:r>
              <a:rPr b="1" lang="en-US" sz="3600">
                <a:solidFill>
                  <a:schemeClr val="lt2"/>
                </a:solidFill>
              </a:rPr>
              <a:t>included</a:t>
            </a:r>
            <a:r>
              <a:rPr b="1" lang="en-US" sz="3600">
                <a:solidFill>
                  <a:schemeClr val="lt2"/>
                </a:solidFill>
              </a:rPr>
              <a:t> setting up and deploying the application as well as </a:t>
            </a:r>
            <a:r>
              <a:rPr b="1" lang="en-US" sz="3600">
                <a:solidFill>
                  <a:schemeClr val="lt2"/>
                </a:solidFill>
              </a:rPr>
              <a:t>assisting</a:t>
            </a:r>
            <a:r>
              <a:rPr b="1" lang="en-US" sz="3600">
                <a:solidFill>
                  <a:schemeClr val="lt2"/>
                </a:solidFill>
              </a:rPr>
              <a:t> with front end changes and bugs. Other </a:t>
            </a:r>
            <a:r>
              <a:rPr b="1" lang="en-US" sz="3600">
                <a:solidFill>
                  <a:schemeClr val="lt2"/>
                </a:solidFill>
              </a:rPr>
              <a:t>responsibilities</a:t>
            </a:r>
            <a:r>
              <a:rPr b="1" lang="en-US" sz="3600">
                <a:solidFill>
                  <a:schemeClr val="lt2"/>
                </a:solidFill>
              </a:rPr>
              <a:t> also included assisting Capstone I members with resources, assisting with annotation testing, page functionality, and attending meetings with project product owner.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" name="Google Shape;34;p2"/>
          <p:cNvSpPr txBox="1"/>
          <p:nvPr/>
        </p:nvSpPr>
        <p:spPr>
          <a:xfrm>
            <a:off x="30332726" y="12863663"/>
            <a:ext cx="12060600" cy="67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i="0" lang="en-US" sz="3600" u="none" cap="none" strike="noStrike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b="1" lang="en-US" sz="3600">
                <a:solidFill>
                  <a:schemeClr val="lt2"/>
                </a:solidFill>
              </a:rPr>
              <a:t>By collaborating on Patentify, I was able to further </a:t>
            </a:r>
            <a:r>
              <a:rPr b="1" lang="en-US" sz="3600">
                <a:solidFill>
                  <a:schemeClr val="lt2"/>
                </a:solidFill>
              </a:rPr>
              <a:t>assist</a:t>
            </a:r>
            <a:r>
              <a:rPr b="1" lang="en-US" sz="3600">
                <a:solidFill>
                  <a:schemeClr val="lt2"/>
                </a:solidFill>
              </a:rPr>
              <a:t> progress in a promising tool for the USPTO. Additionally by working with others I was able to gain experience working using Scrum as well as become more knowledgeable using a practical stack such as the one used for Patentify. Working as a team we ran into </a:t>
            </a:r>
            <a:r>
              <a:rPr b="1" lang="en-US" sz="3600">
                <a:solidFill>
                  <a:schemeClr val="lt2"/>
                </a:solidFill>
              </a:rPr>
              <a:t>shortcomings, but used our strengths in order to make progress.</a:t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t/>
            </a:r>
            <a:endParaRPr b="1" i="0" sz="3600" u="none" cap="none" strike="noStrike">
              <a:solidFill>
                <a:schemeClr val="lt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5" name="Google Shape;35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12925" y="1395825"/>
            <a:ext cx="5342918" cy="45846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r="5400000" dist="19050">
              <a:schemeClr val="lt1">
                <a:alpha val="49019"/>
              </a:schemeClr>
            </a:outerShdw>
          </a:effectLst>
        </p:spPr>
      </p:pic>
      <p:pic>
        <p:nvPicPr>
          <p:cNvPr id="36" name="Google Shape;36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767669" y="1149425"/>
            <a:ext cx="7271508" cy="4907200"/>
          </a:xfrm>
          <a:prstGeom prst="rect">
            <a:avLst/>
          </a:prstGeom>
          <a:noFill/>
          <a:ln>
            <a:noFill/>
          </a:ln>
          <a:effectLst>
            <a:outerShdw blurRad="57150" rotWithShape="0" algn="bl" dist="9525">
              <a:schemeClr val="lt1">
                <a:alpha val="96862"/>
              </a:schemeClr>
            </a:outerShdw>
          </a:effectLst>
        </p:spPr>
      </p:pic>
      <p:sp>
        <p:nvSpPr>
          <p:cNvPr id="37" name="Google Shape;37;p2"/>
          <p:cNvSpPr/>
          <p:nvPr/>
        </p:nvSpPr>
        <p:spPr>
          <a:xfrm>
            <a:off x="0" y="29146500"/>
            <a:ext cx="43891199" cy="536067"/>
          </a:xfrm>
          <a:prstGeom prst="rect">
            <a:avLst/>
          </a:prstGeom>
          <a:gradFill>
            <a:gsLst>
              <a:gs pos="0">
                <a:schemeClr val="lt1"/>
              </a:gs>
              <a:gs pos="13000">
                <a:srgbClr val="9CC2E5"/>
              </a:gs>
              <a:gs pos="49000">
                <a:srgbClr val="2E75B5"/>
              </a:gs>
              <a:gs pos="85000">
                <a:srgbClr val="5986B3"/>
              </a:gs>
              <a:gs pos="100000">
                <a:srgbClr val="2F5496"/>
              </a:gs>
            </a:gsLst>
            <a:lin ang="180000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t/>
            </a:r>
            <a:endParaRPr b="0" i="0" sz="16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8" name="Google Shape;38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090900" y="22728448"/>
            <a:ext cx="4302425" cy="4302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Google Shape;39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2111575" y="24664372"/>
            <a:ext cx="3815327" cy="1281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2111575" y="21198575"/>
            <a:ext cx="3391825" cy="2077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" name="Google Shape;41;p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8329875" y="21385422"/>
            <a:ext cx="4429125" cy="1343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Google Shape;42;p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5943747" y="22053825"/>
            <a:ext cx="2386127" cy="26529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Google Shape;43;p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5160344" y="26101855"/>
            <a:ext cx="4302425" cy="1763994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Google Shape;44;p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15277725" y="8883025"/>
            <a:ext cx="14074725" cy="181478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2019-06-25T19:12:02Z</dcterms:created>
  <dc:creator>Oscar Negret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24800.0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