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itaV5xTtWW1GdyFUocaaRJDtKB0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" name="Google Shape;2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9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9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9" name="Google Shape;9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964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1" name="Google Shape;1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19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8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8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5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" name="Google Shape;1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3000">
              <a:srgbClr val="9CC2E5"/>
            </a:gs>
            <a:gs pos="49000">
              <a:srgbClr val="2E75B5"/>
            </a:gs>
            <a:gs pos="100000">
              <a:srgbClr val="1E4E79"/>
            </a:gs>
          </a:gsLst>
          <a:lin ang="18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2.png"/><Relationship Id="rId10" Type="http://schemas.openxmlformats.org/officeDocument/2006/relationships/image" Target="../media/image10.png"/><Relationship Id="rId9" Type="http://schemas.openxmlformats.org/officeDocument/2006/relationships/image" Target="../media/image6.png"/><Relationship Id="rId5" Type="http://schemas.openxmlformats.org/officeDocument/2006/relationships/image" Target="../media/image1.png"/><Relationship Id="rId6" Type="http://schemas.openxmlformats.org/officeDocument/2006/relationships/image" Target="../media/image3.png"/><Relationship Id="rId7" Type="http://schemas.openxmlformats.org/officeDocument/2006/relationships/image" Target="../media/image7.png"/><Relationship Id="rId8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1077D2"/>
            </a:gs>
            <a:gs pos="100000">
              <a:srgbClr val="093153"/>
            </a:gs>
          </a:gsLst>
          <a:lin ang="5400012" scaled="0"/>
        </a:gra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"/>
          <p:cNvSpPr txBox="1"/>
          <p:nvPr/>
        </p:nvSpPr>
        <p:spPr>
          <a:xfrm>
            <a:off x="7867000" y="1283500"/>
            <a:ext cx="28427699" cy="207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b="1" i="0" lang="en-US" sz="7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 b="0" i="0" sz="7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Fall 2021 Senior Design Project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"/>
          <p:cNvSpPr txBox="1"/>
          <p:nvPr/>
        </p:nvSpPr>
        <p:spPr>
          <a:xfrm>
            <a:off x="8291775" y="3526875"/>
            <a:ext cx="27475800" cy="2891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PATENTIFY - Data Labeling by Active Learning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Simarjeet Chhabra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 Dr. Mark Finlayson, Tisa Islam Erana, Florida International University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 Dr. Masoud Sadjadi, Florida International University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"/>
          <p:cNvSpPr txBox="1"/>
          <p:nvPr/>
        </p:nvSpPr>
        <p:spPr>
          <a:xfrm>
            <a:off x="7732050" y="31318200"/>
            <a:ext cx="23592000" cy="9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United States Patent and Trademark Office. </a:t>
            </a:r>
            <a:endParaRPr b="0" i="0" sz="2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 thank Dr. Mark Finlayson and Tisa Islam Erana for their assistance and mentorship that we received throughout the senior design project.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"/>
          <p:cNvSpPr txBox="1"/>
          <p:nvPr/>
        </p:nvSpPr>
        <p:spPr>
          <a:xfrm>
            <a:off x="7732054" y="30770278"/>
            <a:ext cx="4578300" cy="567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"/>
          <p:cNvSpPr txBox="1"/>
          <p:nvPr/>
        </p:nvSpPr>
        <p:spPr>
          <a:xfrm>
            <a:off x="1623725" y="6878788"/>
            <a:ext cx="12192000" cy="173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"/>
          <p:cNvSpPr txBox="1"/>
          <p:nvPr/>
        </p:nvSpPr>
        <p:spPr>
          <a:xfrm>
            <a:off x="14986938" y="6740263"/>
            <a:ext cx="14911800" cy="173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 txBox="1"/>
          <p:nvPr/>
        </p:nvSpPr>
        <p:spPr>
          <a:xfrm>
            <a:off x="30309875" y="6878800"/>
            <a:ext cx="12192000" cy="17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" name="Google Shape;31;p2"/>
          <p:cNvSpPr txBox="1"/>
          <p:nvPr/>
        </p:nvSpPr>
        <p:spPr>
          <a:xfrm>
            <a:off x="30441269" y="13471511"/>
            <a:ext cx="12060600" cy="83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2925" y="1395825"/>
            <a:ext cx="5342918" cy="4584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lt1">
                <a:alpha val="49019"/>
              </a:schemeClr>
            </a:outerShdw>
          </a:effectLst>
        </p:spPr>
      </p:pic>
      <p:pic>
        <p:nvPicPr>
          <p:cNvPr id="33" name="Google Shape;33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67669" y="1149425"/>
            <a:ext cx="7271508" cy="490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st="9525">
              <a:schemeClr val="lt1">
                <a:alpha val="96862"/>
              </a:schemeClr>
            </a:outerShdw>
          </a:effectLst>
        </p:spPr>
      </p:pic>
      <p:sp>
        <p:nvSpPr>
          <p:cNvPr id="34" name="Google Shape;34;p2"/>
          <p:cNvSpPr/>
          <p:nvPr/>
        </p:nvSpPr>
        <p:spPr>
          <a:xfrm>
            <a:off x="0" y="29146500"/>
            <a:ext cx="43891199" cy="536067"/>
          </a:xfrm>
          <a:prstGeom prst="rect">
            <a:avLst/>
          </a:prstGeom>
          <a:gradFill>
            <a:gsLst>
              <a:gs pos="0">
                <a:schemeClr val="lt1"/>
              </a:gs>
              <a:gs pos="13000">
                <a:srgbClr val="9CC2E5"/>
              </a:gs>
              <a:gs pos="49000">
                <a:srgbClr val="2E75B5"/>
              </a:gs>
              <a:gs pos="85000">
                <a:srgbClr val="5986B3"/>
              </a:gs>
              <a:gs pos="100000">
                <a:srgbClr val="2F5496"/>
              </a:gs>
            </a:gsLst>
            <a:lin ang="1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1453912" y="14418401"/>
            <a:ext cx="4433475" cy="148935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2"/>
          <p:cNvSpPr txBox="1"/>
          <p:nvPr/>
        </p:nvSpPr>
        <p:spPr>
          <a:xfrm>
            <a:off x="3017675" y="7864213"/>
            <a:ext cx="91815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The United States Patent and Trademark Office (USPTO) currently does not have a standard way of classifying patents. </a:t>
            </a:r>
            <a:r>
              <a:rPr lang="en-US" sz="3600">
                <a:solidFill>
                  <a:schemeClr val="lt1"/>
                </a:solidFill>
              </a:rPr>
              <a:t>Through</a:t>
            </a:r>
            <a:r>
              <a:rPr lang="en-US" sz="3600">
                <a:solidFill>
                  <a:schemeClr val="lt1"/>
                </a:solidFill>
              </a:rPr>
              <a:t> the use of Patentify, an interface is provided for annotating patents which assists the USPTO with categorizing patents.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37" name="Google Shape;37;p2"/>
          <p:cNvSpPr txBox="1"/>
          <p:nvPr/>
        </p:nvSpPr>
        <p:spPr>
          <a:xfrm>
            <a:off x="17536238" y="7863663"/>
            <a:ext cx="105741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Users can register or log in to the Patentfiy application and they will be able to annotate </a:t>
            </a:r>
            <a:r>
              <a:rPr lang="en-US" sz="3600">
                <a:solidFill>
                  <a:schemeClr val="lt1"/>
                </a:solidFill>
              </a:rPr>
              <a:t>patents</a:t>
            </a:r>
            <a:r>
              <a:rPr lang="en-US" sz="3600">
                <a:solidFill>
                  <a:schemeClr val="lt1"/>
                </a:solidFill>
              </a:rPr>
              <a:t>. Due to a queue process, the user is </a:t>
            </a:r>
            <a:r>
              <a:rPr lang="en-US" sz="3600">
                <a:solidFill>
                  <a:schemeClr val="lt1"/>
                </a:solidFill>
              </a:rPr>
              <a:t>presented</a:t>
            </a:r>
            <a:r>
              <a:rPr lang="en-US" sz="3600">
                <a:solidFill>
                  <a:schemeClr val="lt1"/>
                </a:solidFill>
              </a:rPr>
              <a:t> with a new patent every time they finish annotating one. It is then </a:t>
            </a:r>
            <a:r>
              <a:rPr lang="en-US" sz="3600">
                <a:solidFill>
                  <a:schemeClr val="lt1"/>
                </a:solidFill>
              </a:rPr>
              <a:t>possible</a:t>
            </a:r>
            <a:r>
              <a:rPr lang="en-US" sz="3600">
                <a:solidFill>
                  <a:schemeClr val="lt1"/>
                </a:solidFill>
              </a:rPr>
              <a:t> for admin level users to view who annotated that patents and what category they labeled it as.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38" name="Google Shape;38;p2"/>
          <p:cNvSpPr txBox="1"/>
          <p:nvPr/>
        </p:nvSpPr>
        <p:spPr>
          <a:xfrm>
            <a:off x="31529450" y="7883238"/>
            <a:ext cx="10574100" cy="40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Users need to be able to search for patents by the patent number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Admins need to be able to see what changes were made to a patent by a specific user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Every user needs to have a queue of patents to annotate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All users have the option to skip a patent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39" name="Google Shape;39;p2"/>
          <p:cNvSpPr txBox="1"/>
          <p:nvPr/>
        </p:nvSpPr>
        <p:spPr>
          <a:xfrm>
            <a:off x="16709213" y="13445750"/>
            <a:ext cx="12192000" cy="173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RESPONSIBILITIES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2"/>
          <p:cNvSpPr txBox="1"/>
          <p:nvPr/>
        </p:nvSpPr>
        <p:spPr>
          <a:xfrm>
            <a:off x="17403013" y="14596300"/>
            <a:ext cx="11796900" cy="628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At the beginning of the semester, the application was not deployed so this was the first </a:t>
            </a:r>
            <a:r>
              <a:rPr lang="en-US" sz="3600">
                <a:solidFill>
                  <a:schemeClr val="lt1"/>
                </a:solidFill>
              </a:rPr>
              <a:t>responsibility</a:t>
            </a:r>
            <a:r>
              <a:rPr lang="en-US" sz="3600">
                <a:solidFill>
                  <a:schemeClr val="lt1"/>
                </a:solidFill>
              </a:rPr>
              <a:t> that I handled.</a:t>
            </a:r>
            <a:r>
              <a:rPr lang="en-US" sz="3600">
                <a:solidFill>
                  <a:schemeClr val="lt1"/>
                </a:solidFill>
              </a:rPr>
              <a:t> Next, I assisted</a:t>
            </a:r>
            <a:r>
              <a:rPr lang="en-US" sz="3600">
                <a:solidFill>
                  <a:schemeClr val="lt1"/>
                </a:solidFill>
              </a:rPr>
              <a:t> other team members with any issues and errors they were facing during the project setup and development phases. I also worked on making changes to enhance the user interface of the </a:t>
            </a:r>
            <a:r>
              <a:rPr lang="en-US" sz="3600">
                <a:solidFill>
                  <a:schemeClr val="lt1"/>
                </a:solidFill>
              </a:rPr>
              <a:t>website by working on increasing the patent view size and adding additional details to the patent page. I also helped with implementing the feature to enable patent searching and attended weekly meetings with the product owner to gather feedback.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41" name="Google Shape;41;p2"/>
          <p:cNvSpPr txBox="1"/>
          <p:nvPr/>
        </p:nvSpPr>
        <p:spPr>
          <a:xfrm>
            <a:off x="17177613" y="21518188"/>
            <a:ext cx="12192000" cy="173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SUMMARY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2" name="Google Shape;42;p2"/>
          <p:cNvSpPr txBox="1"/>
          <p:nvPr/>
        </p:nvSpPr>
        <p:spPr>
          <a:xfrm>
            <a:off x="17601938" y="22668738"/>
            <a:ext cx="11796900" cy="350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The team was able to work together in order to </a:t>
            </a:r>
            <a:r>
              <a:rPr lang="en-US" sz="3600">
                <a:solidFill>
                  <a:schemeClr val="lt1"/>
                </a:solidFill>
              </a:rPr>
              <a:t>further</a:t>
            </a:r>
            <a:r>
              <a:rPr lang="en-US" sz="3600">
                <a:solidFill>
                  <a:schemeClr val="lt1"/>
                </a:solidFill>
              </a:rPr>
              <a:t> develop this application for the USPTO. As a result of our efforts, it is easier for the USPTO to make annotations to patents. This project also allowed me to understand how utilizing Scrum methodologies enables </a:t>
            </a:r>
            <a:r>
              <a:rPr lang="en-US" sz="3600">
                <a:solidFill>
                  <a:schemeClr val="lt1"/>
                </a:solidFill>
              </a:rPr>
              <a:t>successful</a:t>
            </a:r>
            <a:r>
              <a:rPr lang="en-US" sz="3600">
                <a:solidFill>
                  <a:schemeClr val="lt1"/>
                </a:solidFill>
              </a:rPr>
              <a:t> software development.</a:t>
            </a:r>
            <a:endParaRPr sz="3600">
              <a:solidFill>
                <a:schemeClr val="lt1"/>
              </a:solidFill>
            </a:endParaRPr>
          </a:p>
        </p:txBody>
      </p:sp>
      <p:pic>
        <p:nvPicPr>
          <p:cNvPr id="43" name="Google Shape;43;p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6802738" y="14339888"/>
            <a:ext cx="6108401" cy="1646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5429637" y="17897513"/>
            <a:ext cx="2215275" cy="246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681638" y="16534463"/>
            <a:ext cx="5951626" cy="176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31660862" y="16446412"/>
            <a:ext cx="4631675" cy="1403525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2"/>
          <p:cNvSpPr txBox="1"/>
          <p:nvPr/>
        </p:nvSpPr>
        <p:spPr>
          <a:xfrm>
            <a:off x="30441275" y="21345125"/>
            <a:ext cx="12192000" cy="17370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REFERENCES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8" name="Google Shape;48;p2"/>
          <p:cNvSpPr txBox="1"/>
          <p:nvPr/>
        </p:nvSpPr>
        <p:spPr>
          <a:xfrm>
            <a:off x="31660850" y="22349575"/>
            <a:ext cx="11985900" cy="39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457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“Getting Started – React.” React, reactjs.org/docs/getting-started.html.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“Documentation.” Node.Js, nodejs.org/en/docs. 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“Welcome to the MongoDB Documentation.” MongoDB, docs.mongodb.com.</a:t>
            </a:r>
            <a:endParaRPr sz="3600">
              <a:solidFill>
                <a:schemeClr val="lt1"/>
              </a:solidFill>
            </a:endParaRPr>
          </a:p>
          <a:p>
            <a:pPr indent="-457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lang="en-US" sz="3600">
                <a:solidFill>
                  <a:schemeClr val="lt1"/>
                </a:solidFill>
              </a:rPr>
              <a:t>“Npm Docs.” Npmjs, docs.npmjs.com. 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49" name="Google Shape;49;p2"/>
          <p:cNvSpPr txBox="1"/>
          <p:nvPr/>
        </p:nvSpPr>
        <p:spPr>
          <a:xfrm>
            <a:off x="1512425" y="11927713"/>
            <a:ext cx="12192000" cy="17370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0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Database Diagram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0" name="Google Shape;50;p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689425" y="12585866"/>
            <a:ext cx="12060600" cy="16327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