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jBfpCRSUz9jIS1RgFU6gZ2KVMM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spTree>
      <p:nvGrpSpPr>
        <p:cNvPr id="6" name="Shape 6"/>
        <p:cNvGrpSpPr/>
        <p:nvPr/>
      </p:nvGrpSpPr>
      <p:grpSpPr>
        <a:xfrm>
          <a:off x="0" y="0"/>
          <a:ext cx="0" cy="0"/>
          <a:chOff x="0" y="0"/>
          <a:chExt cx="0" cy="0"/>
        </a:xfrm>
      </p:grpSpPr>
      <p:sp>
        <p:nvSpPr>
          <p:cNvPr id="7" name="Google Shape;7;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9"/>
          <p:cNvPicPr preferRelativeResize="0"/>
          <p:nvPr/>
        </p:nvPicPr>
        <p:blipFill rotWithShape="1">
          <a:blip r:embed="rId2">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spTree>
      <p:nvGrpSpPr>
        <p:cNvPr id="10" name="Shape 10"/>
        <p:cNvGrpSpPr/>
        <p:nvPr/>
      </p:nvGrpSpPr>
      <p:grpSpPr>
        <a:xfrm>
          <a:off x="0" y="0"/>
          <a:ext cx="0" cy="0"/>
          <a:chOff x="0" y="0"/>
          <a:chExt cx="0" cy="0"/>
        </a:xfrm>
      </p:grpSpPr>
      <p:pic>
        <p:nvPicPr>
          <p:cNvPr descr="A close up of a sign&#10;&#10;Description automatically generated" id="11" name="Google Shape;11;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12" name="Google Shape;12;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chemeClr val="lt1"/>
            </a:gs>
            <a:gs pos="13000">
              <a:srgbClr val="9CC2E5"/>
            </a:gs>
            <a:gs pos="49000">
              <a:srgbClr val="2E75B5"/>
            </a:gs>
            <a:gs pos="100000">
              <a:srgbClr val="1E4E79"/>
            </a:gs>
          </a:gsLst>
          <a:lin ang="1800000" scaled="0"/>
        </a:gra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6.png"/><Relationship Id="rId11" Type="http://schemas.openxmlformats.org/officeDocument/2006/relationships/image" Target="../media/image12.png"/><Relationship Id="rId10" Type="http://schemas.openxmlformats.org/officeDocument/2006/relationships/image" Target="../media/image1.png"/><Relationship Id="rId12" Type="http://schemas.openxmlformats.org/officeDocument/2006/relationships/image" Target="../media/image13.png"/><Relationship Id="rId9" Type="http://schemas.openxmlformats.org/officeDocument/2006/relationships/image" Target="../media/image7.png"/><Relationship Id="rId5" Type="http://schemas.openxmlformats.org/officeDocument/2006/relationships/image" Target="../media/image11.png"/><Relationship Id="rId6" Type="http://schemas.openxmlformats.org/officeDocument/2006/relationships/image" Target="../media/image9.png"/><Relationship Id="rId7" Type="http://schemas.openxmlformats.org/officeDocument/2006/relationships/image" Target="../media/image2.png"/><Relationship Id="rId8"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1077D2"/>
            </a:gs>
            <a:gs pos="100000">
              <a:srgbClr val="093153"/>
            </a:gs>
          </a:gsLst>
          <a:lin ang="5400012" scaled="0"/>
        </a:gradFill>
      </p:bgPr>
    </p:bg>
    <p:spTree>
      <p:nvGrpSpPr>
        <p:cNvPr id="23" name="Shape 23"/>
        <p:cNvGrpSpPr/>
        <p:nvPr/>
      </p:nvGrpSpPr>
      <p:grpSpPr>
        <a:xfrm>
          <a:off x="0" y="0"/>
          <a:ext cx="0" cy="0"/>
          <a:chOff x="0" y="0"/>
          <a:chExt cx="0" cy="0"/>
        </a:xfrm>
      </p:grpSpPr>
      <p:sp>
        <p:nvSpPr>
          <p:cNvPr id="24" name="Google Shape;24;p2"/>
          <p:cNvSpPr txBox="1"/>
          <p:nvPr/>
        </p:nvSpPr>
        <p:spPr>
          <a:xfrm>
            <a:off x="7867000" y="1283500"/>
            <a:ext cx="28427700" cy="2077800"/>
          </a:xfrm>
          <a:prstGeom prst="rect">
            <a:avLst/>
          </a:prstGeom>
          <a:solidFill>
            <a:schemeClr val="dk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7000" u="none" cap="none" strike="noStrike">
                <a:solidFill>
                  <a:schemeClr val="lt1"/>
                </a:solidFill>
              </a:rPr>
              <a:t>Knight Foundation School of Computing </a:t>
            </a:r>
            <a:r>
              <a:rPr b="1" lang="en-US" sz="7000">
                <a:solidFill>
                  <a:schemeClr val="lt1"/>
                </a:solidFill>
              </a:rPr>
              <a:t>&amp; </a:t>
            </a:r>
            <a:r>
              <a:rPr b="1" i="0" lang="en-US" sz="7000" u="none" cap="none" strike="noStrike">
                <a:solidFill>
                  <a:schemeClr val="lt1"/>
                </a:solidFill>
              </a:rPr>
              <a:t>Information Sciences</a:t>
            </a:r>
            <a:endParaRPr i="0" sz="7000" u="none" cap="none" strike="noStrike">
              <a:solidFill>
                <a:srgbClr val="000000"/>
              </a:solidFill>
            </a:endParaRPr>
          </a:p>
          <a:p>
            <a:pPr indent="0" lvl="0" marL="0" marR="0" rtl="0" algn="ctr">
              <a:lnSpc>
                <a:spcPct val="100000"/>
              </a:lnSpc>
              <a:spcBef>
                <a:spcPts val="0"/>
              </a:spcBef>
              <a:spcAft>
                <a:spcPts val="0"/>
              </a:spcAft>
              <a:buClr>
                <a:srgbClr val="000000"/>
              </a:buClr>
              <a:buSzPts val="5400"/>
              <a:buFont typeface="Arial"/>
              <a:buNone/>
            </a:pPr>
            <a:r>
              <a:rPr lang="en-US" sz="5900" u="none" cap="none" strike="noStrike">
                <a:solidFill>
                  <a:schemeClr val="lt1"/>
                </a:solidFill>
              </a:rPr>
              <a:t>Fall 2021 Seni</a:t>
            </a:r>
            <a:r>
              <a:rPr lang="en-US" sz="5900">
                <a:solidFill>
                  <a:schemeClr val="lt1"/>
                </a:solidFill>
              </a:rPr>
              <a:t>or </a:t>
            </a:r>
            <a:r>
              <a:rPr lang="en-US" sz="5900" u="none" cap="none" strike="noStrike">
                <a:solidFill>
                  <a:schemeClr val="lt1"/>
                </a:solidFill>
              </a:rPr>
              <a:t>Design Project</a:t>
            </a:r>
            <a:endParaRPr sz="1900" u="none" cap="none" strike="noStrike">
              <a:solidFill>
                <a:srgbClr val="000000"/>
              </a:solidFill>
            </a:endParaRPr>
          </a:p>
        </p:txBody>
      </p:sp>
      <p:sp>
        <p:nvSpPr>
          <p:cNvPr id="25" name="Google Shape;25;p2"/>
          <p:cNvSpPr txBox="1"/>
          <p:nvPr/>
        </p:nvSpPr>
        <p:spPr>
          <a:xfrm>
            <a:off x="8291775" y="3526875"/>
            <a:ext cx="27475800" cy="2891400"/>
          </a:xfrm>
          <a:prstGeom prst="rect">
            <a:avLst/>
          </a:prstGeom>
          <a:noFill/>
          <a:ln>
            <a:noFill/>
          </a:ln>
          <a:effectLst>
            <a:outerShdw blurRad="57150" rotWithShape="0" algn="bl" dir="5400000" dist="19050">
              <a:srgbClr val="000000">
                <a:alpha val="50000"/>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chemeClr val="lt1"/>
              </a:buClr>
              <a:buSzPts val="3500"/>
              <a:buFont typeface="Arial"/>
              <a:buNone/>
            </a:pPr>
            <a:r>
              <a:rPr b="1" i="0" lang="en-US" sz="6000" u="none" cap="none" strike="noStrike">
                <a:solidFill>
                  <a:schemeClr val="lt1"/>
                </a:solidFill>
              </a:rPr>
              <a:t>PATENTIFY</a:t>
            </a:r>
            <a:r>
              <a:rPr b="1" lang="en-US" sz="6000">
                <a:solidFill>
                  <a:schemeClr val="lt1"/>
                </a:solidFill>
              </a:rPr>
              <a:t> - Data Labeling by Active Learning</a:t>
            </a:r>
            <a:endParaRPr/>
          </a:p>
          <a:p>
            <a:pPr indent="0" lvl="0" marL="0" marR="0" rtl="0" algn="ctr">
              <a:lnSpc>
                <a:spcPct val="100000"/>
              </a:lnSpc>
              <a:spcBef>
                <a:spcPts val="600"/>
              </a:spcBef>
              <a:spcAft>
                <a:spcPts val="0"/>
              </a:spcAft>
              <a:buClr>
                <a:schemeClr val="lt1"/>
              </a:buClr>
              <a:buSzPts val="3500"/>
              <a:buFont typeface="Arial"/>
              <a:buNone/>
            </a:pPr>
            <a:r>
              <a:rPr i="0" lang="en-US" sz="3600" u="none" cap="none" strike="noStrike">
                <a:solidFill>
                  <a:schemeClr val="lt1"/>
                </a:solidFill>
              </a:rPr>
              <a:t>Students: </a:t>
            </a:r>
            <a:r>
              <a:rPr lang="en-US" sz="3600">
                <a:solidFill>
                  <a:schemeClr val="lt1"/>
                </a:solidFill>
              </a:rPr>
              <a:t>Jordy Araujo, Luis A Gil, Katalina Ashley Keyser, Josecarlos Lusbel, Samuel Alfonso Muvdi, Freddy Manuel Somarriba</a:t>
            </a:r>
            <a:endParaRPr i="0" sz="1600" u="none" cap="none" strike="noStrike">
              <a:solidFill>
                <a:srgbClr val="000000"/>
              </a:solidFill>
            </a:endParaRPr>
          </a:p>
          <a:p>
            <a:pPr indent="0" lvl="0" marL="0" marR="0" rtl="0" algn="ctr">
              <a:lnSpc>
                <a:spcPct val="100000"/>
              </a:lnSpc>
              <a:spcBef>
                <a:spcPts val="600"/>
              </a:spcBef>
              <a:spcAft>
                <a:spcPts val="0"/>
              </a:spcAft>
              <a:buClr>
                <a:schemeClr val="lt1"/>
              </a:buClr>
              <a:buSzPts val="3500"/>
              <a:buFont typeface="Arial"/>
              <a:buNone/>
            </a:pPr>
            <a:r>
              <a:rPr i="0" lang="en-US" sz="3600" u="none" cap="none" strike="noStrike">
                <a:solidFill>
                  <a:schemeClr val="lt1"/>
                </a:solidFill>
              </a:rPr>
              <a:t>Mentor:</a:t>
            </a:r>
            <a:r>
              <a:rPr lang="en-US" sz="3600">
                <a:solidFill>
                  <a:schemeClr val="lt1"/>
                </a:solidFill>
              </a:rPr>
              <a:t> Dr. Mark Finlayson, Tisa Islam Erana</a:t>
            </a:r>
            <a:r>
              <a:rPr i="0" lang="en-US" sz="3600" u="none" cap="none" strike="noStrike">
                <a:solidFill>
                  <a:schemeClr val="lt1"/>
                </a:solidFill>
              </a:rPr>
              <a:t>, Florida International University</a:t>
            </a:r>
            <a:endParaRPr i="0" sz="1600" u="none" cap="none" strike="noStrike">
              <a:solidFill>
                <a:srgbClr val="000000"/>
              </a:solidFill>
            </a:endParaRPr>
          </a:p>
          <a:p>
            <a:pPr indent="0" lvl="0" marL="0" marR="0" rtl="0" algn="ctr">
              <a:lnSpc>
                <a:spcPct val="100000"/>
              </a:lnSpc>
              <a:spcBef>
                <a:spcPts val="600"/>
              </a:spcBef>
              <a:spcAft>
                <a:spcPts val="600"/>
              </a:spcAft>
              <a:buClr>
                <a:schemeClr val="lt1"/>
              </a:buClr>
              <a:buSzPts val="3500"/>
              <a:buFont typeface="Arial"/>
              <a:buNone/>
            </a:pPr>
            <a:r>
              <a:rPr i="0" lang="en-US" sz="3600" u="none" cap="none" strike="noStrike">
                <a:solidFill>
                  <a:schemeClr val="lt1"/>
                </a:solidFill>
              </a:rPr>
              <a:t>Instructor/Faculty: Dr. Masoud Sadjadi, Florida International University</a:t>
            </a:r>
            <a:endParaRPr i="0" sz="1600" u="none" cap="none" strike="noStrike">
              <a:solidFill>
                <a:srgbClr val="000000"/>
              </a:solidFill>
            </a:endParaRPr>
          </a:p>
        </p:txBody>
      </p:sp>
      <p:sp>
        <p:nvSpPr>
          <p:cNvPr id="26" name="Google Shape;26;p2"/>
          <p:cNvSpPr txBox="1"/>
          <p:nvPr/>
        </p:nvSpPr>
        <p:spPr>
          <a:xfrm>
            <a:off x="7732050" y="31318200"/>
            <a:ext cx="23592000" cy="936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i="0" lang="en-US" sz="2800" u="none" cap="none" strike="noStrike">
                <a:solidFill>
                  <a:schemeClr val="lt2"/>
                </a:solidFill>
              </a:rPr>
              <a:t>The material presented in this poster is based upon the work supported by </a:t>
            </a:r>
            <a:r>
              <a:rPr lang="en-US" sz="2800">
                <a:solidFill>
                  <a:schemeClr val="lt2"/>
                </a:solidFill>
              </a:rPr>
              <a:t>United States Patent and Trademark Office</a:t>
            </a:r>
            <a:r>
              <a:rPr i="0" lang="en-US" sz="2800" u="none" cap="none" strike="noStrike">
                <a:solidFill>
                  <a:schemeClr val="lt2"/>
                </a:solidFill>
              </a:rPr>
              <a:t>. </a:t>
            </a:r>
            <a:endParaRPr i="0" sz="2800" u="none" cap="none" strike="noStrike">
              <a:solidFill>
                <a:schemeClr val="lt2"/>
              </a:solidFill>
            </a:endParaRPr>
          </a:p>
          <a:p>
            <a:pPr indent="0" lvl="0" marL="0" marR="0" rtl="0" algn="l">
              <a:lnSpc>
                <a:spcPct val="100000"/>
              </a:lnSpc>
              <a:spcBef>
                <a:spcPts val="0"/>
              </a:spcBef>
              <a:spcAft>
                <a:spcPts val="0"/>
              </a:spcAft>
              <a:buClr>
                <a:srgbClr val="3333CC"/>
              </a:buClr>
              <a:buSzPts val="2400"/>
              <a:buFont typeface="Arial"/>
              <a:buNone/>
            </a:pPr>
            <a:r>
              <a:rPr i="0" lang="en-US" sz="2800" u="none" cap="none" strike="noStrike">
                <a:solidFill>
                  <a:schemeClr val="lt2"/>
                </a:solidFill>
              </a:rPr>
              <a:t>W</a:t>
            </a:r>
            <a:r>
              <a:rPr lang="en-US" sz="2800">
                <a:solidFill>
                  <a:schemeClr val="lt2"/>
                </a:solidFill>
              </a:rPr>
              <a:t>e</a:t>
            </a:r>
            <a:r>
              <a:rPr i="0" lang="en-US" sz="2800" u="none" cap="none" strike="noStrike">
                <a:solidFill>
                  <a:schemeClr val="lt2"/>
                </a:solidFill>
              </a:rPr>
              <a:t> thank </a:t>
            </a:r>
            <a:r>
              <a:rPr lang="en-US" sz="2800">
                <a:solidFill>
                  <a:schemeClr val="lt2"/>
                </a:solidFill>
              </a:rPr>
              <a:t>Dr. Mark Finlayson and Tisa Islam Erana </a:t>
            </a:r>
            <a:r>
              <a:rPr i="0" lang="en-US" sz="2800" u="none" cap="none" strike="noStrike">
                <a:solidFill>
                  <a:schemeClr val="lt2"/>
                </a:solidFill>
              </a:rPr>
              <a:t>for their assistance and mentorship that</a:t>
            </a:r>
            <a:r>
              <a:rPr lang="en-US" sz="2800">
                <a:solidFill>
                  <a:schemeClr val="lt2"/>
                </a:solidFill>
              </a:rPr>
              <a:t> </a:t>
            </a:r>
            <a:r>
              <a:rPr i="0" lang="en-US" sz="2800" u="none" cap="none" strike="noStrike">
                <a:solidFill>
                  <a:schemeClr val="lt2"/>
                </a:solidFill>
              </a:rPr>
              <a:t>we received throughout the senior design project.</a:t>
            </a:r>
            <a:endParaRPr i="0" sz="1600" u="none" cap="none" strike="noStrike">
              <a:solidFill>
                <a:srgbClr val="000000"/>
              </a:solidFill>
            </a:endParaRPr>
          </a:p>
        </p:txBody>
      </p:sp>
      <p:sp>
        <p:nvSpPr>
          <p:cNvPr id="27" name="Google Shape;27;p2"/>
          <p:cNvSpPr txBox="1"/>
          <p:nvPr/>
        </p:nvSpPr>
        <p:spPr>
          <a:xfrm>
            <a:off x="7732054" y="30770278"/>
            <a:ext cx="4578300" cy="567300"/>
          </a:xfrm>
          <a:prstGeom prst="rect">
            <a:avLst/>
          </a:prstGeom>
          <a:noFill/>
          <a:ln>
            <a:noFill/>
          </a:ln>
          <a:effectLst>
            <a:outerShdw blurRad="57150" rotWithShape="0" algn="bl" dir="5400000" dist="19050">
              <a:srgbClr val="000000">
                <a:alpha val="50000"/>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rgbClr val="00FFFF"/>
                </a:solidFill>
              </a:rPr>
              <a:t>ACKNOWLEDGEMENT</a:t>
            </a:r>
            <a:endParaRPr i="0" sz="1600" u="none" cap="none" strike="noStrike">
              <a:solidFill>
                <a:srgbClr val="000000"/>
              </a:solidFill>
            </a:endParaRPr>
          </a:p>
        </p:txBody>
      </p:sp>
      <p:sp>
        <p:nvSpPr>
          <p:cNvPr id="28" name="Google Shape;28;p2"/>
          <p:cNvSpPr txBox="1"/>
          <p:nvPr/>
        </p:nvSpPr>
        <p:spPr>
          <a:xfrm>
            <a:off x="1963625" y="6439325"/>
            <a:ext cx="12192000" cy="6724200"/>
          </a:xfrm>
          <a:prstGeom prst="rect">
            <a:avLst/>
          </a:prstGeom>
          <a:solidFill>
            <a:srgbClr val="000000"/>
          </a:solidFill>
          <a:ln>
            <a:noFill/>
          </a:ln>
          <a:effectLst>
            <a:outerShdw blurRad="57150" rotWithShape="0" algn="bl" dir="5400000" dist="19050">
              <a:srgbClr val="000000">
                <a:alpha val="50000"/>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rPr>
              <a:t>PROBLEM</a:t>
            </a:r>
            <a:endParaRPr b="1" i="0" sz="3600" u="none" cap="none" strike="noStrike">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Patents are notoriously tedious to categorize; usually, involving manual classification by trained </a:t>
            </a:r>
            <a:r>
              <a:rPr b="1" lang="en-US" sz="3600">
                <a:solidFill>
                  <a:schemeClr val="lt2"/>
                </a:solidFill>
              </a:rPr>
              <a:t>personnel</a:t>
            </a:r>
            <a:r>
              <a:rPr b="1" lang="en-US" sz="3600">
                <a:solidFill>
                  <a:schemeClr val="lt2"/>
                </a:solidFill>
              </a:rPr>
              <a:t>.</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Patentify aims to aid the United States Patent and Trademark Office (USPTO) in categorizing their patents with the help of Active Learning. The application allows a patent annotator to manually annotate certain patents in order to training the system. Patentify will then use the active learning model created to automatically categorize patents.</a:t>
            </a:r>
            <a:endParaRPr b="1" sz="3600">
              <a:solidFill>
                <a:schemeClr val="lt2"/>
              </a:solidFill>
            </a:endParaRPr>
          </a:p>
        </p:txBody>
      </p:sp>
      <p:sp>
        <p:nvSpPr>
          <p:cNvPr id="29" name="Google Shape;29;p2"/>
          <p:cNvSpPr txBox="1"/>
          <p:nvPr/>
        </p:nvSpPr>
        <p:spPr>
          <a:xfrm>
            <a:off x="15052425" y="6431450"/>
            <a:ext cx="14911800" cy="7278300"/>
          </a:xfrm>
          <a:prstGeom prst="rect">
            <a:avLst/>
          </a:prstGeom>
          <a:solidFill>
            <a:schemeClr val="dk1"/>
          </a:solidFill>
          <a:ln>
            <a:noFill/>
          </a:ln>
          <a:effectLst>
            <a:outerShdw blurRad="57150" rotWithShape="0" algn="bl" dir="5400000" dist="19050">
              <a:srgbClr val="000000">
                <a:alpha val="50000"/>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rPr>
              <a:t>CURRENT SYSTEM</a:t>
            </a:r>
            <a:endParaRPr b="1" i="0" sz="3600" u="none" cap="none" strike="noStrike">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The latest Fall 2021 version of Patentify fixes several issues from the Spring 2021 version: </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makes the patent view larger.</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fully deploys the app: both frontend and backend.</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allows the user to see beyond just the first page of the patent.</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correctly</a:t>
            </a:r>
            <a:r>
              <a:rPr b="1" lang="en-US" sz="3600">
                <a:solidFill>
                  <a:schemeClr val="lt2"/>
                </a:solidFill>
              </a:rPr>
              <a:t> pads/parses patent document IDs from the database.</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adds a“none of the above” option to the annotations.</a:t>
            </a:r>
            <a:endParaRPr b="1" sz="3600">
              <a:solidFill>
                <a:schemeClr val="lt2"/>
              </a:solidFill>
            </a:endParaRPr>
          </a:p>
          <a:p>
            <a:pPr indent="-457200" lvl="0" marL="457200" rtl="0" algn="l">
              <a:spcBef>
                <a:spcPts val="0"/>
              </a:spcBef>
              <a:spcAft>
                <a:spcPts val="0"/>
              </a:spcAft>
              <a:buClr>
                <a:schemeClr val="lt2"/>
              </a:buClr>
              <a:buSzPts val="3600"/>
              <a:buChar char="●"/>
            </a:pPr>
            <a:r>
              <a:rPr b="1" lang="en-US" sz="3600">
                <a:solidFill>
                  <a:schemeClr val="lt2"/>
                </a:solidFill>
              </a:rPr>
              <a:t>ID</a:t>
            </a:r>
            <a:r>
              <a:rPr b="1" lang="en-US" sz="3600">
                <a:solidFill>
                  <a:schemeClr val="lt2"/>
                </a:solidFill>
              </a:rPr>
              <a:t> of current patent is clearly displayed.</a:t>
            </a:r>
            <a:endParaRPr b="1" sz="3600">
              <a:solidFill>
                <a:schemeClr val="lt2"/>
              </a:solidFill>
            </a:endParaRPr>
          </a:p>
          <a:p>
            <a:pPr indent="-457200" lvl="0" marL="457200" rtl="0" algn="l">
              <a:spcBef>
                <a:spcPts val="0"/>
              </a:spcBef>
              <a:spcAft>
                <a:spcPts val="0"/>
              </a:spcAft>
              <a:buClr>
                <a:schemeClr val="lt2"/>
              </a:buClr>
              <a:buSzPts val="3600"/>
              <a:buChar char="●"/>
            </a:pPr>
            <a:r>
              <a:rPr b="1" lang="en-US" sz="3600">
                <a:solidFill>
                  <a:schemeClr val="lt2"/>
                </a:solidFill>
              </a:rPr>
              <a:t>adds the ability to search for specific patents.</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automatically assigns patents to user queues.</a:t>
            </a:r>
            <a:endParaRPr b="1" sz="3600">
              <a:solidFill>
                <a:schemeClr val="lt2"/>
              </a:solidFill>
            </a:endParaRPr>
          </a:p>
          <a:p>
            <a:pPr indent="-457200" lvl="0" marL="457200" rtl="0" algn="l">
              <a:spcBef>
                <a:spcPts val="0"/>
              </a:spcBef>
              <a:spcAft>
                <a:spcPts val="0"/>
              </a:spcAft>
              <a:buClr>
                <a:schemeClr val="lt2"/>
              </a:buClr>
              <a:buSzPts val="3600"/>
              <a:buChar char="●"/>
            </a:pPr>
            <a:r>
              <a:rPr b="1" lang="en-US" sz="3600">
                <a:solidFill>
                  <a:schemeClr val="lt2"/>
                </a:solidFill>
              </a:rPr>
              <a:t>adds user queues and shows all active queues to the admin.</a:t>
            </a:r>
            <a:endParaRPr b="1" sz="3600">
              <a:solidFill>
                <a:schemeClr val="lt2"/>
              </a:solidFill>
            </a:endParaRPr>
          </a:p>
        </p:txBody>
      </p:sp>
      <p:sp>
        <p:nvSpPr>
          <p:cNvPr id="30" name="Google Shape;30;p2"/>
          <p:cNvSpPr txBox="1"/>
          <p:nvPr/>
        </p:nvSpPr>
        <p:spPr>
          <a:xfrm>
            <a:off x="30826125" y="6631175"/>
            <a:ext cx="12192000" cy="67242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rPr>
              <a:t>REQUIREMENTS</a:t>
            </a:r>
            <a:endParaRPr b="1" i="0" sz="3600" u="none" cap="none" strike="noStrike">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App must be </a:t>
            </a:r>
            <a:r>
              <a:rPr b="1" lang="en-US" sz="3600">
                <a:solidFill>
                  <a:schemeClr val="lt2"/>
                </a:solidFill>
              </a:rPr>
              <a:t>full</a:t>
            </a:r>
            <a:r>
              <a:rPr b="1" lang="en-US" sz="3600">
                <a:solidFill>
                  <a:schemeClr val="lt2"/>
                </a:solidFill>
              </a:rPr>
              <a:t> deployed.</a:t>
            </a:r>
            <a:endParaRPr b="1" sz="3600">
              <a:solidFill>
                <a:schemeClr val="lt2"/>
              </a:solidFill>
            </a:endParaRPr>
          </a:p>
          <a:p>
            <a:pPr indent="-457200" lvl="0" marL="457200" rtl="0" algn="l">
              <a:spcBef>
                <a:spcPts val="0"/>
              </a:spcBef>
              <a:spcAft>
                <a:spcPts val="0"/>
              </a:spcAft>
              <a:buClr>
                <a:schemeClr val="lt2"/>
              </a:buClr>
              <a:buSzPts val="3600"/>
              <a:buChar char="●"/>
            </a:pPr>
            <a:r>
              <a:rPr b="1" lang="en-US" sz="3600">
                <a:solidFill>
                  <a:schemeClr val="lt2"/>
                </a:solidFill>
              </a:rPr>
              <a:t>Patent view must be larger.</a:t>
            </a:r>
            <a:endParaRPr b="1" sz="3600">
              <a:solidFill>
                <a:schemeClr val="lt2"/>
              </a:solidFill>
            </a:endParaRPr>
          </a:p>
          <a:p>
            <a:pPr indent="0" lvl="0" marL="457200" rtl="0" algn="l">
              <a:spcBef>
                <a:spcPts val="0"/>
              </a:spcBef>
              <a:spcAft>
                <a:spcPts val="0"/>
              </a:spcAft>
              <a:buNone/>
            </a:pPr>
            <a:r>
              <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Users should be able to see all pages of a patent.</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Users must be able to skip patents in their queue.</a:t>
            </a:r>
            <a:endParaRPr b="1" sz="3600">
              <a:solidFill>
                <a:schemeClr val="lt2"/>
              </a:solidFill>
            </a:endParaRPr>
          </a:p>
          <a:p>
            <a:pPr indent="-457200" lvl="0" marL="457200" rtl="0" algn="l">
              <a:spcBef>
                <a:spcPts val="0"/>
              </a:spcBef>
              <a:spcAft>
                <a:spcPts val="0"/>
              </a:spcAft>
              <a:buClr>
                <a:schemeClr val="lt2"/>
              </a:buClr>
              <a:buSzPts val="3600"/>
              <a:buChar char="●"/>
            </a:pPr>
            <a:r>
              <a:rPr b="1" lang="en-US" sz="3600">
                <a:solidFill>
                  <a:schemeClr val="lt2"/>
                </a:solidFill>
              </a:rPr>
              <a:t>Users must be able to choose “none of the above”.</a:t>
            </a:r>
            <a:endParaRPr b="1" sz="3600">
              <a:solidFill>
                <a:schemeClr val="lt2"/>
              </a:solidFill>
            </a:endParaRPr>
          </a:p>
          <a:p>
            <a:pPr indent="-457200" lvl="0" marL="457200" rtl="0" algn="l">
              <a:spcBef>
                <a:spcPts val="0"/>
              </a:spcBef>
              <a:spcAft>
                <a:spcPts val="0"/>
              </a:spcAft>
              <a:buClr>
                <a:schemeClr val="lt2"/>
              </a:buClr>
              <a:buSzPts val="3600"/>
              <a:buChar char="●"/>
            </a:pPr>
            <a:r>
              <a:rPr b="1" lang="en-US" sz="3600">
                <a:solidFill>
                  <a:schemeClr val="lt2"/>
                </a:solidFill>
              </a:rPr>
              <a:t>Users should receive a queue of patents to annotate.</a:t>
            </a:r>
            <a:endParaRPr b="1" sz="3600">
              <a:solidFill>
                <a:schemeClr val="lt2"/>
              </a:solidFill>
            </a:endParaRPr>
          </a:p>
          <a:p>
            <a:pPr indent="0" lvl="0" marL="0" rtl="0" algn="l">
              <a:spcBef>
                <a:spcPts val="0"/>
              </a:spcBef>
              <a:spcAft>
                <a:spcPts val="0"/>
              </a:spcAft>
              <a:buNone/>
            </a:pPr>
            <a:r>
              <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Admin should be able to view active queues and annotations done by other users.</a:t>
            </a:r>
            <a:endParaRPr b="1" sz="3600">
              <a:solidFill>
                <a:schemeClr val="lt2"/>
              </a:solidFill>
            </a:endParaRPr>
          </a:p>
        </p:txBody>
      </p:sp>
      <p:sp>
        <p:nvSpPr>
          <p:cNvPr id="31" name="Google Shape;31;p2"/>
          <p:cNvSpPr txBox="1"/>
          <p:nvPr/>
        </p:nvSpPr>
        <p:spPr>
          <a:xfrm>
            <a:off x="1993600" y="13922875"/>
            <a:ext cx="28427700" cy="89406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rPr>
              <a:t>SYSTEM DESIGN</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p:txBody>
      </p:sp>
      <p:sp>
        <p:nvSpPr>
          <p:cNvPr id="32" name="Google Shape;32;p2"/>
          <p:cNvSpPr txBox="1"/>
          <p:nvPr/>
        </p:nvSpPr>
        <p:spPr>
          <a:xfrm>
            <a:off x="30826130" y="14524248"/>
            <a:ext cx="12060600" cy="8386500"/>
          </a:xfrm>
          <a:prstGeom prst="rect">
            <a:avLst/>
          </a:prstGeom>
          <a:solidFill>
            <a:srgbClr val="000000"/>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rPr>
              <a:t>IMPLEMENTATION</a:t>
            </a:r>
            <a:endParaRPr b="1" i="0" sz="3600" u="none" cap="none" strike="noStrike">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p:txBody>
      </p:sp>
      <p:sp>
        <p:nvSpPr>
          <p:cNvPr id="33" name="Google Shape;33;p2"/>
          <p:cNvSpPr txBox="1"/>
          <p:nvPr/>
        </p:nvSpPr>
        <p:spPr>
          <a:xfrm>
            <a:off x="1887425" y="24806025"/>
            <a:ext cx="11582400" cy="33993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rPr>
              <a:t>VERIFICATION</a:t>
            </a:r>
            <a:endParaRPr b="1" i="0" sz="3600" u="none" cap="none" strike="noStrike">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We closely shadowed Capstone 2 </a:t>
            </a:r>
            <a:r>
              <a:rPr b="1" lang="en-US" sz="3600">
                <a:solidFill>
                  <a:schemeClr val="lt2"/>
                </a:solidFill>
              </a:rPr>
              <a:t>students</a:t>
            </a:r>
            <a:r>
              <a:rPr b="1" lang="en-US" sz="3600">
                <a:solidFill>
                  <a:schemeClr val="lt2"/>
                </a:solidFill>
              </a:rPr>
              <a:t> as they implemented test cases and tested the functionality of the current Patentify system.</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p:txBody>
      </p:sp>
      <p:sp>
        <p:nvSpPr>
          <p:cNvPr id="34" name="Google Shape;34;p2"/>
          <p:cNvSpPr txBox="1"/>
          <p:nvPr/>
        </p:nvSpPr>
        <p:spPr>
          <a:xfrm>
            <a:off x="14155625" y="23219325"/>
            <a:ext cx="28731000" cy="50619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rPr>
              <a:t>SUMMARY</a:t>
            </a:r>
            <a:endParaRPr b="1" i="0" sz="3600" u="none" cap="none" strike="noStrike">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Capstone 1 </a:t>
            </a:r>
            <a:r>
              <a:rPr b="1" lang="en-US" sz="3600">
                <a:solidFill>
                  <a:schemeClr val="lt2"/>
                </a:solidFill>
              </a:rPr>
              <a:t>contributions</a:t>
            </a:r>
            <a:r>
              <a:rPr b="1" lang="en-US" sz="3600">
                <a:solidFill>
                  <a:schemeClr val="lt2"/>
                </a:solidFill>
              </a:rPr>
              <a:t> consisted mainly of UI fixes and </a:t>
            </a:r>
            <a:r>
              <a:rPr b="1" lang="en-US" sz="3600">
                <a:solidFill>
                  <a:schemeClr val="lt2"/>
                </a:solidFill>
              </a:rPr>
              <a:t>improvements</a:t>
            </a:r>
            <a:r>
              <a:rPr b="1" lang="en-US" sz="3600">
                <a:solidFill>
                  <a:schemeClr val="lt2"/>
                </a:solidFill>
              </a:rPr>
              <a:t>. With the exception of the implementation of </a:t>
            </a:r>
            <a:r>
              <a:rPr b="1" lang="en-US" sz="3600">
                <a:solidFill>
                  <a:schemeClr val="lt2"/>
                </a:solidFill>
              </a:rPr>
              <a:t>user queues that required some work in the backend. We helped deploying the app by setting up the proper proxying between the frontend and backend and loaded 2,224,278 patents and 300 annotations from the USPTO AI Research Training Dataset: https://bulkdata.uspto.gov/data/patent/ai/landscape/economics/2020/.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Capstone 1 members also organized code changes with the help of GitHub and deployed the changes to the patentify server.</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sz="3600">
              <a:solidFill>
                <a:schemeClr val="lt2"/>
              </a:solidFill>
            </a:endParaRPr>
          </a:p>
        </p:txBody>
      </p:sp>
      <p:pic>
        <p:nvPicPr>
          <p:cNvPr id="35" name="Google Shape;35;p2"/>
          <p:cNvPicPr preferRelativeResize="0"/>
          <p:nvPr/>
        </p:nvPicPr>
        <p:blipFill rotWithShape="1">
          <a:blip r:embed="rId3">
            <a:alphaModFix/>
          </a:blip>
          <a:srcRect b="0" l="0" r="0" t="0"/>
          <a:stretch/>
        </p:blipFill>
        <p:spPr>
          <a:xfrm>
            <a:off x="2312925" y="1395825"/>
            <a:ext cx="5342918" cy="4584600"/>
          </a:xfrm>
          <a:prstGeom prst="rect">
            <a:avLst/>
          </a:prstGeom>
          <a:noFill/>
          <a:ln>
            <a:noFill/>
          </a:ln>
          <a:effectLst>
            <a:outerShdw blurRad="57150" rotWithShape="0" algn="bl" dir="5400000" dist="19050">
              <a:schemeClr val="lt1">
                <a:alpha val="49803"/>
              </a:schemeClr>
            </a:outerShdw>
          </a:effectLst>
        </p:spPr>
      </p:pic>
      <p:pic>
        <p:nvPicPr>
          <p:cNvPr id="36" name="Google Shape;36;p2"/>
          <p:cNvPicPr preferRelativeResize="0"/>
          <p:nvPr/>
        </p:nvPicPr>
        <p:blipFill rotWithShape="1">
          <a:blip r:embed="rId4">
            <a:alphaModFix/>
          </a:blip>
          <a:srcRect b="0" l="0" r="0" t="0"/>
          <a:stretch/>
        </p:blipFill>
        <p:spPr>
          <a:xfrm>
            <a:off x="35767668" y="1149425"/>
            <a:ext cx="7271508" cy="4907200"/>
          </a:xfrm>
          <a:prstGeom prst="rect">
            <a:avLst/>
          </a:prstGeom>
          <a:noFill/>
          <a:ln>
            <a:noFill/>
          </a:ln>
          <a:effectLst>
            <a:outerShdw blurRad="57150" rotWithShape="0" algn="bl" dist="9525">
              <a:schemeClr val="lt1">
                <a:alpha val="97647"/>
              </a:schemeClr>
            </a:outerShdw>
          </a:effectLst>
        </p:spPr>
      </p:pic>
      <p:sp>
        <p:nvSpPr>
          <p:cNvPr id="37" name="Google Shape;37;p2"/>
          <p:cNvSpPr/>
          <p:nvPr/>
        </p:nvSpPr>
        <p:spPr>
          <a:xfrm>
            <a:off x="0" y="29146500"/>
            <a:ext cx="43891199" cy="536067"/>
          </a:xfrm>
          <a:prstGeom prst="rect">
            <a:avLst/>
          </a:prstGeom>
          <a:gradFill>
            <a:gsLst>
              <a:gs pos="0">
                <a:schemeClr val="lt1"/>
              </a:gs>
              <a:gs pos="13000">
                <a:srgbClr val="9CC2E5"/>
              </a:gs>
              <a:gs pos="49000">
                <a:srgbClr val="2E75B5"/>
              </a:gs>
              <a:gs pos="85000">
                <a:srgbClr val="5986B3"/>
              </a:gs>
              <a:gs pos="100000">
                <a:srgbClr val="2F5496"/>
              </a:gs>
            </a:gsLst>
            <a:lin ang="18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i="0" sz="1600" u="none" cap="none" strike="noStrike">
              <a:solidFill>
                <a:schemeClr val="lt1"/>
              </a:solidFill>
            </a:endParaRPr>
          </a:p>
        </p:txBody>
      </p:sp>
      <p:pic>
        <p:nvPicPr>
          <p:cNvPr id="38" name="Google Shape;38;p2"/>
          <p:cNvPicPr preferRelativeResize="0"/>
          <p:nvPr/>
        </p:nvPicPr>
        <p:blipFill>
          <a:blip r:embed="rId5">
            <a:alphaModFix/>
          </a:blip>
          <a:stretch>
            <a:fillRect/>
          </a:stretch>
        </p:blipFill>
        <p:spPr>
          <a:xfrm>
            <a:off x="38162350" y="14166949"/>
            <a:ext cx="4302425" cy="4302425"/>
          </a:xfrm>
          <a:prstGeom prst="rect">
            <a:avLst/>
          </a:prstGeom>
          <a:noFill/>
          <a:ln>
            <a:noFill/>
          </a:ln>
        </p:spPr>
      </p:pic>
      <p:pic>
        <p:nvPicPr>
          <p:cNvPr id="39" name="Google Shape;39;p2"/>
          <p:cNvPicPr preferRelativeResize="0"/>
          <p:nvPr/>
        </p:nvPicPr>
        <p:blipFill>
          <a:blip r:embed="rId6">
            <a:alphaModFix/>
          </a:blip>
          <a:stretch>
            <a:fillRect/>
          </a:stretch>
        </p:blipFill>
        <p:spPr>
          <a:xfrm>
            <a:off x="31880700" y="19373572"/>
            <a:ext cx="3815327" cy="1281699"/>
          </a:xfrm>
          <a:prstGeom prst="rect">
            <a:avLst/>
          </a:prstGeom>
          <a:noFill/>
          <a:ln>
            <a:noFill/>
          </a:ln>
        </p:spPr>
      </p:pic>
      <p:pic>
        <p:nvPicPr>
          <p:cNvPr id="40" name="Google Shape;40;p2"/>
          <p:cNvPicPr preferRelativeResize="0"/>
          <p:nvPr/>
        </p:nvPicPr>
        <p:blipFill>
          <a:blip r:embed="rId7">
            <a:alphaModFix/>
          </a:blip>
          <a:stretch>
            <a:fillRect/>
          </a:stretch>
        </p:blipFill>
        <p:spPr>
          <a:xfrm>
            <a:off x="31940049" y="15501975"/>
            <a:ext cx="3391825" cy="2077800"/>
          </a:xfrm>
          <a:prstGeom prst="rect">
            <a:avLst/>
          </a:prstGeom>
          <a:noFill/>
          <a:ln>
            <a:noFill/>
          </a:ln>
        </p:spPr>
      </p:pic>
      <p:pic>
        <p:nvPicPr>
          <p:cNvPr id="41" name="Google Shape;41;p2"/>
          <p:cNvPicPr preferRelativeResize="0"/>
          <p:nvPr/>
        </p:nvPicPr>
        <p:blipFill>
          <a:blip r:embed="rId8">
            <a:alphaModFix/>
          </a:blip>
          <a:stretch>
            <a:fillRect/>
          </a:stretch>
        </p:blipFill>
        <p:spPr>
          <a:xfrm>
            <a:off x="38099000" y="19280947"/>
            <a:ext cx="4429125" cy="1343025"/>
          </a:xfrm>
          <a:prstGeom prst="rect">
            <a:avLst/>
          </a:prstGeom>
          <a:noFill/>
          <a:ln>
            <a:noFill/>
          </a:ln>
        </p:spPr>
      </p:pic>
      <p:pic>
        <p:nvPicPr>
          <p:cNvPr id="42" name="Google Shape;42;p2"/>
          <p:cNvPicPr preferRelativeResize="0"/>
          <p:nvPr/>
        </p:nvPicPr>
        <p:blipFill>
          <a:blip r:embed="rId9">
            <a:alphaModFix/>
          </a:blip>
          <a:stretch>
            <a:fillRect/>
          </a:stretch>
        </p:blipFill>
        <p:spPr>
          <a:xfrm>
            <a:off x="35712873" y="16763025"/>
            <a:ext cx="2386127" cy="2652943"/>
          </a:xfrm>
          <a:prstGeom prst="rect">
            <a:avLst/>
          </a:prstGeom>
          <a:noFill/>
          <a:ln>
            <a:noFill/>
          </a:ln>
        </p:spPr>
      </p:pic>
      <p:pic>
        <p:nvPicPr>
          <p:cNvPr id="43" name="Google Shape;43;p2"/>
          <p:cNvPicPr preferRelativeResize="0"/>
          <p:nvPr/>
        </p:nvPicPr>
        <p:blipFill>
          <a:blip r:embed="rId10">
            <a:alphaModFix/>
          </a:blip>
          <a:stretch>
            <a:fillRect/>
          </a:stretch>
        </p:blipFill>
        <p:spPr>
          <a:xfrm>
            <a:off x="34929468" y="20811054"/>
            <a:ext cx="4302425" cy="1763994"/>
          </a:xfrm>
          <a:prstGeom prst="rect">
            <a:avLst/>
          </a:prstGeom>
          <a:noFill/>
          <a:ln>
            <a:noFill/>
          </a:ln>
        </p:spPr>
      </p:pic>
      <p:pic>
        <p:nvPicPr>
          <p:cNvPr id="44" name="Google Shape;44;p2"/>
          <p:cNvPicPr preferRelativeResize="0"/>
          <p:nvPr/>
        </p:nvPicPr>
        <p:blipFill>
          <a:blip r:embed="rId11">
            <a:alphaModFix/>
          </a:blip>
          <a:stretch>
            <a:fillRect/>
          </a:stretch>
        </p:blipFill>
        <p:spPr>
          <a:xfrm>
            <a:off x="1963625" y="14166950"/>
            <a:ext cx="11582400" cy="10441476"/>
          </a:xfrm>
          <a:prstGeom prst="rect">
            <a:avLst/>
          </a:prstGeom>
          <a:noFill/>
          <a:ln>
            <a:noFill/>
          </a:ln>
        </p:spPr>
      </p:pic>
      <p:pic>
        <p:nvPicPr>
          <p:cNvPr id="45" name="Google Shape;45;p2"/>
          <p:cNvPicPr preferRelativeResize="0"/>
          <p:nvPr/>
        </p:nvPicPr>
        <p:blipFill rotWithShape="1">
          <a:blip r:embed="rId12">
            <a:alphaModFix/>
          </a:blip>
          <a:srcRect b="7561" l="20742" r="3165" t="0"/>
          <a:stretch/>
        </p:blipFill>
        <p:spPr>
          <a:xfrm>
            <a:off x="20581625" y="13994225"/>
            <a:ext cx="6100101" cy="8869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