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jwR/oLmeFjIvp6LVqbo/V4wZpe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0.png"/><Relationship Id="rId22" Type="http://schemas.openxmlformats.org/officeDocument/2006/relationships/image" Target="../media/image18.png"/><Relationship Id="rId21" Type="http://schemas.openxmlformats.org/officeDocument/2006/relationships/image" Target="../media/image24.png"/><Relationship Id="rId24" Type="http://schemas.openxmlformats.org/officeDocument/2006/relationships/image" Target="../media/image27.jpg"/><Relationship Id="rId23"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jpg"/><Relationship Id="rId25" Type="http://schemas.openxmlformats.org/officeDocument/2006/relationships/image" Target="../media/image2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21.png"/><Relationship Id="rId11" Type="http://schemas.openxmlformats.org/officeDocument/2006/relationships/image" Target="../media/image25.png"/><Relationship Id="rId10" Type="http://schemas.openxmlformats.org/officeDocument/2006/relationships/image" Target="../media/image11.jpg"/><Relationship Id="rId13" Type="http://schemas.openxmlformats.org/officeDocument/2006/relationships/image" Target="../media/image28.png"/><Relationship Id="rId12" Type="http://schemas.openxmlformats.org/officeDocument/2006/relationships/image" Target="../media/image6.png"/><Relationship Id="rId15" Type="http://schemas.openxmlformats.org/officeDocument/2006/relationships/image" Target="../media/image14.png"/><Relationship Id="rId14" Type="http://schemas.openxmlformats.org/officeDocument/2006/relationships/image" Target="../media/image23.png"/><Relationship Id="rId17" Type="http://schemas.openxmlformats.org/officeDocument/2006/relationships/image" Target="../media/image17.png"/><Relationship Id="rId16" Type="http://schemas.openxmlformats.org/officeDocument/2006/relationships/image" Target="../media/image16.png"/><Relationship Id="rId19" Type="http://schemas.openxmlformats.org/officeDocument/2006/relationships/image" Target="../media/image15.png"/><Relationship Id="rId18"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19148325" y="28034550"/>
            <a:ext cx="3387300" cy="101805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rPr>
              <a:t>Figure </a:t>
            </a:r>
            <a:r>
              <a:rPr b="1" lang="en-US" sz="2402">
                <a:solidFill>
                  <a:schemeClr val="lt1"/>
                </a:solidFill>
              </a:rPr>
              <a:t>3:</a:t>
            </a:r>
            <a:r>
              <a:rPr lang="en-US" sz="2402">
                <a:solidFill>
                  <a:schemeClr val="lt1"/>
                </a:solidFill>
              </a:rPr>
              <a:t> </a:t>
            </a:r>
            <a:r>
              <a:rPr b="0" i="0" lang="en-US" sz="2402" u="none" cap="none" strike="noStrike">
                <a:solidFill>
                  <a:schemeClr val="lt1"/>
                </a:solidFill>
                <a:latin typeface="Arial"/>
                <a:ea typeface="Arial"/>
                <a:cs typeface="Arial"/>
                <a:sym typeface="Arial"/>
              </a:rPr>
              <a:t>Screenshot </a:t>
            </a:r>
            <a:r>
              <a:rPr lang="en-US" sz="2402">
                <a:solidFill>
                  <a:schemeClr val="lt1"/>
                </a:solidFill>
              </a:rPr>
              <a:t>of an </a:t>
            </a:r>
            <a:r>
              <a:rPr lang="en-US" sz="2402">
                <a:solidFill>
                  <a:schemeClr val="lt1"/>
                </a:solidFill>
              </a:rPr>
              <a:t>initial</a:t>
            </a:r>
            <a:r>
              <a:rPr lang="en-US" sz="2402">
                <a:solidFill>
                  <a:schemeClr val="lt1"/>
                </a:solidFill>
              </a:rPr>
              <a:t> creation of a MultipleChoiceQuestionBlock (</a:t>
            </a:r>
            <a:r>
              <a:rPr b="1" lang="en-US" sz="2402">
                <a:solidFill>
                  <a:schemeClr val="lt1"/>
                </a:solidFill>
              </a:rPr>
              <a:t>MCQB</a:t>
            </a:r>
            <a:r>
              <a:rPr lang="en-US" sz="2402">
                <a:solidFill>
                  <a:schemeClr val="lt1"/>
                </a:solidFill>
              </a:rPr>
              <a:t>) type single slide,  and how it persists to PostgreSQL database models </a:t>
            </a:r>
            <a:r>
              <a:rPr lang="en-US" sz="2402">
                <a:solidFill>
                  <a:schemeClr val="lt1"/>
                </a:solidFill>
              </a:rPr>
              <a:t>MultipleChoiceQuestionBlock and MultipleChoiceQuestionChoice.</a:t>
            </a:r>
            <a:endParaRPr sz="2402">
              <a:solidFill>
                <a:schemeClr val="lt1"/>
              </a:solidFill>
            </a:endParaRPr>
          </a:p>
          <a:p>
            <a:pPr indent="0" lvl="0" marL="0" marR="11091" rtl="0" algn="l">
              <a:lnSpc>
                <a:spcPct val="119067"/>
              </a:lnSpc>
              <a:spcBef>
                <a:spcPts val="327"/>
              </a:spcBef>
              <a:spcAft>
                <a:spcPts val="0"/>
              </a:spcAft>
              <a:buClr>
                <a:srgbClr val="000000"/>
              </a:buClr>
              <a:buSzPts val="2402"/>
              <a:buFont typeface="Arial"/>
              <a:buNone/>
            </a:pPr>
            <a:br>
              <a:rPr lang="en-US" sz="2402">
                <a:solidFill>
                  <a:schemeClr val="lt1"/>
                </a:solidFill>
              </a:rPr>
            </a:br>
            <a:endParaRPr sz="2402">
              <a:solidFill>
                <a:schemeClr val="lt1"/>
              </a:solidFill>
            </a:endParaRPr>
          </a:p>
          <a:p>
            <a:pPr indent="0" lvl="0" marL="27726" marR="11091" rtl="0" algn="l">
              <a:lnSpc>
                <a:spcPct val="119067"/>
              </a:lnSpc>
              <a:spcBef>
                <a:spcPts val="327"/>
              </a:spcBef>
              <a:spcAft>
                <a:spcPts val="0"/>
              </a:spcAft>
              <a:buClr>
                <a:srgbClr val="000000"/>
              </a:buClr>
              <a:buSzPts val="2402"/>
              <a:buFont typeface="Arial"/>
              <a:buNone/>
            </a:pPr>
            <a:br>
              <a:rPr lang="en-US" sz="2402">
                <a:solidFill>
                  <a:schemeClr val="lt1"/>
                </a:solidFill>
              </a:rPr>
            </a:br>
            <a:r>
              <a:rPr b="1" i="0" lang="en-US" sz="2402" u="none" cap="none" strike="noStrike">
                <a:solidFill>
                  <a:schemeClr val="lt1"/>
                </a:solidFill>
              </a:rPr>
              <a:t>Figure </a:t>
            </a:r>
            <a:r>
              <a:rPr b="1" lang="en-US" sz="2402">
                <a:solidFill>
                  <a:schemeClr val="lt1"/>
                </a:solidFill>
              </a:rPr>
              <a:t>4</a:t>
            </a:r>
            <a:r>
              <a:rPr b="1" i="0" lang="en-US" sz="2402" u="none" cap="none" strike="noStrike">
                <a:solidFill>
                  <a:schemeClr val="lt1"/>
                </a:solidFill>
              </a:rPr>
              <a:t>: </a:t>
            </a:r>
            <a:r>
              <a:rPr b="0" i="0" lang="en-US" sz="2402" u="none" cap="none" strike="noStrike">
                <a:solidFill>
                  <a:schemeClr val="lt1"/>
                </a:solidFill>
                <a:latin typeface="Arial"/>
                <a:ea typeface="Arial"/>
                <a:cs typeface="Arial"/>
                <a:sym typeface="Arial"/>
              </a:rPr>
              <a:t> Screenshot of how </a:t>
            </a:r>
            <a:r>
              <a:rPr lang="en-US" sz="2402">
                <a:solidFill>
                  <a:schemeClr val="lt1"/>
                </a:solidFill>
              </a:rPr>
              <a:t>a PUT request for the same MCQB results in a dynamic UPSERT call that identifies each model’s respective entries based on their PK and updates accordingly.  </a:t>
            </a:r>
            <a:endParaRPr b="0" i="0" sz="2402" u="none" cap="none" strike="noStrike">
              <a:solidFill>
                <a:schemeClr val="lt1"/>
              </a:solidFill>
              <a:latin typeface="Arial"/>
              <a:ea typeface="Arial"/>
              <a:cs typeface="Arial"/>
              <a:sym typeface="Arial"/>
            </a:endParaRPr>
          </a:p>
        </p:txBody>
      </p:sp>
      <p:sp>
        <p:nvSpPr>
          <p:cNvPr id="25" name="Google Shape;25;p1"/>
          <p:cNvSpPr txBox="1"/>
          <p:nvPr/>
        </p:nvSpPr>
        <p:spPr>
          <a:xfrm>
            <a:off x="22829725" y="29292350"/>
            <a:ext cx="9167700" cy="9777900"/>
          </a:xfrm>
          <a:prstGeom prst="rect">
            <a:avLst/>
          </a:prstGeom>
          <a:noFill/>
          <a:ln>
            <a:noFill/>
          </a:ln>
        </p:spPr>
        <p:txBody>
          <a:bodyPr anchorCtr="0" anchor="t" bIns="0" lIns="0" spcFirstLastPara="1" rIns="0" wrap="square" tIns="34650">
            <a:spAutoFit/>
          </a:bodyPr>
          <a:lstStyle/>
          <a:p>
            <a:pPr indent="-9702" lvl="0" marL="27726" marR="11091" rtl="0" algn="ctr">
              <a:lnSpc>
                <a:spcPct val="989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In this </a:t>
            </a:r>
            <a:r>
              <a:rPr lang="en-US" sz="4000">
                <a:solidFill>
                  <a:schemeClr val="lt1"/>
                </a:solidFill>
              </a:rPr>
              <a:t>fourth</a:t>
            </a:r>
            <a:r>
              <a:rPr b="0" i="0" lang="en-US" sz="4000" u="none" cap="none" strike="noStrike">
                <a:solidFill>
                  <a:schemeClr val="lt1"/>
                </a:solidFill>
                <a:latin typeface="Arial"/>
                <a:ea typeface="Arial"/>
                <a:cs typeface="Arial"/>
                <a:sym typeface="Arial"/>
              </a:rPr>
              <a:t> iteration of the MathBotics project, we’ve improved </a:t>
            </a:r>
            <a:r>
              <a:rPr lang="en-US" sz="4000">
                <a:solidFill>
                  <a:schemeClr val="lt1"/>
                </a:solidFill>
              </a:rPr>
              <a:t>the product by delivering on our promise to deploy the beta version onto FIU servers</a:t>
            </a:r>
            <a:r>
              <a:rPr b="0" i="0" lang="en-US" sz="4000" u="none" cap="none" strike="noStrike">
                <a:solidFill>
                  <a:schemeClr val="lt1"/>
                </a:solidFill>
                <a:latin typeface="Arial"/>
                <a:ea typeface="Arial"/>
                <a:cs typeface="Arial"/>
                <a:sym typeface="Arial"/>
              </a:rPr>
              <a:t>. This </a:t>
            </a:r>
            <a:r>
              <a:rPr lang="en-US" sz="4000">
                <a:solidFill>
                  <a:schemeClr val="lt1"/>
                </a:solidFill>
              </a:rPr>
              <a:t>beta version provides users with the core </a:t>
            </a:r>
            <a:r>
              <a:rPr lang="en-US" sz="4000">
                <a:solidFill>
                  <a:schemeClr val="lt1"/>
                </a:solidFill>
              </a:rPr>
              <a:t>functionality</a:t>
            </a:r>
            <a:r>
              <a:rPr lang="en-US" sz="4000">
                <a:solidFill>
                  <a:schemeClr val="lt1"/>
                </a:solidFill>
              </a:rPr>
              <a:t> needed in order start designing and enrolling in courses that include: A student self register page, instructor control over the number of attempts a student has per lesson, full functioning grading system, more storage efficient persistence of each slide type’s data, and even a </a:t>
            </a:r>
            <a:r>
              <a:rPr lang="en-US" sz="4000">
                <a:solidFill>
                  <a:schemeClr val="lt1"/>
                </a:solidFill>
              </a:rPr>
              <a:t>feedback</a:t>
            </a:r>
            <a:r>
              <a:rPr lang="en-US" sz="4000">
                <a:solidFill>
                  <a:schemeClr val="lt1"/>
                </a:solidFill>
              </a:rPr>
              <a:t> system unique to the instructor experience to continuously improve our product throughout future iterations.</a:t>
            </a:r>
            <a:endParaRPr b="0" i="0" sz="4000" u="none" cap="none" strike="noStrike">
              <a:solidFill>
                <a:schemeClr val="lt1"/>
              </a:solidFill>
              <a:latin typeface="Arial"/>
              <a:ea typeface="Arial"/>
              <a:cs typeface="Arial"/>
              <a:sym typeface="Arial"/>
            </a:endParaRPr>
          </a:p>
        </p:txBody>
      </p:sp>
      <p:sp>
        <p:nvSpPr>
          <p:cNvPr id="26" name="Google Shape;26;p1"/>
          <p:cNvSpPr txBox="1"/>
          <p:nvPr/>
        </p:nvSpPr>
        <p:spPr>
          <a:xfrm>
            <a:off x="3728058" y="41336041"/>
            <a:ext cx="25233300" cy="1441200"/>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a:t>
            </a:r>
            <a:r>
              <a:rPr lang="en-US" sz="3000">
                <a:solidFill>
                  <a:schemeClr val="lt2"/>
                </a:solidFill>
              </a:rPr>
              <a:t> I want to thank the Capstone II team for their work in bringing our promise for deployment to reality, and Capstone I for their input at critical moments.</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3561485" y="3460405"/>
            <a:ext cx="26403300"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i="1" lang="en-US" sz="3500">
                <a:solidFill>
                  <a:schemeClr val="lt2"/>
                </a:solidFill>
              </a:rPr>
              <a:t>Isabel Montes De Oca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7" name="Google Shape;37;p1"/>
          <p:cNvSpPr txBox="1"/>
          <p:nvPr/>
        </p:nvSpPr>
        <p:spPr>
          <a:xfrm>
            <a:off x="13934445" y="26882634"/>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8" name="Google Shape;38;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9" name="Google Shape;39;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40" name="Google Shape;40;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41" name="Google Shape;41;p1"/>
          <p:cNvPicPr preferRelativeResize="0"/>
          <p:nvPr/>
        </p:nvPicPr>
        <p:blipFill rotWithShape="1">
          <a:blip r:embed="rId5">
            <a:alphaModFix/>
          </a:blip>
          <a:srcRect b="0" l="0" r="0" t="0"/>
          <a:stretch/>
        </p:blipFill>
        <p:spPr>
          <a:xfrm>
            <a:off x="648923" y="832104"/>
            <a:ext cx="6838774" cy="4395462"/>
          </a:xfrm>
          <a:prstGeom prst="rect">
            <a:avLst/>
          </a:prstGeom>
          <a:noFill/>
          <a:ln>
            <a:noFill/>
          </a:ln>
        </p:spPr>
      </p:pic>
      <p:sp>
        <p:nvSpPr>
          <p:cNvPr id="42" name="Google Shape;42;p1"/>
          <p:cNvSpPr/>
          <p:nvPr/>
        </p:nvSpPr>
        <p:spPr>
          <a:xfrm>
            <a:off x="26427627" y="538298"/>
            <a:ext cx="5406600" cy="506880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3" name="Google Shape;43;p1"/>
          <p:cNvPicPr preferRelativeResize="0"/>
          <p:nvPr/>
        </p:nvPicPr>
        <p:blipFill rotWithShape="1">
          <a:blip r:embed="rId6">
            <a:alphaModFix/>
          </a:blip>
          <a:srcRect b="0" l="0" r="0" t="0"/>
          <a:stretch/>
        </p:blipFill>
        <p:spPr>
          <a:xfrm>
            <a:off x="25532376" y="495488"/>
            <a:ext cx="7333251" cy="5068702"/>
          </a:xfrm>
          <a:prstGeom prst="rect">
            <a:avLst/>
          </a:prstGeom>
          <a:noFill/>
          <a:ln>
            <a:noFill/>
          </a:ln>
        </p:spPr>
      </p:pic>
      <p:sp>
        <p:nvSpPr>
          <p:cNvPr id="44" name="Google Shape;44;p1"/>
          <p:cNvSpPr txBox="1"/>
          <p:nvPr/>
        </p:nvSpPr>
        <p:spPr>
          <a:xfrm>
            <a:off x="10088668" y="2469073"/>
            <a:ext cx="12741000"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i="1" lang="en-US" sz="6000">
                <a:solidFill>
                  <a:schemeClr val="lt2"/>
                </a:solidFill>
              </a:rPr>
              <a:t>Fall</a:t>
            </a:r>
            <a:r>
              <a:rPr b="0" i="1" lang="en-US" sz="6000" u="none" cap="none" strike="noStrike">
                <a:solidFill>
                  <a:schemeClr val="lt2"/>
                </a:solidFill>
                <a:latin typeface="Arial"/>
                <a:ea typeface="Arial"/>
                <a:cs typeface="Arial"/>
                <a:sym typeface="Arial"/>
              </a:rPr>
              <a:t> 2021 Capstone II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 name="Google Shape;45;p1"/>
          <p:cNvSpPr txBox="1"/>
          <p:nvPr/>
        </p:nvSpPr>
        <p:spPr>
          <a:xfrm>
            <a:off x="1229796" y="8482579"/>
            <a:ext cx="9871849" cy="747897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6" name="Google Shape;46;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7" name="Google Shape;47;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8" name="Google Shape;48;p1"/>
          <p:cNvSpPr txBox="1"/>
          <p:nvPr/>
        </p:nvSpPr>
        <p:spPr>
          <a:xfrm>
            <a:off x="11942655" y="8270473"/>
            <a:ext cx="9641100" cy="591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t>
            </a:r>
            <a:r>
              <a:rPr lang="en-US" sz="4000">
                <a:solidFill>
                  <a:schemeClr val="lt1"/>
                </a:solidFill>
              </a:rPr>
              <a:t>an </a:t>
            </a:r>
            <a:r>
              <a:rPr b="0" i="0" lang="en-US" sz="4000" u="none" cap="none" strike="noStrike">
                <a:solidFill>
                  <a:schemeClr val="lt1"/>
                </a:solidFill>
                <a:latin typeface="Arial"/>
                <a:ea typeface="Arial"/>
                <a:cs typeface="Arial"/>
                <a:sym typeface="Arial"/>
              </a:rPr>
              <a:t>all-around inclusive environment for K-12 students to understand and learn robotics. It offers easy to use tools for admins of the web application to create interactive lessons, and for instructors to create and manage engaging </a:t>
            </a:r>
            <a:r>
              <a:rPr lang="en-US" sz="4000">
                <a:solidFill>
                  <a:schemeClr val="lt1"/>
                </a:solidFill>
              </a:rPr>
              <a:t>courses</a:t>
            </a:r>
            <a:r>
              <a:rPr b="0" i="0" lang="en-US" sz="4000" u="none" cap="none" strike="noStrike">
                <a:solidFill>
                  <a:schemeClr val="lt1"/>
                </a:solidFill>
                <a:latin typeface="Arial"/>
                <a:ea typeface="Arial"/>
                <a:cs typeface="Arial"/>
                <a:sym typeface="Arial"/>
              </a:rPr>
              <a:t> </a:t>
            </a:r>
            <a:r>
              <a:rPr lang="en-US" sz="4000">
                <a:solidFill>
                  <a:schemeClr val="lt1"/>
                </a:solidFill>
              </a:rPr>
              <a:t>composed of </a:t>
            </a:r>
            <a:r>
              <a:rPr b="0" i="0" lang="en-US" sz="4000" u="none" cap="none" strike="noStrike">
                <a:solidFill>
                  <a:schemeClr val="lt1"/>
                </a:solidFill>
                <a:latin typeface="Arial"/>
                <a:ea typeface="Arial"/>
                <a:cs typeface="Arial"/>
                <a:sym typeface="Arial"/>
              </a:rPr>
              <a:t>these </a:t>
            </a:r>
            <a:r>
              <a:rPr lang="en-US" sz="4000">
                <a:solidFill>
                  <a:schemeClr val="lt1"/>
                </a:solidFill>
              </a:rPr>
              <a:t>administered</a:t>
            </a:r>
            <a:r>
              <a:rPr b="0" i="0" lang="en-US" sz="4000" u="none" cap="none" strike="noStrike">
                <a:solidFill>
                  <a:schemeClr val="lt1"/>
                </a:solidFill>
                <a:latin typeface="Arial"/>
                <a:ea typeface="Arial"/>
                <a:cs typeface="Arial"/>
                <a:sym typeface="Arial"/>
              </a:rPr>
              <a:t> lessons.</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 name="Google Shape;49;p1"/>
          <p:cNvSpPr txBox="1"/>
          <p:nvPr/>
        </p:nvSpPr>
        <p:spPr>
          <a:xfrm>
            <a:off x="21816756" y="8232443"/>
            <a:ext cx="10972800" cy="8373300"/>
          </a:xfrm>
          <a:prstGeom prst="rect">
            <a:avLst/>
          </a:prstGeom>
          <a:noFill/>
          <a:ln>
            <a:noFill/>
          </a:ln>
        </p:spPr>
        <p:txBody>
          <a:bodyPr anchorCtr="0" anchor="t" bIns="45700" lIns="91425" spcFirstLastPara="1" rIns="91425" wrap="square" tIns="45700">
            <a:spAutoFit/>
          </a:bodyPr>
          <a:lstStyle/>
          <a:p>
            <a:pPr indent="-482600" lvl="0" marL="457200" rtl="0" algn="l">
              <a:spcBef>
                <a:spcPts val="0"/>
              </a:spcBef>
              <a:spcAft>
                <a:spcPts val="0"/>
              </a:spcAft>
              <a:buClr>
                <a:schemeClr val="lt1"/>
              </a:buClr>
              <a:buSzPts val="4000"/>
              <a:buChar char="●"/>
            </a:pPr>
            <a:r>
              <a:rPr lang="en-US" sz="4000">
                <a:solidFill>
                  <a:schemeClr val="lt1"/>
                </a:solidFill>
              </a:rPr>
              <a:t>Student have the ability to register themselves</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Beta version deployed to FIU server</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Feedback system for Instructors and Admins</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Images and videos supported by Text Blocks</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Testing application in real-world scenario</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Students allowed in multiple courses</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Testing web application on server similar to live production server</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Add question list sidebar for students completing a lesson</a:t>
            </a:r>
            <a:endParaRPr sz="4000">
              <a:solidFill>
                <a:schemeClr val="lt1"/>
              </a:solidFill>
            </a:endParaRPr>
          </a:p>
          <a:p>
            <a:pPr indent="-482600" lvl="0" marL="457200" rtl="0" algn="l">
              <a:spcBef>
                <a:spcPts val="0"/>
              </a:spcBef>
              <a:spcAft>
                <a:spcPts val="0"/>
              </a:spcAft>
              <a:buClr>
                <a:schemeClr val="lt1"/>
              </a:buClr>
              <a:buSzPts val="4000"/>
              <a:buChar char="●"/>
            </a:pPr>
            <a:r>
              <a:rPr lang="en-US" sz="4000">
                <a:solidFill>
                  <a:schemeClr val="lt1"/>
                </a:solidFill>
              </a:rPr>
              <a:t>Giving an instructor control over number of attempts for a lesson</a:t>
            </a:r>
            <a:endParaRPr sz="4000">
              <a:solidFill>
                <a:schemeClr val="lt1"/>
              </a:solidFil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50" name="Google Shape;50;p1"/>
          <p:cNvCxnSpPr/>
          <p:nvPr/>
        </p:nvCxnSpPr>
        <p:spPr>
          <a:xfrm>
            <a:off x="24162219" y="806576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51" name="Google Shape;51;p1"/>
          <p:cNvSpPr txBox="1"/>
          <p:nvPr/>
        </p:nvSpPr>
        <p:spPr>
          <a:xfrm>
            <a:off x="940124" y="27484281"/>
            <a:ext cx="11157900" cy="8520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rPr>
              <a:t>Figure 1:</a:t>
            </a:r>
            <a:r>
              <a:rPr b="0" i="0" lang="en-US" sz="2402" u="none" cap="none" strike="noStrike">
                <a:solidFill>
                  <a:schemeClr val="lt1"/>
                </a:solidFill>
                <a:latin typeface="Arial"/>
                <a:ea typeface="Arial"/>
                <a:cs typeface="Arial"/>
                <a:sym typeface="Arial"/>
              </a:rPr>
              <a:t> The system architecture layer-by-layer, beginning with the </a:t>
            </a:r>
            <a:r>
              <a:rPr lang="en-US" sz="2402">
                <a:solidFill>
                  <a:schemeClr val="lt1"/>
                </a:solidFill>
              </a:rPr>
              <a:t>React Views </a:t>
            </a:r>
            <a:r>
              <a:rPr b="0" i="0" lang="en-US" sz="2402" u="none" cap="none" strike="noStrike">
                <a:solidFill>
                  <a:schemeClr val="lt1"/>
                </a:solidFill>
                <a:latin typeface="Arial"/>
                <a:ea typeface="Arial"/>
                <a:cs typeface="Arial"/>
                <a:sym typeface="Arial"/>
              </a:rPr>
              <a:t>and ending in the Database</a:t>
            </a:r>
            <a:endParaRPr b="0" i="0" sz="2402" u="none" cap="none" strike="noStrike">
              <a:solidFill>
                <a:schemeClr val="lt1"/>
              </a:solidFill>
              <a:latin typeface="Arial"/>
              <a:ea typeface="Arial"/>
              <a:cs typeface="Arial"/>
              <a:sym typeface="Arial"/>
            </a:endParaRPr>
          </a:p>
        </p:txBody>
      </p:sp>
      <p:sp>
        <p:nvSpPr>
          <p:cNvPr id="52" name="Google Shape;52;p1"/>
          <p:cNvSpPr/>
          <p:nvPr/>
        </p:nvSpPr>
        <p:spPr>
          <a:xfrm>
            <a:off x="25848650" y="19436273"/>
            <a:ext cx="2278200" cy="22782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3000730" y="19807531"/>
            <a:ext cx="2590800" cy="25908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4" name="Google Shape;54;p1"/>
          <p:cNvSpPr/>
          <p:nvPr/>
        </p:nvSpPr>
        <p:spPr>
          <a:xfrm>
            <a:off x="25784377" y="22273309"/>
            <a:ext cx="1966200" cy="19662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5" name="Google Shape;55;p1"/>
          <p:cNvSpPr/>
          <p:nvPr/>
        </p:nvSpPr>
        <p:spPr>
          <a:xfrm>
            <a:off x="28233506" y="21246520"/>
            <a:ext cx="4141500" cy="14940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6" name="Google Shape;56;p1"/>
          <p:cNvSpPr/>
          <p:nvPr/>
        </p:nvSpPr>
        <p:spPr>
          <a:xfrm>
            <a:off x="25425622" y="25216495"/>
            <a:ext cx="2366400" cy="238770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7" name="Google Shape;57;p1"/>
          <p:cNvPicPr preferRelativeResize="0"/>
          <p:nvPr/>
        </p:nvPicPr>
        <p:blipFill rotWithShape="1">
          <a:blip r:embed="rId12">
            <a:alphaModFix/>
          </a:blip>
          <a:srcRect b="13333" l="19973" r="19580" t="15556"/>
          <a:stretch/>
        </p:blipFill>
        <p:spPr>
          <a:xfrm>
            <a:off x="28126856" y="25782659"/>
            <a:ext cx="4354793" cy="1821530"/>
          </a:xfrm>
          <a:prstGeom prst="rect">
            <a:avLst/>
          </a:prstGeom>
          <a:noFill/>
          <a:ln>
            <a:noFill/>
          </a:ln>
        </p:spPr>
      </p:pic>
      <p:pic>
        <p:nvPicPr>
          <p:cNvPr descr="A picture containing text, clipart&#10;&#10;Description automatically generated" id="58" name="Google Shape;58;p1"/>
          <p:cNvPicPr preferRelativeResize="0"/>
          <p:nvPr/>
        </p:nvPicPr>
        <p:blipFill rotWithShape="1">
          <a:blip r:embed="rId13">
            <a:alphaModFix/>
          </a:blip>
          <a:srcRect b="0" l="0" r="0" t="0"/>
          <a:stretch/>
        </p:blipFill>
        <p:spPr>
          <a:xfrm>
            <a:off x="28276994" y="23639559"/>
            <a:ext cx="4054506" cy="1303008"/>
          </a:xfrm>
          <a:prstGeom prst="rect">
            <a:avLst/>
          </a:prstGeom>
          <a:noFill/>
          <a:ln>
            <a:noFill/>
          </a:ln>
        </p:spPr>
      </p:pic>
      <p:cxnSp>
        <p:nvCxnSpPr>
          <p:cNvPr id="59" name="Google Shape;59;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0" name="Google Shape;60;p1"/>
          <p:cNvSpPr txBox="1"/>
          <p:nvPr/>
        </p:nvSpPr>
        <p:spPr>
          <a:xfrm>
            <a:off x="1962950" y="29698550"/>
            <a:ext cx="8101800" cy="9261900"/>
          </a:xfrm>
          <a:prstGeom prst="rect">
            <a:avLst/>
          </a:prstGeom>
          <a:noFill/>
          <a:ln>
            <a:noFill/>
          </a:ln>
        </p:spPr>
        <p:txBody>
          <a:bodyPr anchorCtr="0" anchor="t" bIns="0" lIns="0" spcFirstLastPara="1" rIns="0" wrap="square" tIns="26325">
            <a:spAutoFit/>
          </a:bodyPr>
          <a:lstStyle/>
          <a:p>
            <a:pPr indent="-5543" lvl="0" marL="27725" marR="11090" rtl="0" algn="ctr">
              <a:lnSpc>
                <a:spcPct val="100000"/>
              </a:lnSpc>
              <a:spcBef>
                <a:spcPts val="0"/>
              </a:spcBef>
              <a:spcAft>
                <a:spcPts val="0"/>
              </a:spcAft>
              <a:buClr>
                <a:srgbClr val="000000"/>
              </a:buClr>
              <a:buSzPts val="4000"/>
              <a:buFont typeface="Arial"/>
              <a:buNone/>
            </a:pPr>
            <a:r>
              <a:rPr lang="en-US" sz="4000">
                <a:solidFill>
                  <a:schemeClr val="lt1"/>
                </a:solidFill>
              </a:rPr>
              <a:t>To test the configuration of Traefik and the behavior of our application in a live production setting we ran it on a test server whose system specifications were </a:t>
            </a:r>
            <a:r>
              <a:rPr lang="en-US" sz="4000">
                <a:solidFill>
                  <a:schemeClr val="lt1"/>
                </a:solidFill>
              </a:rPr>
              <a:t>similar</a:t>
            </a:r>
            <a:r>
              <a:rPr lang="en-US" sz="4000">
                <a:solidFill>
                  <a:schemeClr val="lt1"/>
                </a:solidFill>
              </a:rPr>
              <a:t> to that of FIU servers.</a:t>
            </a:r>
            <a:endParaRPr sz="4000">
              <a:solidFill>
                <a:schemeClr val="lt1"/>
              </a:solidFill>
            </a:endParaRPr>
          </a:p>
          <a:p>
            <a:pPr indent="-5543" lvl="0" marL="27725" marR="11090" rtl="0" algn="ctr">
              <a:lnSpc>
                <a:spcPct val="100000"/>
              </a:lnSpc>
              <a:spcBef>
                <a:spcPts val="0"/>
              </a:spcBef>
              <a:spcAft>
                <a:spcPts val="0"/>
              </a:spcAft>
              <a:buClr>
                <a:srgbClr val="000000"/>
              </a:buClr>
              <a:buSzPts val="4000"/>
              <a:buFont typeface="Arial"/>
              <a:buNone/>
            </a:pPr>
            <a:r>
              <a:t/>
            </a:r>
            <a:endParaRPr sz="4000">
              <a:solidFill>
                <a:schemeClr val="lt1"/>
              </a:solidFill>
            </a:endParaRPr>
          </a:p>
          <a:p>
            <a:pPr indent="-5543" lvl="0" marL="27725" marR="11090" rtl="0" algn="ctr">
              <a:lnSpc>
                <a:spcPct val="100000"/>
              </a:lnSpc>
              <a:spcBef>
                <a:spcPts val="0"/>
              </a:spcBef>
              <a:spcAft>
                <a:spcPts val="0"/>
              </a:spcAft>
              <a:buClr>
                <a:srgbClr val="000000"/>
              </a:buClr>
              <a:buSzPts val="4000"/>
              <a:buFont typeface="Arial"/>
              <a:buNone/>
            </a:pPr>
            <a:r>
              <a:rPr lang="en-US" sz="4000">
                <a:solidFill>
                  <a:schemeClr val="lt1"/>
                </a:solidFill>
              </a:rPr>
              <a:t>In order to ensure quality code was merged into the codebase, we strictly practiced git version control. </a:t>
            </a:r>
            <a:endParaRPr sz="4000">
              <a:solidFill>
                <a:schemeClr val="lt1"/>
              </a:solidFill>
            </a:endParaRPr>
          </a:p>
          <a:p>
            <a:pPr indent="-5543" lvl="0" marL="27725" marR="11090" rtl="0" algn="ctr">
              <a:lnSpc>
                <a:spcPct val="100000"/>
              </a:lnSpc>
              <a:spcBef>
                <a:spcPts val="0"/>
              </a:spcBef>
              <a:spcAft>
                <a:spcPts val="0"/>
              </a:spcAft>
              <a:buClr>
                <a:srgbClr val="000000"/>
              </a:buClr>
              <a:buSzPts val="4000"/>
              <a:buFont typeface="Arial"/>
              <a:buNone/>
            </a:pPr>
            <a:r>
              <a:t/>
            </a:r>
            <a:endParaRPr sz="4000">
              <a:solidFill>
                <a:schemeClr val="lt1"/>
              </a:solidFill>
            </a:endParaRPr>
          </a:p>
          <a:p>
            <a:pPr indent="-5543" lvl="0" marL="27726" marR="11091" rtl="0" algn="ctr">
              <a:lnSpc>
                <a:spcPct val="100000"/>
              </a:lnSpc>
              <a:spcBef>
                <a:spcPts val="0"/>
              </a:spcBef>
              <a:spcAft>
                <a:spcPts val="0"/>
              </a:spcAft>
              <a:buClr>
                <a:srgbClr val="000000"/>
              </a:buClr>
              <a:buSzPts val="4000"/>
              <a:buFont typeface="Arial"/>
              <a:buNone/>
            </a:pPr>
            <a:r>
              <a:rPr lang="en-US" sz="4000">
                <a:solidFill>
                  <a:schemeClr val="lt1"/>
                </a:solidFill>
              </a:rPr>
              <a:t>Every pull request required a reviewer to either run the code on their local machine or watch as the developer demoed their changes.  </a:t>
            </a:r>
            <a:endParaRPr b="0" i="0" sz="4000" u="none" cap="none" strike="noStrike">
              <a:solidFill>
                <a:schemeClr val="lt1"/>
              </a:solidFill>
              <a:latin typeface="Arial"/>
              <a:ea typeface="Arial"/>
              <a:cs typeface="Arial"/>
              <a:sym typeface="Arial"/>
            </a:endParaRPr>
          </a:p>
        </p:txBody>
      </p:sp>
      <p:cxnSp>
        <p:nvCxnSpPr>
          <p:cNvPr id="61" name="Google Shape;61;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13648091" y="27569622"/>
            <a:ext cx="6080700" cy="0"/>
          </a:xfrm>
          <a:prstGeom prst="straightConnector1">
            <a:avLst/>
          </a:prstGeom>
          <a:noFill/>
          <a:ln cap="flat" cmpd="sng" w="9525">
            <a:solidFill>
              <a:schemeClr val="lt1"/>
            </a:solidFill>
            <a:prstDash val="solid"/>
            <a:miter lim="800000"/>
            <a:headEnd len="sm" w="sm" type="none"/>
            <a:tailEnd len="sm" w="sm" type="none"/>
          </a:ln>
        </p:spPr>
      </p:cxnSp>
      <p:cxnSp>
        <p:nvCxnSpPr>
          <p:cNvPr id="63" name="Google Shape;63;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4" name="Google Shape;64;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5" name="Google Shape;65;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6" name="Google Shape;66;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7" name="Google Shape;67;p1"/>
          <p:cNvSpPr txBox="1"/>
          <p:nvPr/>
        </p:nvSpPr>
        <p:spPr>
          <a:xfrm>
            <a:off x="12736250" y="25450275"/>
            <a:ext cx="10025400" cy="8520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rPr>
              <a:t>Figure 2: </a:t>
            </a:r>
            <a:r>
              <a:rPr b="0" i="0" lang="en-US" sz="2402" u="none" cap="none" strike="noStrike">
                <a:solidFill>
                  <a:schemeClr val="lt1"/>
                </a:solidFill>
                <a:latin typeface="Arial"/>
                <a:ea typeface="Arial"/>
                <a:cs typeface="Arial"/>
                <a:sym typeface="Arial"/>
              </a:rPr>
              <a:t>Sequence diagram for the</a:t>
            </a:r>
            <a:r>
              <a:rPr lang="en-US" sz="2402">
                <a:solidFill>
                  <a:schemeClr val="lt1"/>
                </a:solidFill>
              </a:rPr>
              <a:t> form page that allows only an admin to edit a MultipleChoiceQuestionBlock.</a:t>
            </a:r>
            <a:endParaRPr b="0" i="0" sz="2402" u="none" cap="none" strike="noStrike">
              <a:solidFill>
                <a:schemeClr val="lt1"/>
              </a:solidFill>
              <a:latin typeface="Arial"/>
              <a:ea typeface="Arial"/>
              <a:cs typeface="Arial"/>
              <a:sym typeface="Arial"/>
            </a:endParaRPr>
          </a:p>
        </p:txBody>
      </p:sp>
      <p:pic>
        <p:nvPicPr>
          <p:cNvPr descr="Icon&#10;&#10;Description automatically generated" id="68" name="Google Shape;68;p1"/>
          <p:cNvPicPr preferRelativeResize="0"/>
          <p:nvPr/>
        </p:nvPicPr>
        <p:blipFill rotWithShape="1">
          <a:blip r:embed="rId14">
            <a:alphaModFix/>
          </a:blip>
          <a:srcRect b="0" l="0" r="0" t="0"/>
          <a:stretch/>
        </p:blipFill>
        <p:spPr>
          <a:xfrm>
            <a:off x="28318125" y="18223245"/>
            <a:ext cx="3972262" cy="2808514"/>
          </a:xfrm>
          <a:prstGeom prst="rect">
            <a:avLst/>
          </a:prstGeom>
          <a:noFill/>
          <a:ln>
            <a:noFill/>
          </a:ln>
        </p:spPr>
      </p:pic>
      <p:pic>
        <p:nvPicPr>
          <p:cNvPr descr="Icon&#10;&#10;Description automatically generated" id="69" name="Google Shape;69;p1"/>
          <p:cNvPicPr preferRelativeResize="0"/>
          <p:nvPr/>
        </p:nvPicPr>
        <p:blipFill rotWithShape="1">
          <a:blip r:embed="rId15">
            <a:alphaModFix/>
          </a:blip>
          <a:srcRect b="0" l="0" r="0" t="0"/>
          <a:stretch/>
        </p:blipFill>
        <p:spPr>
          <a:xfrm>
            <a:off x="22869852" y="26130961"/>
            <a:ext cx="2600951" cy="1473244"/>
          </a:xfrm>
          <a:prstGeom prst="rect">
            <a:avLst/>
          </a:prstGeom>
          <a:noFill/>
          <a:ln>
            <a:noFill/>
          </a:ln>
        </p:spPr>
      </p:pic>
      <p:pic>
        <p:nvPicPr>
          <p:cNvPr id="70" name="Google Shape;70;p1"/>
          <p:cNvPicPr preferRelativeResize="0"/>
          <p:nvPr/>
        </p:nvPicPr>
        <p:blipFill>
          <a:blip r:embed="rId16">
            <a:alphaModFix/>
          </a:blip>
          <a:stretch>
            <a:fillRect/>
          </a:stretch>
        </p:blipFill>
        <p:spPr>
          <a:xfrm>
            <a:off x="23172538" y="23121025"/>
            <a:ext cx="2128920" cy="1821550"/>
          </a:xfrm>
          <a:prstGeom prst="rect">
            <a:avLst/>
          </a:prstGeom>
          <a:noFill/>
          <a:ln>
            <a:noFill/>
          </a:ln>
        </p:spPr>
      </p:pic>
      <p:pic>
        <p:nvPicPr>
          <p:cNvPr id="71" name="Google Shape;71;p1"/>
          <p:cNvPicPr preferRelativeResize="0"/>
          <p:nvPr/>
        </p:nvPicPr>
        <p:blipFill>
          <a:blip r:embed="rId17">
            <a:alphaModFix/>
          </a:blip>
          <a:stretch>
            <a:fillRect/>
          </a:stretch>
        </p:blipFill>
        <p:spPr>
          <a:xfrm>
            <a:off x="25008487" y="18076255"/>
            <a:ext cx="3561477" cy="1008592"/>
          </a:xfrm>
          <a:prstGeom prst="rect">
            <a:avLst/>
          </a:prstGeom>
          <a:noFill/>
          <a:ln>
            <a:noFill/>
          </a:ln>
        </p:spPr>
      </p:pic>
      <p:pic>
        <p:nvPicPr>
          <p:cNvPr id="72" name="Google Shape;72;p1"/>
          <p:cNvPicPr preferRelativeResize="0"/>
          <p:nvPr/>
        </p:nvPicPr>
        <p:blipFill rotWithShape="1">
          <a:blip r:embed="rId18">
            <a:alphaModFix/>
          </a:blip>
          <a:srcRect b="39844" l="87868" r="1645" t="2634"/>
          <a:stretch/>
        </p:blipFill>
        <p:spPr>
          <a:xfrm>
            <a:off x="11641375" y="28034550"/>
            <a:ext cx="1777725" cy="5023224"/>
          </a:xfrm>
          <a:prstGeom prst="rect">
            <a:avLst/>
          </a:prstGeom>
          <a:noFill/>
          <a:ln>
            <a:noFill/>
          </a:ln>
        </p:spPr>
      </p:pic>
      <p:pic>
        <p:nvPicPr>
          <p:cNvPr id="73" name="Google Shape;73;p1"/>
          <p:cNvPicPr preferRelativeResize="0"/>
          <p:nvPr/>
        </p:nvPicPr>
        <p:blipFill rotWithShape="1">
          <a:blip r:embed="rId19">
            <a:alphaModFix/>
          </a:blip>
          <a:srcRect b="10952" l="0" r="0" t="0"/>
          <a:stretch/>
        </p:blipFill>
        <p:spPr>
          <a:xfrm>
            <a:off x="13504800" y="28034551"/>
            <a:ext cx="5531673" cy="2426850"/>
          </a:xfrm>
          <a:prstGeom prst="rect">
            <a:avLst/>
          </a:prstGeom>
          <a:noFill/>
          <a:ln>
            <a:noFill/>
          </a:ln>
        </p:spPr>
      </p:pic>
      <p:pic>
        <p:nvPicPr>
          <p:cNvPr id="74" name="Google Shape;74;p1"/>
          <p:cNvPicPr preferRelativeResize="0"/>
          <p:nvPr/>
        </p:nvPicPr>
        <p:blipFill rotWithShape="1">
          <a:blip r:embed="rId20">
            <a:alphaModFix/>
          </a:blip>
          <a:srcRect b="7749" l="0" r="0" t="0"/>
          <a:stretch/>
        </p:blipFill>
        <p:spPr>
          <a:xfrm>
            <a:off x="13517888" y="30512600"/>
            <a:ext cx="5531648" cy="2590899"/>
          </a:xfrm>
          <a:prstGeom prst="rect">
            <a:avLst/>
          </a:prstGeom>
          <a:noFill/>
          <a:ln>
            <a:noFill/>
          </a:ln>
        </p:spPr>
      </p:pic>
      <p:pic>
        <p:nvPicPr>
          <p:cNvPr id="75" name="Google Shape;75;p1"/>
          <p:cNvPicPr preferRelativeResize="0"/>
          <p:nvPr/>
        </p:nvPicPr>
        <p:blipFill>
          <a:blip r:embed="rId21">
            <a:alphaModFix/>
          </a:blip>
          <a:stretch>
            <a:fillRect/>
          </a:stretch>
        </p:blipFill>
        <p:spPr>
          <a:xfrm>
            <a:off x="11641375" y="33973077"/>
            <a:ext cx="1777725" cy="5314626"/>
          </a:xfrm>
          <a:prstGeom prst="rect">
            <a:avLst/>
          </a:prstGeom>
          <a:noFill/>
          <a:ln>
            <a:noFill/>
          </a:ln>
        </p:spPr>
      </p:pic>
      <p:pic>
        <p:nvPicPr>
          <p:cNvPr id="76" name="Google Shape;76;p1"/>
          <p:cNvPicPr preferRelativeResize="0"/>
          <p:nvPr/>
        </p:nvPicPr>
        <p:blipFill>
          <a:blip r:embed="rId22">
            <a:alphaModFix/>
          </a:blip>
          <a:stretch>
            <a:fillRect/>
          </a:stretch>
        </p:blipFill>
        <p:spPr>
          <a:xfrm>
            <a:off x="13484163" y="34053400"/>
            <a:ext cx="5599089" cy="2426850"/>
          </a:xfrm>
          <a:prstGeom prst="rect">
            <a:avLst/>
          </a:prstGeom>
          <a:noFill/>
          <a:ln>
            <a:noFill/>
          </a:ln>
        </p:spPr>
      </p:pic>
      <p:pic>
        <p:nvPicPr>
          <p:cNvPr id="77" name="Google Shape;77;p1"/>
          <p:cNvPicPr preferRelativeResize="0"/>
          <p:nvPr/>
        </p:nvPicPr>
        <p:blipFill>
          <a:blip r:embed="rId23">
            <a:alphaModFix/>
          </a:blip>
          <a:stretch>
            <a:fillRect/>
          </a:stretch>
        </p:blipFill>
        <p:spPr>
          <a:xfrm>
            <a:off x="13484163" y="36550306"/>
            <a:ext cx="5599076" cy="2540169"/>
          </a:xfrm>
          <a:prstGeom prst="rect">
            <a:avLst/>
          </a:prstGeom>
          <a:noFill/>
          <a:ln>
            <a:noFill/>
          </a:ln>
        </p:spPr>
      </p:pic>
      <p:pic>
        <p:nvPicPr>
          <p:cNvPr id="78" name="Google Shape;78;p1"/>
          <p:cNvPicPr preferRelativeResize="0"/>
          <p:nvPr/>
        </p:nvPicPr>
        <p:blipFill>
          <a:blip r:embed="rId24">
            <a:alphaModFix/>
          </a:blip>
          <a:stretch>
            <a:fillRect/>
          </a:stretch>
        </p:blipFill>
        <p:spPr>
          <a:xfrm>
            <a:off x="885939" y="18243861"/>
            <a:ext cx="10932125" cy="9172382"/>
          </a:xfrm>
          <a:prstGeom prst="rect">
            <a:avLst/>
          </a:prstGeom>
          <a:noFill/>
          <a:ln>
            <a:noFill/>
          </a:ln>
        </p:spPr>
      </p:pic>
      <p:pic>
        <p:nvPicPr>
          <p:cNvPr id="79" name="Google Shape;79;p1"/>
          <p:cNvPicPr preferRelativeResize="0"/>
          <p:nvPr/>
        </p:nvPicPr>
        <p:blipFill>
          <a:blip r:embed="rId25">
            <a:alphaModFix/>
          </a:blip>
          <a:stretch>
            <a:fillRect/>
          </a:stretch>
        </p:blipFill>
        <p:spPr>
          <a:xfrm>
            <a:off x="12902950" y="18040613"/>
            <a:ext cx="9567525" cy="7140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