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feqVdw3LJEuhI1Pdlxx9If5dEs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3.png"/><Relationship Id="rId11" Type="http://schemas.openxmlformats.org/officeDocument/2006/relationships/image" Target="../media/image14.png"/><Relationship Id="rId10" Type="http://schemas.openxmlformats.org/officeDocument/2006/relationships/image" Target="../media/image13.jpg"/><Relationship Id="rId13" Type="http://schemas.openxmlformats.org/officeDocument/2006/relationships/image" Target="../media/image16.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 Id="rId9" Type="http://schemas.openxmlformats.org/officeDocument/2006/relationships/image" Target="../media/image12.jpg"/><Relationship Id="rId15" Type="http://schemas.openxmlformats.org/officeDocument/2006/relationships/image" Target="../media/image18.png"/><Relationship Id="rId14" Type="http://schemas.openxmlformats.org/officeDocument/2006/relationships/image" Target="../media/image17.png"/><Relationship Id="rId17" Type="http://schemas.openxmlformats.org/officeDocument/2006/relationships/image" Target="../media/image20.jpg"/><Relationship Id="rId16" Type="http://schemas.openxmlformats.org/officeDocument/2006/relationships/image" Target="../media/image19.png"/><Relationship Id="rId5" Type="http://schemas.openxmlformats.org/officeDocument/2006/relationships/image" Target="../media/image8.png"/><Relationship Id="rId19" Type="http://schemas.openxmlformats.org/officeDocument/2006/relationships/image" Target="../media/image22.png"/><Relationship Id="rId6" Type="http://schemas.openxmlformats.org/officeDocument/2006/relationships/image" Target="../media/image10.png"/><Relationship Id="rId18" Type="http://schemas.openxmlformats.org/officeDocument/2006/relationships/image" Target="../media/image21.png"/><Relationship Id="rId7" Type="http://schemas.openxmlformats.org/officeDocument/2006/relationships/image" Target="../media/image9.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728058" y="41336041"/>
            <a:ext cx="25233300" cy="1441200"/>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Florida International University Knight Foundation School of Computing and Information Sciences. </a:t>
            </a:r>
            <a:r>
              <a:rPr lang="en-US" sz="3000">
                <a:solidFill>
                  <a:schemeClr val="lt2"/>
                </a:solidFill>
              </a:rPr>
              <a:t>I would like to thank our amazing product owner for being so flexible with his time and my fellow capstone students for their dedication to delivering an amazing product.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430912"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1"/>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7504835" y="335034"/>
            <a:ext cx="1851660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2"/>
                </a:solidFill>
                <a:latin typeface="Arial"/>
                <a:ea typeface="Arial"/>
                <a:cs typeface="Arial"/>
                <a:sym typeface="Arial"/>
              </a:rPr>
              <a:t>FIU Knight Foundation School of Computing and Information Sciences</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3561485" y="3460405"/>
            <a:ext cx="26403299"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MathBotics</a:t>
            </a:r>
            <a:endParaRPr b="1" i="0" sz="100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 </a:t>
            </a:r>
            <a:r>
              <a:rPr b="0" i="1" lang="en-US" sz="3500" u="none" cap="none" strike="noStrike">
                <a:solidFill>
                  <a:schemeClr val="lt2"/>
                </a:solidFill>
                <a:latin typeface="Arial"/>
                <a:ea typeface="Arial"/>
                <a:cs typeface="Arial"/>
                <a:sym typeface="Arial"/>
              </a:rPr>
              <a:t>Christopher </a:t>
            </a:r>
            <a:r>
              <a:rPr i="1" lang="en-US" sz="3500">
                <a:solidFill>
                  <a:schemeClr val="lt2"/>
                </a:solidFill>
              </a:rPr>
              <a:t>Jerauld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Product Owner: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3648713" y="731010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14051798" y="73041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24479888" y="733965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14051798" y="17185422"/>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24696941"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3191325" y="287065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13905870" y="2729509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24419631" y="2826336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id="37" name="Google Shape;37;p1"/>
          <p:cNvPicPr preferRelativeResize="0"/>
          <p:nvPr/>
        </p:nvPicPr>
        <p:blipFill rotWithShape="1">
          <a:blip r:embed="rId3">
            <a:alphaModFix/>
          </a:blip>
          <a:srcRect b="0" l="0" r="0" t="0"/>
          <a:stretch/>
        </p:blipFill>
        <p:spPr>
          <a:xfrm>
            <a:off x="648929" y="41169369"/>
            <a:ext cx="2912556" cy="2426863"/>
          </a:xfrm>
          <a:prstGeom prst="rect">
            <a:avLst/>
          </a:prstGeom>
          <a:noFill/>
          <a:ln>
            <a:noFill/>
          </a:ln>
        </p:spPr>
      </p:pic>
      <p:pic>
        <p:nvPicPr>
          <p:cNvPr descr="Text&#10;&#10;Description automatically generated" id="38" name="Google Shape;38;p1"/>
          <p:cNvPicPr preferRelativeResize="0"/>
          <p:nvPr/>
        </p:nvPicPr>
        <p:blipFill rotWithShape="1">
          <a:blip r:embed="rId4">
            <a:alphaModFix/>
          </a:blip>
          <a:srcRect b="0" l="0" r="0" t="0"/>
          <a:stretch/>
        </p:blipFill>
        <p:spPr>
          <a:xfrm>
            <a:off x="207774" y="41179750"/>
            <a:ext cx="3561485" cy="2110932"/>
          </a:xfrm>
          <a:prstGeom prst="rect">
            <a:avLst/>
          </a:prstGeom>
          <a:noFill/>
          <a:ln>
            <a:noFill/>
          </a:ln>
        </p:spPr>
      </p:pic>
      <p:pic>
        <p:nvPicPr>
          <p:cNvPr descr="Text&#10;&#10;Description automatically generated" id="39" name="Google Shape;39;p1"/>
          <p:cNvPicPr preferRelativeResize="0"/>
          <p:nvPr/>
        </p:nvPicPr>
        <p:blipFill rotWithShape="1">
          <a:blip r:embed="rId5">
            <a:alphaModFix/>
          </a:blip>
          <a:srcRect b="0" l="0" r="0" t="0"/>
          <a:stretch/>
        </p:blipFill>
        <p:spPr>
          <a:xfrm>
            <a:off x="699478" y="721320"/>
            <a:ext cx="4031924" cy="2591425"/>
          </a:xfrm>
          <a:prstGeom prst="rect">
            <a:avLst/>
          </a:prstGeom>
          <a:noFill/>
          <a:ln>
            <a:noFill/>
          </a:ln>
        </p:spPr>
      </p:pic>
      <p:sp>
        <p:nvSpPr>
          <p:cNvPr id="40" name="Google Shape;40;p1"/>
          <p:cNvSpPr/>
          <p:nvPr/>
        </p:nvSpPr>
        <p:spPr>
          <a:xfrm>
            <a:off x="27202528" y="538312"/>
            <a:ext cx="4631635" cy="4413240"/>
          </a:xfrm>
          <a:prstGeom prst="ellipse">
            <a:avLst/>
          </a:prstGeom>
          <a:solidFill>
            <a:srgbClr val="FFCA3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10;&#10;Description automatically generated" id="41" name="Google Shape;41;p1"/>
          <p:cNvPicPr preferRelativeResize="0"/>
          <p:nvPr/>
        </p:nvPicPr>
        <p:blipFill rotWithShape="1">
          <a:blip r:embed="rId6">
            <a:alphaModFix/>
          </a:blip>
          <a:srcRect b="0" l="0" r="0" t="0"/>
          <a:stretch/>
        </p:blipFill>
        <p:spPr>
          <a:xfrm>
            <a:off x="26287041" y="490050"/>
            <a:ext cx="6578577" cy="4547065"/>
          </a:xfrm>
          <a:prstGeom prst="rect">
            <a:avLst/>
          </a:prstGeom>
          <a:noFill/>
          <a:ln>
            <a:noFill/>
          </a:ln>
        </p:spPr>
      </p:pic>
      <p:sp>
        <p:nvSpPr>
          <p:cNvPr id="42" name="Google Shape;42;p1"/>
          <p:cNvSpPr txBox="1"/>
          <p:nvPr/>
        </p:nvSpPr>
        <p:spPr>
          <a:xfrm>
            <a:off x="10088668" y="2469073"/>
            <a:ext cx="12741001" cy="129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0" i="1" lang="en-US" sz="6000" u="none" cap="none" strike="noStrike">
                <a:solidFill>
                  <a:schemeClr val="lt2"/>
                </a:solidFill>
                <a:latin typeface="Arial"/>
                <a:ea typeface="Arial"/>
                <a:cs typeface="Arial"/>
                <a:sym typeface="Arial"/>
              </a:rPr>
              <a:t>Fall 2021 Capstone II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 name="Google Shape;43;p1"/>
          <p:cNvSpPr txBox="1"/>
          <p:nvPr/>
        </p:nvSpPr>
        <p:spPr>
          <a:xfrm>
            <a:off x="1229796" y="8482579"/>
            <a:ext cx="9871849" cy="747897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b="0" i="0" sz="4000" u="none" cap="none" strike="noStrike">
              <a:solidFill>
                <a:schemeClr val="lt1"/>
              </a:solidFill>
              <a:latin typeface="Calibri"/>
              <a:ea typeface="Calibri"/>
              <a:cs typeface="Calibri"/>
              <a:sym typeface="Calibri"/>
            </a:endParaRPr>
          </a:p>
        </p:txBody>
      </p:sp>
      <p:cxnSp>
        <p:nvCxnSpPr>
          <p:cNvPr id="44" name="Google Shape;44;p1"/>
          <p:cNvCxnSpPr/>
          <p:nvPr/>
        </p:nvCxnSpPr>
        <p:spPr>
          <a:xfrm flipH="1" rot="10800000">
            <a:off x="3728058" y="8036221"/>
            <a:ext cx="5247861" cy="29548"/>
          </a:xfrm>
          <a:prstGeom prst="straightConnector1">
            <a:avLst/>
          </a:prstGeom>
          <a:noFill/>
          <a:ln cap="flat" cmpd="sng" w="9525">
            <a:solidFill>
              <a:schemeClr val="lt1"/>
            </a:solidFill>
            <a:prstDash val="solid"/>
            <a:miter lim="800000"/>
            <a:headEnd len="sm" w="sm" type="none"/>
            <a:tailEnd len="sm" w="sm" type="none"/>
          </a:ln>
        </p:spPr>
      </p:cxnSp>
      <p:cxnSp>
        <p:nvCxnSpPr>
          <p:cNvPr id="45" name="Google Shape;45;p1"/>
          <p:cNvCxnSpPr/>
          <p:nvPr/>
        </p:nvCxnSpPr>
        <p:spPr>
          <a:xfrm>
            <a:off x="13722827" y="8026633"/>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6" name="Google Shape;46;p1"/>
          <p:cNvSpPr txBox="1"/>
          <p:nvPr/>
        </p:nvSpPr>
        <p:spPr>
          <a:xfrm>
            <a:off x="11942655" y="8270473"/>
            <a:ext cx="9640957" cy="59093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The current system for the MathBotics educational platform provides an all-around inclusive environment for K-12 students to understand and learn robotics. It offers easy to use tools for admins to create interactive lessons, and for instructors to create and manage engaging classes using these existing lessons.</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 name="Google Shape;47;p1"/>
          <p:cNvSpPr txBox="1"/>
          <p:nvPr/>
        </p:nvSpPr>
        <p:spPr>
          <a:xfrm>
            <a:off x="21816756" y="8232443"/>
            <a:ext cx="10972800" cy="8712000"/>
          </a:xfrm>
          <a:prstGeom prst="rect">
            <a:avLst/>
          </a:prstGeom>
          <a:noFill/>
          <a:ln>
            <a:noFill/>
          </a:ln>
        </p:spPr>
        <p:txBody>
          <a:bodyPr anchorCtr="0" anchor="t" bIns="45700" lIns="91425" spcFirstLastPara="1" rIns="91425" wrap="square" tIns="45700">
            <a:spAutoFit/>
          </a:bodyPr>
          <a:lstStyle/>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Beta version deployed to FIU server</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Feedback system for Instructors and Admins</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Images and videos supported by Text Blocks</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Testing application in real-world scenario</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Students allowed in multiple courses</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Student have the ability to register themselves</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Testing web application on server similar to live production server</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Add question list sidebar for students completing a lesson</a:t>
            </a:r>
            <a:endParaRPr b="0" i="0" sz="4000" u="none" cap="none" strike="noStrike">
              <a:solidFill>
                <a:schemeClr val="lt1"/>
              </a:solidFill>
              <a:latin typeface="Arial"/>
              <a:ea typeface="Arial"/>
              <a:cs typeface="Arial"/>
              <a:sym typeface="Arial"/>
            </a:endParaRPr>
          </a:p>
          <a:p>
            <a:pPr indent="-572555" lvl="0" marL="598895"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Giving an instructor control over number of attempts for a lesson</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 Supported on web</a:t>
            </a:r>
            <a:endParaRPr b="0" i="0" sz="4000" u="none" cap="none" strike="noStrike">
              <a:solidFill>
                <a:schemeClr val="lt1"/>
              </a:solidFill>
              <a:latin typeface="Arial"/>
              <a:ea typeface="Arial"/>
              <a:cs typeface="Arial"/>
              <a:sym typeface="Arial"/>
            </a:endParaRPr>
          </a:p>
        </p:txBody>
      </p:sp>
      <p:cxnSp>
        <p:nvCxnSpPr>
          <p:cNvPr id="48" name="Google Shape;48;p1"/>
          <p:cNvCxnSpPr/>
          <p:nvPr/>
        </p:nvCxnSpPr>
        <p:spPr>
          <a:xfrm>
            <a:off x="24162219" y="806576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9" name="Google Shape;49;p1"/>
          <p:cNvSpPr txBox="1"/>
          <p:nvPr/>
        </p:nvSpPr>
        <p:spPr>
          <a:xfrm>
            <a:off x="940124" y="27484281"/>
            <a:ext cx="11157900" cy="4116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1: Application overview</a:t>
            </a:r>
            <a:endParaRPr b="0" i="0" sz="2402" u="none" cap="none" strike="noStrike">
              <a:solidFill>
                <a:schemeClr val="lt1"/>
              </a:solidFill>
              <a:latin typeface="Arial"/>
              <a:ea typeface="Arial"/>
              <a:cs typeface="Arial"/>
              <a:sym typeface="Arial"/>
            </a:endParaRPr>
          </a:p>
        </p:txBody>
      </p:sp>
      <p:sp>
        <p:nvSpPr>
          <p:cNvPr id="50" name="Google Shape;50;p1"/>
          <p:cNvSpPr/>
          <p:nvPr/>
        </p:nvSpPr>
        <p:spPr>
          <a:xfrm>
            <a:off x="24162213" y="17942773"/>
            <a:ext cx="2278200" cy="22782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1" name="Google Shape;51;p1"/>
          <p:cNvSpPr/>
          <p:nvPr/>
        </p:nvSpPr>
        <p:spPr>
          <a:xfrm>
            <a:off x="29693556" y="20729294"/>
            <a:ext cx="2590800" cy="25908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2" name="Google Shape;52;p1"/>
          <p:cNvSpPr/>
          <p:nvPr/>
        </p:nvSpPr>
        <p:spPr>
          <a:xfrm>
            <a:off x="25481239" y="23348047"/>
            <a:ext cx="1966200" cy="19662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3" name="Google Shape;53;p1"/>
          <p:cNvSpPr/>
          <p:nvPr/>
        </p:nvSpPr>
        <p:spPr>
          <a:xfrm>
            <a:off x="25329406" y="21176858"/>
            <a:ext cx="4141500" cy="14940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4" name="Google Shape;54;p1"/>
          <p:cNvSpPr/>
          <p:nvPr/>
        </p:nvSpPr>
        <p:spPr>
          <a:xfrm>
            <a:off x="25425622" y="25991520"/>
            <a:ext cx="2366493" cy="2387696"/>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pic>
        <p:nvPicPr>
          <p:cNvPr descr="Shape&#10;&#10;Description automatically generated" id="55" name="Google Shape;55;p1"/>
          <p:cNvPicPr preferRelativeResize="0"/>
          <p:nvPr/>
        </p:nvPicPr>
        <p:blipFill rotWithShape="1">
          <a:blip r:embed="rId12">
            <a:alphaModFix/>
          </a:blip>
          <a:srcRect b="13333" l="19973" r="19580" t="15556"/>
          <a:stretch/>
        </p:blipFill>
        <p:spPr>
          <a:xfrm>
            <a:off x="28126844" y="25557209"/>
            <a:ext cx="4354793" cy="1821530"/>
          </a:xfrm>
          <a:prstGeom prst="rect">
            <a:avLst/>
          </a:prstGeom>
          <a:noFill/>
          <a:ln>
            <a:noFill/>
          </a:ln>
        </p:spPr>
      </p:pic>
      <p:pic>
        <p:nvPicPr>
          <p:cNvPr descr="data:image/png;base64,iVBORw0KGgoAAAANSUhEUgAAAOEAAADhCAMAAAAJbSJIAAAA+VBMVEX///8zMzNAiD8lJSUwMDArKyuenp5knl5kml5imF5koFthk10oKChlo1lWi1dlpldSiVJlqlV3d3dbmVkVFRXv7+9krVMcHBz3+veJiYlksFDZ5thMh01ms03K3cqCsICpx6itra1DQ0NmuErR0dFChUJubm4ZGRlMTEzGxsbp6elWl1QAAABcXFze3t7p8Oh+fn5XV1e9vb08PDw0hDPv9e+Vu5S50bimxqVvpW2kpKS50bfE2cN9rHpTlUqpwqlWnEi82bZ3oXfZ6tWXt5eJxHhWrTio1Ztsm2p3w11fvDo3eTxrwUpIgExNglFGjkJBmD3I48UjgR9bac6NAAAHMUlEQVR4nO2bC3faNhSA/cRkYSzBUJva5VUeIU5wEsDgAmm6dl23psnW//9jJvmBLSwT0lUQ+9yv5+QEx8j6JF09LpTjAAAAAAAAAAAAAAAAAAAAAAAAAAAAAAAAAAAAAAAAAAAAAAAAAAAAAAAAAAAA0qgdugKsuboo6IeuA1sqsjhuH7oSTKnIvKSdDQ9dDYYgQ56XqpejQ1eEGZ4hz8va1aFrworAkOereY3GtaFYOHRVGAGG2QcMsw8YZh8wzD5gmH3AcO+M2uc73GXvlJjwbnrKsLvfPE7taqA93dZ289Z8/2RZN51BnXvKsHtW3WvfFqolXJXSzbabdOfuF6VolhtbixpdDyReFNtbDc/7VYmXRH5fOY7hWPTrImlbcg4fTk9/RYZHJ+bvdupNtStN9kvq8HyaoV4Q5aef9/MYXaJGD5GrV/Tw+Hj6+vQ3z7BcLpufUsLxnVwKS5JSDW94MXqeVmedcqxdXch8nNKAEh72H59fvwoMj0/K5RNzRilryGsSn4Q07J6RN4kDtkmOWKNHz+xshKP+5+e3byLDMubky2Y4jvpUP9KwVknepJ11mfkNO9RKSQMiPD68vX8bN8SdWD4+3gjH+kCmFLVhWBCTDYpTjhU2K8f5ZZXe6F44huHx8a+/kSBhWPYVj2Ph2BbFlKJihjdS2k1ylcnKcU1rzxCt7t9kTO7vqYZY8ehLUFR/kNZWMcN2aoPi5/UZGHa2PJCXgye+//qGYhh04tHE78TaxZaS1ob1bS0qjZkbihoRR6Hh7KuZNAwVe6FhlWwdUoVuKInE86QOY0NZLHSv4o6R4bdXKYblE4FmiJbxOtFaNENJux4Scy9jQ6nax5NZ91pLGprfTJohVuzRDL2t3yg+iVEMRRkvSMNx5MjWUOqEC9LNuu3Xht9OHu7uE4ameVI2BcooDXWGHXnzUmQo4yt4rWmvtz6lM5aGWrQBLoS1iAwfHh6SfYgNe0KyDwfREew6LD5hKL7juKljrQzUEFowaM9YbFAjw2hP0RYThuWHh1uKoWkKFMNqVHx/82wRGbY521KKRWvGdbX1yD6YIQ64hzdJw16P1oe7GhpWsVhU5p6hHK69BzQs31ENe8k43NlQDQ2lQX+X5AJjw57wOmko/C/DWzxKW1z3YszwFLyboYmOg4LwSDFEisKPGnJ203Lx6YTpKX83Q+voGE0pwqvdDMX1Ya87Tp1LpQ72Mli6PcNwcav2sKFAMRTMXmI9DL5fUqtES35yPUQ7jL18Q2M3w0fLExTuEjMN7sTkngbV/jzIbKUabsmW7NGw4l/48M+jbyhQDAWKIXqrPCbOgfSdd0l+91IMA0HhlmKYiMOgH4lXKacnSeuwTiaGhvJFNGCGF+HFwPDf76GhkDScCP5NtYttR00t6KzCRjuw/8LUmeQ3JfGYYUckDLnWZBIYPm7ONBM1zNS0qfmXoKv6YQOShyrvKVqdZThiQ0mUNofKO60UN+SmzbAbScPJJJZRPK/QUxRkXnuUzAyJEsNwRIalEqV8Hbd1ZIhWLtfvxseYYU/4RL5rMw/qkSh/mLhL0ljkL3w6JS1lyh71B6VK/MLy1nOMDL9SMvvxXHYwBinltzfukgfsvtl3eZ0e50NpY78//44dA0PzmLoh0evVWKBJA3r5tXosyy5Vr9mlg5/JtIkULT+rT0vpe3ifKQUBNk49863v2sOC8SwMdSLgz57iH8vYjrsi0vsoHL0A3P7hoB+0Iv/ivpc5mzxaq3gAtlSE1SRisj0Q5WrlqTNfW9SqzD92+hEW8QBcKqrqNhxLtZx4XfV6f5fYunnx/1vBWKmqssC/uOiX1NDMLLpjKZYz9V/M0Fh193De2ycLS1VXMad5IhyzTQONS3dJXLKbqB9bQThOX+IU8gzsJppbWgkJrF3E2nqr0VhS3pcZGrEAJFkoaFZFUWk7cyPLI3alpE4quqNYNjebOq1plucdRd34joJtGMZ0/UeDaxjGcpHlSFwbNq0Wh2dRC//zJx69iAy55XKR5UEaM1RbaMyi1d51XVXxdHXch5mHMERr/QKNUN1eFVEE5tHQUVf+C121Fvk0VIqB0mxu5NKwYRVVtzmfBZNpDg29Tbd3SPQm0zwacnqj5axcxZ9Mc2hoBwvftOEWi3k0nN7ehkZLVZnm0JArKk5w2VFcPY+GLXQQnqF96RIdD+d5HKVoW2rhiRT9wOemYF+adTbmUrvVRPvS1dwI/pgDQ1cJcoe+IcEMnw8zzwyd8XESkXM3DXFasXmAGv10lkWch7LRJENkY2xHVVQnyyffGN70oipKXAcJkxn/bDOdKxaRH/UT/IerEAN0Xcc//BfrBH/O0Beu121Egj9X6H4q30vw5ycASaZNNH3mLgBJDNfykmx5Jq/jEwAAAAAAAAAAAAAAAAAAAAAAAAAAAAAAAAAAAAAAAAAAAAAAAAAAAAAAAACA5/Afb3HgExPAnucAAAAASUVORK5CYII=" id="56" name="Google Shape;56;p1"/>
          <p:cNvPicPr preferRelativeResize="0"/>
          <p:nvPr/>
        </p:nvPicPr>
        <p:blipFill rotWithShape="1">
          <a:blip r:embed="rId13">
            <a:alphaModFix/>
          </a:blip>
          <a:srcRect b="22355" l="10794" r="10331" t="21228"/>
          <a:stretch/>
        </p:blipFill>
        <p:spPr>
          <a:xfrm>
            <a:off x="26440413" y="18127950"/>
            <a:ext cx="3256747" cy="2329492"/>
          </a:xfrm>
          <a:prstGeom prst="rect">
            <a:avLst/>
          </a:prstGeom>
          <a:noFill/>
          <a:ln>
            <a:noFill/>
          </a:ln>
        </p:spPr>
      </p:pic>
      <p:pic>
        <p:nvPicPr>
          <p:cNvPr descr="A picture containing text, clipart&#10;&#10;Description automatically generated" id="57" name="Google Shape;57;p1"/>
          <p:cNvPicPr preferRelativeResize="0"/>
          <p:nvPr/>
        </p:nvPicPr>
        <p:blipFill rotWithShape="1">
          <a:blip r:embed="rId14">
            <a:alphaModFix/>
          </a:blip>
          <a:srcRect b="0" l="0" r="0" t="0"/>
          <a:stretch/>
        </p:blipFill>
        <p:spPr>
          <a:xfrm>
            <a:off x="28229856" y="23863797"/>
            <a:ext cx="4054506" cy="1303008"/>
          </a:xfrm>
          <a:prstGeom prst="rect">
            <a:avLst/>
          </a:prstGeom>
          <a:noFill/>
          <a:ln>
            <a:noFill/>
          </a:ln>
        </p:spPr>
      </p:pic>
      <p:cxnSp>
        <p:nvCxnSpPr>
          <p:cNvPr id="58" name="Google Shape;58;p1"/>
          <p:cNvCxnSpPr/>
          <p:nvPr/>
        </p:nvCxnSpPr>
        <p:spPr>
          <a:xfrm>
            <a:off x="24162219" y="17856109"/>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59" name="Google Shape;59;p1"/>
          <p:cNvCxnSpPr/>
          <p:nvPr/>
        </p:nvCxnSpPr>
        <p:spPr>
          <a:xfrm>
            <a:off x="2973524" y="29423028"/>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0" name="Google Shape;60;p1"/>
          <p:cNvCxnSpPr/>
          <p:nvPr/>
        </p:nvCxnSpPr>
        <p:spPr>
          <a:xfrm>
            <a:off x="13714766" y="2803457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1" name="Google Shape;61;p1"/>
          <p:cNvCxnSpPr/>
          <p:nvPr/>
        </p:nvCxnSpPr>
        <p:spPr>
          <a:xfrm>
            <a:off x="24101963" y="28978756"/>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2" name="Google Shape;62;p1"/>
          <p:cNvCxnSpPr/>
          <p:nvPr/>
        </p:nvCxnSpPr>
        <p:spPr>
          <a:xfrm>
            <a:off x="3430912" y="17839802"/>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3" name="Google Shape;63;p1"/>
          <p:cNvSpPr txBox="1"/>
          <p:nvPr/>
        </p:nvSpPr>
        <p:spPr>
          <a:xfrm>
            <a:off x="22419327" y="29292353"/>
            <a:ext cx="9578100" cy="10386600"/>
          </a:xfrm>
          <a:prstGeom prst="rect">
            <a:avLst/>
          </a:prstGeom>
          <a:noFill/>
          <a:ln>
            <a:noFill/>
          </a:ln>
        </p:spPr>
        <p:txBody>
          <a:bodyPr anchorCtr="0" anchor="t" bIns="0" lIns="0" spcFirstLastPara="1" rIns="0" wrap="square" tIns="34650">
            <a:spAutoFit/>
          </a:bodyPr>
          <a:lstStyle/>
          <a:p>
            <a:pPr indent="-9702" lvl="0" marL="27725" marR="11090" rtl="0" algn="ctr">
              <a:lnSpc>
                <a:spcPct val="98900"/>
              </a:lnSpc>
              <a:spcBef>
                <a:spcPts val="0"/>
              </a:spcBef>
              <a:spcAft>
                <a:spcPts val="0"/>
              </a:spcAft>
              <a:buClr>
                <a:schemeClr val="dk1"/>
              </a:buClr>
              <a:buSzPts val="4000"/>
              <a:buFont typeface="Arial"/>
              <a:buNone/>
            </a:pPr>
            <a:r>
              <a:rPr b="0" i="0" lang="en-US" sz="4000" u="none" cap="none" strike="noStrike">
                <a:solidFill>
                  <a:schemeClr val="lt1"/>
                </a:solidFill>
                <a:latin typeface="Arial"/>
                <a:ea typeface="Arial"/>
                <a:cs typeface="Arial"/>
                <a:sym typeface="Arial"/>
              </a:rPr>
              <a:t>In this fourth iteration of the MathBotics project, we’ve improved the product by delivering on our promise to deploy the beta version onto FIU servers. This beta version provides users with the core functionality needed in order start designing and enrolling in courses that include: A student self register page, instructor control over the number of attempts a student has per lesson, full functioning grading system, more storage efficient persistence of each slide type’s data, and even a feedback system unique to the instructor experience to continuously improve our product throughout future iterations.</a:t>
            </a:r>
            <a:endParaRPr b="0" i="0" sz="4000" u="none" cap="none" strike="noStrike">
              <a:solidFill>
                <a:schemeClr val="lt1"/>
              </a:solidFill>
              <a:latin typeface="Arial"/>
              <a:ea typeface="Arial"/>
              <a:cs typeface="Arial"/>
              <a:sym typeface="Arial"/>
            </a:endParaRPr>
          </a:p>
          <a:p>
            <a:pPr indent="-9702" lvl="0" marL="27726" marR="11091" rtl="0" algn="ctr">
              <a:lnSpc>
                <a:spcPct val="98900"/>
              </a:lnSpc>
              <a:spcBef>
                <a:spcPts val="0"/>
              </a:spcBef>
              <a:spcAft>
                <a:spcPts val="0"/>
              </a:spcAft>
              <a:buClr>
                <a:srgbClr val="000000"/>
              </a:buClr>
              <a:buSzPts val="4000"/>
              <a:buFont typeface="Arial"/>
              <a:buNone/>
            </a:pPr>
            <a:r>
              <a:t/>
            </a:r>
            <a:endParaRPr b="0" i="0" sz="4000" u="none" cap="none" strike="noStrike">
              <a:solidFill>
                <a:schemeClr val="lt1"/>
              </a:solidFill>
              <a:latin typeface="Arial"/>
              <a:ea typeface="Arial"/>
              <a:cs typeface="Arial"/>
              <a:sym typeface="Arial"/>
            </a:endParaRPr>
          </a:p>
        </p:txBody>
      </p:sp>
      <p:cxnSp>
        <p:nvCxnSpPr>
          <p:cNvPr id="64" name="Google Shape;64;p1"/>
          <p:cNvCxnSpPr/>
          <p:nvPr/>
        </p:nvCxnSpPr>
        <p:spPr>
          <a:xfrm>
            <a:off x="13722827" y="17901947"/>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5" name="Google Shape;65;p1"/>
          <p:cNvCxnSpPr/>
          <p:nvPr/>
        </p:nvCxnSpPr>
        <p:spPr>
          <a:xfrm>
            <a:off x="3806896" y="41179750"/>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6" name="Google Shape;66;p1"/>
          <p:cNvSpPr txBox="1"/>
          <p:nvPr/>
        </p:nvSpPr>
        <p:spPr>
          <a:xfrm>
            <a:off x="12467278" y="24902655"/>
            <a:ext cx="11157900" cy="4116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3 (above): Sequence diagram for </a:t>
            </a:r>
            <a:r>
              <a:rPr lang="en-US" sz="2402">
                <a:solidFill>
                  <a:schemeClr val="lt1"/>
                </a:solidFill>
              </a:rPr>
              <a:t>question list sidebar</a:t>
            </a:r>
            <a:endParaRPr b="0" i="0" sz="2402" u="none" cap="none" strike="noStrike">
              <a:solidFill>
                <a:schemeClr val="lt1"/>
              </a:solidFill>
              <a:latin typeface="Arial"/>
              <a:ea typeface="Arial"/>
              <a:cs typeface="Arial"/>
              <a:sym typeface="Arial"/>
            </a:endParaRPr>
          </a:p>
        </p:txBody>
      </p:sp>
      <p:sp>
        <p:nvSpPr>
          <p:cNvPr id="67" name="Google Shape;67;p1"/>
          <p:cNvSpPr txBox="1"/>
          <p:nvPr/>
        </p:nvSpPr>
        <p:spPr>
          <a:xfrm>
            <a:off x="11088613" y="33122100"/>
            <a:ext cx="10443900" cy="13341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4 (above): Screenshot of </a:t>
            </a:r>
            <a:r>
              <a:rPr lang="en-US" sz="2402">
                <a:solidFill>
                  <a:schemeClr val="lt1"/>
                </a:solidFill>
              </a:rPr>
              <a:t>a</a:t>
            </a:r>
            <a:r>
              <a:rPr b="0" i="0" lang="en-US" sz="2402" u="none" cap="none" strike="noStrike">
                <a:solidFill>
                  <a:schemeClr val="lt1"/>
                </a:solidFill>
                <a:latin typeface="Arial"/>
                <a:ea typeface="Arial"/>
                <a:cs typeface="Arial"/>
                <a:sym typeface="Arial"/>
              </a:rPr>
              <a:t> </a:t>
            </a:r>
            <a:r>
              <a:rPr lang="en-US" sz="2402">
                <a:solidFill>
                  <a:schemeClr val="lt1"/>
                </a:solidFill>
              </a:rPr>
              <a:t>Lesson</a:t>
            </a:r>
            <a:r>
              <a:rPr b="0" i="0" lang="en-US" sz="2402" u="none" cap="none" strike="noStrike">
                <a:solidFill>
                  <a:schemeClr val="lt1"/>
                </a:solidFill>
                <a:latin typeface="Arial"/>
                <a:ea typeface="Arial"/>
                <a:cs typeface="Arial"/>
                <a:sym typeface="Arial"/>
              </a:rPr>
              <a:t> page displaying a </a:t>
            </a:r>
            <a:r>
              <a:rPr lang="en-US" sz="2402">
                <a:solidFill>
                  <a:schemeClr val="lt1"/>
                </a:solidFill>
              </a:rPr>
              <a:t>Student view of a lesson (Include question list sidebar)</a:t>
            </a:r>
            <a:endParaRPr b="0" i="0" sz="1400" u="none" cap="none" strike="noStrike">
              <a:solidFill>
                <a:srgbClr val="000000"/>
              </a:solidFill>
              <a:latin typeface="Arial"/>
              <a:ea typeface="Arial"/>
              <a:cs typeface="Arial"/>
              <a:sym typeface="Arial"/>
            </a:endParaRPr>
          </a:p>
          <a:p>
            <a:pPr indent="0" lvl="0" marL="27726" marR="11091" rtl="0" algn="l">
              <a:lnSpc>
                <a:spcPct val="119067"/>
              </a:lnSpc>
              <a:spcBef>
                <a:spcPts val="327"/>
              </a:spcBef>
              <a:spcAft>
                <a:spcPts val="0"/>
              </a:spcAft>
              <a:buClr>
                <a:srgbClr val="000000"/>
              </a:buClr>
              <a:buSzPts val="2402"/>
              <a:buFont typeface="Arial"/>
              <a:buNone/>
            </a:pPr>
            <a:r>
              <a:t/>
            </a:r>
            <a:endParaRPr b="0" i="0" sz="2402" u="none" cap="none" strike="noStrike">
              <a:solidFill>
                <a:schemeClr val="lt1"/>
              </a:solidFill>
              <a:latin typeface="Arial"/>
              <a:ea typeface="Arial"/>
              <a:cs typeface="Arial"/>
              <a:sym typeface="Arial"/>
            </a:endParaRPr>
          </a:p>
        </p:txBody>
      </p:sp>
      <p:pic>
        <p:nvPicPr>
          <p:cNvPr descr="Icon&#10;&#10;Description automatically generated" id="68" name="Google Shape;68;p1"/>
          <p:cNvPicPr preferRelativeResize="0"/>
          <p:nvPr/>
        </p:nvPicPr>
        <p:blipFill rotWithShape="1">
          <a:blip r:embed="rId15">
            <a:alphaModFix/>
          </a:blip>
          <a:srcRect b="0" l="0" r="0" t="0"/>
          <a:stretch/>
        </p:blipFill>
        <p:spPr>
          <a:xfrm>
            <a:off x="29262600" y="17677620"/>
            <a:ext cx="3972262" cy="2808514"/>
          </a:xfrm>
          <a:prstGeom prst="rect">
            <a:avLst/>
          </a:prstGeom>
          <a:noFill/>
          <a:ln>
            <a:noFill/>
          </a:ln>
        </p:spPr>
      </p:pic>
      <p:pic>
        <p:nvPicPr>
          <p:cNvPr descr="Icon&#10;&#10;Description automatically generated" id="69" name="Google Shape;69;p1"/>
          <p:cNvPicPr preferRelativeResize="0"/>
          <p:nvPr/>
        </p:nvPicPr>
        <p:blipFill rotWithShape="1">
          <a:blip r:embed="rId16">
            <a:alphaModFix/>
          </a:blip>
          <a:srcRect b="0" l="0" r="0" t="0"/>
          <a:stretch/>
        </p:blipFill>
        <p:spPr>
          <a:xfrm>
            <a:off x="22869852" y="26130961"/>
            <a:ext cx="2600951" cy="1473244"/>
          </a:xfrm>
          <a:prstGeom prst="rect">
            <a:avLst/>
          </a:prstGeom>
          <a:noFill/>
          <a:ln>
            <a:noFill/>
          </a:ln>
        </p:spPr>
      </p:pic>
      <p:pic>
        <p:nvPicPr>
          <p:cNvPr id="70" name="Google Shape;70;p1"/>
          <p:cNvPicPr preferRelativeResize="0"/>
          <p:nvPr/>
        </p:nvPicPr>
        <p:blipFill rotWithShape="1">
          <a:blip r:embed="rId17">
            <a:alphaModFix/>
          </a:blip>
          <a:srcRect b="0" l="0" r="0" t="0"/>
          <a:stretch/>
        </p:blipFill>
        <p:spPr>
          <a:xfrm>
            <a:off x="207777" y="17955498"/>
            <a:ext cx="10932125" cy="9172382"/>
          </a:xfrm>
          <a:prstGeom prst="rect">
            <a:avLst/>
          </a:prstGeom>
          <a:noFill/>
          <a:ln>
            <a:noFill/>
          </a:ln>
        </p:spPr>
      </p:pic>
      <p:sp>
        <p:nvSpPr>
          <p:cNvPr id="71" name="Google Shape;71;p1"/>
          <p:cNvSpPr txBox="1"/>
          <p:nvPr/>
        </p:nvSpPr>
        <p:spPr>
          <a:xfrm>
            <a:off x="838500" y="29698550"/>
            <a:ext cx="9363300" cy="7414800"/>
          </a:xfrm>
          <a:prstGeom prst="rect">
            <a:avLst/>
          </a:prstGeom>
          <a:noFill/>
          <a:ln>
            <a:noFill/>
          </a:ln>
        </p:spPr>
        <p:txBody>
          <a:bodyPr anchorCtr="0" anchor="t" bIns="0" lIns="0" spcFirstLastPara="1" rIns="0" wrap="square" tIns="26325">
            <a:spAutoFit/>
          </a:bodyPr>
          <a:lstStyle/>
          <a:p>
            <a:pPr indent="-5543" lvl="0" marL="27725" marR="11090" rtl="0" algn="ctr">
              <a:lnSpc>
                <a:spcPct val="100000"/>
              </a:lnSpc>
              <a:spcBef>
                <a:spcPts val="0"/>
              </a:spcBef>
              <a:spcAft>
                <a:spcPts val="0"/>
              </a:spcAft>
              <a:buClr>
                <a:srgbClr val="000000"/>
              </a:buClr>
              <a:buSzPts val="4000"/>
              <a:buFont typeface="Arial"/>
              <a:buNone/>
            </a:pPr>
            <a:r>
              <a:rPr b="0" i="0" lang="en-US" sz="4000" u="none" cap="none" strike="noStrike">
                <a:solidFill>
                  <a:srgbClr val="FFFFFF"/>
                </a:solidFill>
                <a:latin typeface="Arial"/>
                <a:ea typeface="Arial"/>
                <a:cs typeface="Arial"/>
                <a:sym typeface="Arial"/>
              </a:rPr>
              <a:t>To test the configuration of Traefik and the behavior of our application in a live production setting we ran it on a test server whose system specifications were similar to that of FIU servers.</a:t>
            </a:r>
            <a:endParaRPr b="0" i="0" sz="4000" u="none" cap="none" strike="noStrike">
              <a:solidFill>
                <a:srgbClr val="FFFFFF"/>
              </a:solidFill>
              <a:latin typeface="Arial"/>
              <a:ea typeface="Arial"/>
              <a:cs typeface="Arial"/>
              <a:sym typeface="Arial"/>
            </a:endParaRPr>
          </a:p>
          <a:p>
            <a:pPr indent="-5543" lvl="0" marL="27725" marR="11090" rtl="0" algn="ctr">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Arial"/>
              <a:ea typeface="Arial"/>
              <a:cs typeface="Arial"/>
              <a:sym typeface="Arial"/>
            </a:endParaRPr>
          </a:p>
          <a:p>
            <a:pPr indent="-5543" lvl="0" marL="27725" marR="11090" rtl="0" algn="ctr">
              <a:lnSpc>
                <a:spcPct val="100000"/>
              </a:lnSpc>
              <a:spcBef>
                <a:spcPts val="0"/>
              </a:spcBef>
              <a:spcAft>
                <a:spcPts val="0"/>
              </a:spcAft>
              <a:buClr>
                <a:srgbClr val="000000"/>
              </a:buClr>
              <a:buSzPts val="4000"/>
              <a:buFont typeface="Arial"/>
              <a:buNone/>
            </a:pPr>
            <a:r>
              <a:rPr b="0" i="0" lang="en-US" sz="4000" u="none" cap="none" strike="noStrike">
                <a:solidFill>
                  <a:srgbClr val="FFFFFF"/>
                </a:solidFill>
                <a:latin typeface="Arial"/>
                <a:ea typeface="Arial"/>
                <a:cs typeface="Arial"/>
                <a:sym typeface="Arial"/>
              </a:rPr>
              <a:t>In order to ensure quality code was merged into the codebase, we strictly practiced git version control. Every pull request required a reviewer to either run the code on their local machine or watch as the developer demoed their changes.  </a:t>
            </a:r>
            <a:endParaRPr b="0" i="0" sz="4000" u="none" cap="none" strike="noStrike">
              <a:solidFill>
                <a:srgbClr val="FFFFFF"/>
              </a:solidFill>
              <a:latin typeface="Arial"/>
              <a:ea typeface="Arial"/>
              <a:cs typeface="Arial"/>
              <a:sym typeface="Arial"/>
            </a:endParaRPr>
          </a:p>
        </p:txBody>
      </p:sp>
      <p:sp>
        <p:nvSpPr>
          <p:cNvPr id="72" name="Google Shape;72;p1"/>
          <p:cNvSpPr txBox="1"/>
          <p:nvPr/>
        </p:nvSpPr>
        <p:spPr>
          <a:xfrm>
            <a:off x="10878688" y="38716275"/>
            <a:ext cx="10932000" cy="13341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chemeClr val="dk1"/>
              </a:buClr>
              <a:buSzPts val="2402"/>
              <a:buFont typeface="Arial"/>
              <a:buNone/>
            </a:pPr>
            <a:r>
              <a:rPr lang="en-US" sz="2402">
                <a:solidFill>
                  <a:schemeClr val="lt1"/>
                </a:solidFill>
              </a:rPr>
              <a:t>Figure 5 (above): Screenshot of a Lesson page displaying a Instructor and Admin view of a lesson (Does not include question list sidebar)</a:t>
            </a:r>
            <a:endParaRPr b="0" i="0" sz="1400" u="none" cap="none" strike="noStrike">
              <a:solidFill>
                <a:srgbClr val="000000"/>
              </a:solidFill>
              <a:latin typeface="Arial"/>
              <a:ea typeface="Arial"/>
              <a:cs typeface="Arial"/>
              <a:sym typeface="Arial"/>
            </a:endParaRPr>
          </a:p>
          <a:p>
            <a:pPr indent="0" lvl="0" marL="27725" marR="11090" rtl="0" algn="l">
              <a:lnSpc>
                <a:spcPct val="119067"/>
              </a:lnSpc>
              <a:spcBef>
                <a:spcPts val="327"/>
              </a:spcBef>
              <a:spcAft>
                <a:spcPts val="0"/>
              </a:spcAft>
              <a:buClr>
                <a:srgbClr val="000000"/>
              </a:buClr>
              <a:buSzPts val="2402"/>
              <a:buFont typeface="Arial"/>
              <a:buNone/>
            </a:pPr>
            <a:r>
              <a:t/>
            </a:r>
            <a:endParaRPr b="0" i="0" sz="2402" u="none" cap="none" strike="noStrike">
              <a:solidFill>
                <a:schemeClr val="lt1"/>
              </a:solidFill>
              <a:latin typeface="Arial"/>
              <a:ea typeface="Arial"/>
              <a:cs typeface="Arial"/>
              <a:sym typeface="Arial"/>
            </a:endParaRPr>
          </a:p>
        </p:txBody>
      </p:sp>
      <p:pic>
        <p:nvPicPr>
          <p:cNvPr id="73" name="Google Shape;73;p1"/>
          <p:cNvPicPr preferRelativeResize="0"/>
          <p:nvPr/>
        </p:nvPicPr>
        <p:blipFill>
          <a:blip r:embed="rId18">
            <a:alphaModFix/>
          </a:blip>
          <a:stretch>
            <a:fillRect/>
          </a:stretch>
        </p:blipFill>
        <p:spPr>
          <a:xfrm>
            <a:off x="11976739" y="18672202"/>
            <a:ext cx="9363300" cy="5460195"/>
          </a:xfrm>
          <a:prstGeom prst="rect">
            <a:avLst/>
          </a:prstGeom>
          <a:noFill/>
          <a:ln>
            <a:noFill/>
          </a:ln>
        </p:spPr>
      </p:pic>
      <p:pic>
        <p:nvPicPr>
          <p:cNvPr id="74" name="Google Shape;74;p1"/>
          <p:cNvPicPr preferRelativeResize="0"/>
          <p:nvPr/>
        </p:nvPicPr>
        <p:blipFill>
          <a:blip r:embed="rId19">
            <a:alphaModFix/>
          </a:blip>
          <a:stretch>
            <a:fillRect/>
          </a:stretch>
        </p:blipFill>
        <p:spPr>
          <a:xfrm>
            <a:off x="13654766" y="28385925"/>
            <a:ext cx="5846596" cy="4185525"/>
          </a:xfrm>
          <a:prstGeom prst="rect">
            <a:avLst/>
          </a:prstGeom>
          <a:noFill/>
          <a:ln>
            <a:noFill/>
          </a:ln>
        </p:spPr>
      </p:pic>
      <p:pic>
        <p:nvPicPr>
          <p:cNvPr id="75" name="Google Shape;75;p1"/>
          <p:cNvPicPr preferRelativeResize="0"/>
          <p:nvPr/>
        </p:nvPicPr>
        <p:blipFill>
          <a:blip r:embed="rId20">
            <a:alphaModFix/>
          </a:blip>
          <a:stretch>
            <a:fillRect/>
          </a:stretch>
        </p:blipFill>
        <p:spPr>
          <a:xfrm>
            <a:off x="12960806" y="34169200"/>
            <a:ext cx="6351631" cy="4547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