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iEFx2mV3S2q0QLvplsZxuDghfxw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p:scale>
          <a:sx n="33" d="100"/>
          <a:sy n="33" d="100"/>
        </p:scale>
        <p:origin x="1308"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
        <p:cNvGrpSpPr/>
        <p:nvPr/>
      </p:nvGrpSpPr>
      <p:grpSpPr>
        <a:xfrm>
          <a:off x="0" y="0"/>
          <a:ext cx="0" cy="0"/>
          <a:chOff x="0" y="0"/>
          <a:chExt cx="0" cy="0"/>
        </a:xfrm>
      </p:grpSpPr>
      <p:sp>
        <p:nvSpPr>
          <p:cNvPr id="21" name="Google Shape;2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 name="Google Shape;22;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2" type="blank">
  <p:cSld name="BLANK">
    <p:bg>
      <p:bgPr>
        <a:blipFill>
          <a:blip r:embed="rId2">
            <a:alphaModFix/>
          </a:blip>
          <a:stretch>
            <a:fillRect/>
          </a:stretch>
        </a:blipFill>
        <a:effectLst/>
      </p:bgPr>
    </p:bg>
    <p:spTree>
      <p:nvGrpSpPr>
        <p:cNvPr id="1"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60"/>
              <a:buFont typeface="Arial"/>
              <a:buNone/>
            </a:pPr>
            <a:endParaRPr sz="4860" b="0" i="0" u="none" strike="noStrike" cap="none">
              <a:solidFill>
                <a:schemeClr val="lt1"/>
              </a:solidFill>
              <a:latin typeface="Calibri"/>
              <a:ea typeface="Calibri"/>
              <a:cs typeface="Calibri"/>
              <a:sym typeface="Calibri"/>
            </a:endParaRPr>
          </a:p>
        </p:txBody>
      </p:sp>
      <p:pic>
        <p:nvPicPr>
          <p:cNvPr id="9" name="Google Shape;9;p3" descr="A picture containing drawing&#10;&#10;Description automatically generated"/>
          <p:cNvPicPr preferRelativeResize="0"/>
          <p:nvPr/>
        </p:nvPicPr>
        <p:blipFill rotWithShape="1">
          <a:blip r:embed="rId3">
            <a:alphaModFix/>
          </a:blip>
          <a:srcRect/>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2" name="Google Shape;12;p4"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5" name="Google Shape;15;p5"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Blank4">
  <p:cSld name="2_Blank4">
    <p:bg>
      <p:bgPr>
        <a:solidFill>
          <a:srgbClr val="F2F2F2"/>
        </a:solidFill>
        <a:effectLst/>
      </p:bgPr>
    </p:bg>
    <p:spTree>
      <p:nvGrpSpPr>
        <p:cNvPr id="1"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60"/>
              <a:buFont typeface="Arial"/>
              <a:buNone/>
            </a:pPr>
            <a:endParaRPr sz="4860" b="0" i="0" u="none" strike="noStrike" cap="none">
              <a:solidFill>
                <a:schemeClr val="lt1"/>
              </a:solidFill>
              <a:latin typeface="Calibri"/>
              <a:ea typeface="Calibri"/>
              <a:cs typeface="Calibri"/>
              <a:sym typeface="Calibri"/>
            </a:endParaRPr>
          </a:p>
        </p:txBody>
      </p:sp>
      <p:pic>
        <p:nvPicPr>
          <p:cNvPr id="19" name="Google Shape;19;p6" descr="A close up of a sign&#10;&#10;Description automatically generated"/>
          <p:cNvPicPr preferRelativeResize="0"/>
          <p:nvPr/>
        </p:nvPicPr>
        <p:blipFill rotWithShape="1">
          <a:blip r:embed="rId2">
            <a:alphaModFix/>
          </a:blip>
          <a:srcRect/>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jp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jpg"/><Relationship Id="rId1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
        <p:cNvGrpSpPr/>
        <p:nvPr/>
      </p:nvGrpSpPr>
      <p:grpSpPr>
        <a:xfrm>
          <a:off x="0" y="0"/>
          <a:ext cx="0" cy="0"/>
          <a:chOff x="0" y="0"/>
          <a:chExt cx="0" cy="0"/>
        </a:xfrm>
      </p:grpSpPr>
      <p:sp>
        <p:nvSpPr>
          <p:cNvPr id="24" name="Google Shape;24;p1"/>
          <p:cNvSpPr txBox="1"/>
          <p:nvPr/>
        </p:nvSpPr>
        <p:spPr>
          <a:xfrm>
            <a:off x="19419372" y="28076699"/>
            <a:ext cx="3387300" cy="8113421"/>
          </a:xfrm>
          <a:prstGeom prst="rect">
            <a:avLst/>
          </a:prstGeom>
          <a:noFill/>
          <a:ln>
            <a:noFill/>
          </a:ln>
        </p:spPr>
        <p:txBody>
          <a:bodyPr spcFirstLastPara="1" wrap="square" lIns="0" tIns="41575" rIns="0" bIns="0" anchor="t" anchorCtr="0">
            <a:spAutoFit/>
          </a:bodyPr>
          <a:lstStyle/>
          <a:p>
            <a:pPr marL="27725" marR="11090" lvl="0" indent="0" algn="l" rtl="0">
              <a:lnSpc>
                <a:spcPct val="119067"/>
              </a:lnSpc>
              <a:spcBef>
                <a:spcPts val="0"/>
              </a:spcBef>
              <a:spcAft>
                <a:spcPts val="0"/>
              </a:spcAft>
              <a:buClr>
                <a:srgbClr val="000000"/>
              </a:buClr>
              <a:buSzPts val="2402"/>
              <a:buFont typeface="Arial"/>
              <a:buNone/>
            </a:pPr>
            <a:r>
              <a:rPr lang="en-US" sz="2402" b="0" i="0" u="none" strike="noStrike" cap="none" dirty="0">
                <a:solidFill>
                  <a:schemeClr val="lt1"/>
                </a:solidFill>
                <a:latin typeface="Arial"/>
                <a:ea typeface="Arial"/>
                <a:cs typeface="Arial"/>
                <a:sym typeface="Arial"/>
              </a:rPr>
              <a:t>Figure 1</a:t>
            </a:r>
            <a:r>
              <a:rPr lang="en-US" sz="2402" dirty="0">
                <a:solidFill>
                  <a:schemeClr val="lt1"/>
                </a:solidFill>
              </a:rPr>
              <a:t>: </a:t>
            </a:r>
            <a:r>
              <a:rPr lang="en-US" sz="2402" b="0" i="0" u="none" strike="noStrike" cap="none" dirty="0">
                <a:solidFill>
                  <a:schemeClr val="lt1"/>
                </a:solidFill>
                <a:latin typeface="Arial"/>
                <a:ea typeface="Arial"/>
                <a:cs typeface="Arial"/>
                <a:sym typeface="Arial"/>
              </a:rPr>
              <a:t>Screenshot </a:t>
            </a:r>
            <a:r>
              <a:rPr lang="en-US" sz="2402" dirty="0">
                <a:solidFill>
                  <a:schemeClr val="lt1"/>
                </a:solidFill>
              </a:rPr>
              <a:t>of </a:t>
            </a:r>
            <a:r>
              <a:rPr lang="en-US" sz="2402" dirty="0" err="1">
                <a:solidFill>
                  <a:schemeClr val="lt1"/>
                </a:solidFill>
              </a:rPr>
              <a:t>lessoncard</a:t>
            </a:r>
            <a:r>
              <a:rPr lang="en-US" sz="2402" dirty="0">
                <a:solidFill>
                  <a:schemeClr val="lt1"/>
                </a:solidFill>
              </a:rPr>
              <a:t> object with new function adding draggability using the react </a:t>
            </a:r>
            <a:r>
              <a:rPr lang="en-US" sz="2402" dirty="0" err="1">
                <a:solidFill>
                  <a:schemeClr val="lt1"/>
                </a:solidFill>
              </a:rPr>
              <a:t>DnD</a:t>
            </a:r>
            <a:r>
              <a:rPr lang="en-US" sz="2402" dirty="0">
                <a:solidFill>
                  <a:schemeClr val="lt1"/>
                </a:solidFill>
              </a:rPr>
              <a:t> provider library</a:t>
            </a:r>
            <a:endParaRPr sz="2402" dirty="0">
              <a:solidFill>
                <a:schemeClr val="lt1"/>
              </a:solidFill>
            </a:endParaRPr>
          </a:p>
          <a:p>
            <a:pPr marL="0" marR="11091" lvl="0" indent="0" algn="l" rtl="0">
              <a:lnSpc>
                <a:spcPct val="119067"/>
              </a:lnSpc>
              <a:spcBef>
                <a:spcPts val="327"/>
              </a:spcBef>
              <a:spcAft>
                <a:spcPts val="0"/>
              </a:spcAft>
              <a:buClr>
                <a:srgbClr val="000000"/>
              </a:buClr>
              <a:buSzPts val="2402"/>
              <a:buFont typeface="Arial"/>
              <a:buNone/>
            </a:pPr>
            <a:endParaRPr sz="2402" dirty="0">
              <a:solidFill>
                <a:schemeClr val="lt1"/>
              </a:solidFill>
            </a:endParaRPr>
          </a:p>
          <a:p>
            <a:pPr marL="27726" marR="11091" lvl="0" indent="0" algn="l" rtl="0">
              <a:lnSpc>
                <a:spcPct val="119067"/>
              </a:lnSpc>
              <a:spcBef>
                <a:spcPts val="327"/>
              </a:spcBef>
              <a:spcAft>
                <a:spcPts val="0"/>
              </a:spcAft>
              <a:buClr>
                <a:srgbClr val="000000"/>
              </a:buClr>
              <a:buSzPts val="2402"/>
              <a:buFont typeface="Arial"/>
              <a:buNone/>
            </a:pPr>
            <a:r>
              <a:rPr lang="en-US" sz="2402" b="0" i="0" u="none" strike="noStrike" cap="none" dirty="0">
                <a:solidFill>
                  <a:schemeClr val="lt1"/>
                </a:solidFill>
                <a:latin typeface="Arial"/>
                <a:ea typeface="Arial"/>
                <a:cs typeface="Arial"/>
                <a:sym typeface="Arial"/>
              </a:rPr>
              <a:t>Figure 2: Screenshot of </a:t>
            </a:r>
            <a:r>
              <a:rPr lang="en-US" sz="2402" b="0" i="0" u="none" strike="noStrike" cap="none" dirty="0" err="1">
                <a:solidFill>
                  <a:schemeClr val="lt1"/>
                </a:solidFill>
                <a:latin typeface="Arial"/>
                <a:ea typeface="Arial"/>
                <a:cs typeface="Arial"/>
                <a:sym typeface="Arial"/>
              </a:rPr>
              <a:t>LessonCatalogue</a:t>
            </a:r>
            <a:r>
              <a:rPr lang="en-US" sz="2402" b="0" i="0" u="none" strike="noStrike" cap="none" dirty="0">
                <a:solidFill>
                  <a:schemeClr val="lt1"/>
                </a:solidFill>
                <a:latin typeface="Arial"/>
                <a:ea typeface="Arial"/>
                <a:cs typeface="Arial"/>
                <a:sym typeface="Arial"/>
              </a:rPr>
              <a:t> with new implementation </a:t>
            </a:r>
            <a:r>
              <a:rPr lang="en-US" sz="2402" dirty="0">
                <a:solidFill>
                  <a:schemeClr val="lt1"/>
                </a:solidFill>
              </a:rPr>
              <a:t>of function returning draggable lessons</a:t>
            </a:r>
          </a:p>
          <a:p>
            <a:pPr marL="27726" marR="11091" lvl="0" indent="0" algn="l" rtl="0">
              <a:lnSpc>
                <a:spcPct val="119067"/>
              </a:lnSpc>
              <a:spcBef>
                <a:spcPts val="327"/>
              </a:spcBef>
              <a:spcAft>
                <a:spcPts val="0"/>
              </a:spcAft>
              <a:buClr>
                <a:srgbClr val="000000"/>
              </a:buClr>
              <a:buSzPts val="2402"/>
              <a:buFont typeface="Arial"/>
              <a:buNone/>
            </a:pPr>
            <a:endParaRPr lang="en-US" sz="2402" b="0" i="0" u="none" strike="noStrike" cap="none" dirty="0">
              <a:solidFill>
                <a:schemeClr val="lt1"/>
              </a:solidFill>
              <a:latin typeface="Arial"/>
              <a:ea typeface="Arial"/>
              <a:cs typeface="Arial"/>
              <a:sym typeface="Arial"/>
            </a:endParaRPr>
          </a:p>
          <a:p>
            <a:pPr marL="27726" marR="11091" lvl="0" indent="0" algn="l" rtl="0">
              <a:lnSpc>
                <a:spcPct val="119067"/>
              </a:lnSpc>
              <a:spcBef>
                <a:spcPts val="327"/>
              </a:spcBef>
              <a:spcAft>
                <a:spcPts val="0"/>
              </a:spcAft>
              <a:buClr>
                <a:srgbClr val="000000"/>
              </a:buClr>
              <a:buSzPts val="2402"/>
              <a:buFont typeface="Arial"/>
              <a:buNone/>
            </a:pPr>
            <a:r>
              <a:rPr lang="en-US" sz="2402" dirty="0">
                <a:solidFill>
                  <a:schemeClr val="lt1"/>
                </a:solidFill>
              </a:rPr>
              <a:t>Figure 3: Screenshot of docker CLI running yarn upgrade to fix fatal module error tied to react version mismatch</a:t>
            </a:r>
            <a:endParaRPr sz="2402" b="0" i="0" u="none" strike="noStrike" cap="none" dirty="0">
              <a:solidFill>
                <a:schemeClr val="lt1"/>
              </a:solidFill>
              <a:latin typeface="Arial"/>
              <a:ea typeface="Arial"/>
              <a:cs typeface="Arial"/>
              <a:sym typeface="Arial"/>
            </a:endParaRPr>
          </a:p>
        </p:txBody>
      </p:sp>
      <p:sp>
        <p:nvSpPr>
          <p:cNvPr id="25" name="Google Shape;25;p1"/>
          <p:cNvSpPr txBox="1"/>
          <p:nvPr/>
        </p:nvSpPr>
        <p:spPr>
          <a:xfrm>
            <a:off x="22829725" y="29292350"/>
            <a:ext cx="9167700" cy="9777900"/>
          </a:xfrm>
          <a:prstGeom prst="rect">
            <a:avLst/>
          </a:prstGeom>
          <a:noFill/>
          <a:ln>
            <a:noFill/>
          </a:ln>
        </p:spPr>
        <p:txBody>
          <a:bodyPr spcFirstLastPara="1" wrap="square" lIns="0" tIns="34650" rIns="0" bIns="0" anchor="t" anchorCtr="0">
            <a:spAutoFit/>
          </a:bodyPr>
          <a:lstStyle/>
          <a:p>
            <a:pPr marL="27726" marR="11091" lvl="0" indent="-9702" algn="ctr" rtl="0">
              <a:lnSpc>
                <a:spcPct val="98900"/>
              </a:lnSpc>
              <a:spcBef>
                <a:spcPts val="0"/>
              </a:spcBef>
              <a:spcAft>
                <a:spcPts val="0"/>
              </a:spcAft>
              <a:buClr>
                <a:srgbClr val="000000"/>
              </a:buClr>
              <a:buSzPts val="4000"/>
              <a:buFont typeface="Arial"/>
              <a:buNone/>
            </a:pPr>
            <a:r>
              <a:rPr lang="en-US" sz="4000" b="0" i="0" u="none" strike="noStrike" cap="none" dirty="0">
                <a:solidFill>
                  <a:schemeClr val="lt1"/>
                </a:solidFill>
                <a:latin typeface="Arial"/>
                <a:ea typeface="Arial"/>
                <a:cs typeface="Arial"/>
                <a:sym typeface="Arial"/>
              </a:rPr>
              <a:t>In this </a:t>
            </a:r>
            <a:r>
              <a:rPr lang="en-US" sz="4000" dirty="0">
                <a:solidFill>
                  <a:schemeClr val="lt1"/>
                </a:solidFill>
              </a:rPr>
              <a:t>fourth</a:t>
            </a:r>
            <a:r>
              <a:rPr lang="en-US" sz="4000" b="0" i="0" u="none" strike="noStrike" cap="none" dirty="0">
                <a:solidFill>
                  <a:schemeClr val="lt1"/>
                </a:solidFill>
                <a:latin typeface="Arial"/>
                <a:ea typeface="Arial"/>
                <a:cs typeface="Arial"/>
                <a:sym typeface="Arial"/>
              </a:rPr>
              <a:t> iteration of the </a:t>
            </a:r>
            <a:r>
              <a:rPr lang="en-US" sz="4000" b="0" i="0" u="none" strike="noStrike" cap="none" dirty="0" err="1">
                <a:solidFill>
                  <a:schemeClr val="lt1"/>
                </a:solidFill>
                <a:latin typeface="Arial"/>
                <a:ea typeface="Arial"/>
                <a:cs typeface="Arial"/>
                <a:sym typeface="Arial"/>
              </a:rPr>
              <a:t>MathBotics</a:t>
            </a:r>
            <a:r>
              <a:rPr lang="en-US" sz="4000" b="0" i="0" u="none" strike="noStrike" cap="none" dirty="0">
                <a:solidFill>
                  <a:schemeClr val="lt1"/>
                </a:solidFill>
                <a:latin typeface="Arial"/>
                <a:ea typeface="Arial"/>
                <a:cs typeface="Arial"/>
                <a:sym typeface="Arial"/>
              </a:rPr>
              <a:t> project, we’ve improved </a:t>
            </a:r>
            <a:r>
              <a:rPr lang="en-US" sz="4000" dirty="0">
                <a:solidFill>
                  <a:schemeClr val="lt1"/>
                </a:solidFill>
              </a:rPr>
              <a:t>the product by delivering on our promise to deploy the beta version onto FIU servers</a:t>
            </a:r>
            <a:r>
              <a:rPr lang="en-US" sz="4000" b="0" i="0" u="none" strike="noStrike" cap="none" dirty="0">
                <a:solidFill>
                  <a:schemeClr val="lt1"/>
                </a:solidFill>
                <a:latin typeface="Arial"/>
                <a:ea typeface="Arial"/>
                <a:cs typeface="Arial"/>
                <a:sym typeface="Arial"/>
              </a:rPr>
              <a:t>. This </a:t>
            </a:r>
            <a:r>
              <a:rPr lang="en-US" sz="4000" dirty="0">
                <a:solidFill>
                  <a:schemeClr val="lt1"/>
                </a:solidFill>
              </a:rPr>
              <a:t>beta version provides users with the core functionality needed in order start designing and enrolling in courses that include: A student self register page, instructor control over the number of attempts a student has per lesson, full functioning grading system, more storage efficient persistence of each slide type’s data, and even a feedback system unique to the instructor experience to continuously improve our product throughout future iterations.</a:t>
            </a:r>
            <a:endParaRPr sz="4000" b="0" i="0" u="none" strike="noStrike" cap="none" dirty="0">
              <a:solidFill>
                <a:schemeClr val="lt1"/>
              </a:solidFill>
              <a:latin typeface="Arial"/>
              <a:ea typeface="Arial"/>
              <a:cs typeface="Arial"/>
              <a:sym typeface="Arial"/>
            </a:endParaRPr>
          </a:p>
        </p:txBody>
      </p:sp>
      <p:sp>
        <p:nvSpPr>
          <p:cNvPr id="26" name="Google Shape;26;p1"/>
          <p:cNvSpPr txBox="1"/>
          <p:nvPr/>
        </p:nvSpPr>
        <p:spPr>
          <a:xfrm>
            <a:off x="3728058" y="41336041"/>
            <a:ext cx="25233300" cy="1441200"/>
          </a:xfrm>
          <a:prstGeom prst="rect">
            <a:avLst/>
          </a:prstGeom>
          <a:noFill/>
          <a:ln>
            <a:noFill/>
          </a:ln>
        </p:spPr>
        <p:txBody>
          <a:bodyPr spcFirstLastPara="1" wrap="square" lIns="55475" tIns="27725" rIns="55475" bIns="27725" anchor="t" anchorCtr="0">
            <a:spAutoFit/>
          </a:bodyPr>
          <a:lstStyle/>
          <a:p>
            <a:pPr lvl="0">
              <a:buClr>
                <a:srgbClr val="3333CC"/>
              </a:buClr>
              <a:buSzPts val="3000"/>
            </a:pPr>
            <a:r>
              <a:rPr lang="en-US" sz="3000" dirty="0">
                <a:solidFill>
                  <a:srgbClr val="E7E6E6"/>
                </a:solidFill>
                <a:latin typeface="Arial" panose="020B0604020202020204" pitchFamily="34" charset="0"/>
              </a:rPr>
              <a:t>The material presented in this poster is based upon the work supported by Florida International University Knight Foundation School of Computing and Information Sciences. I want to thank the Capstone II team for their work is bringing our promise for deployment to reality, and Capstone I for their input at critical moments.</a:t>
            </a:r>
            <a:endParaRPr sz="1400" b="0" i="0" u="none" strike="noStrike" cap="none" dirty="0">
              <a:solidFill>
                <a:srgbClr val="000000"/>
              </a:solidFill>
              <a:latin typeface="Arial"/>
              <a:ea typeface="Arial"/>
              <a:cs typeface="Arial"/>
              <a:sym typeface="Arial"/>
            </a:endParaRPr>
          </a:p>
        </p:txBody>
      </p:sp>
      <p:sp>
        <p:nvSpPr>
          <p:cNvPr id="27" name="Google Shape;27;p1"/>
          <p:cNvSpPr txBox="1"/>
          <p:nvPr/>
        </p:nvSpPr>
        <p:spPr>
          <a:xfrm>
            <a:off x="3430912" y="40482394"/>
            <a:ext cx="659918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1"/>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28" name="Google Shape;28;p1"/>
          <p:cNvSpPr txBox="1"/>
          <p:nvPr/>
        </p:nvSpPr>
        <p:spPr>
          <a:xfrm>
            <a:off x="7504835" y="335034"/>
            <a:ext cx="18516601" cy="21236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600"/>
              <a:buFont typeface="Arial"/>
              <a:buNone/>
            </a:pPr>
            <a:r>
              <a:rPr lang="en-US" sz="6600" b="1" i="0" u="none" strike="noStrike" cap="none" dirty="0">
                <a:solidFill>
                  <a:schemeClr val="lt2"/>
                </a:solidFill>
                <a:latin typeface="Arial"/>
                <a:ea typeface="Arial"/>
                <a:cs typeface="Arial"/>
                <a:sym typeface="Arial"/>
              </a:rPr>
              <a:t>FIU Knight Foundation School of Computing and Information Sciences</a:t>
            </a:r>
            <a:endParaRPr sz="1400" b="0" i="0" u="none" strike="noStrike" cap="none" dirty="0">
              <a:solidFill>
                <a:srgbClr val="000000"/>
              </a:solidFill>
              <a:latin typeface="Arial"/>
              <a:ea typeface="Arial"/>
              <a:cs typeface="Arial"/>
              <a:sym typeface="Arial"/>
            </a:endParaRPr>
          </a:p>
        </p:txBody>
      </p:sp>
      <p:sp>
        <p:nvSpPr>
          <p:cNvPr id="29" name="Google Shape;29;p1"/>
          <p:cNvSpPr txBox="1"/>
          <p:nvPr/>
        </p:nvSpPr>
        <p:spPr>
          <a:xfrm>
            <a:off x="3561485" y="3460405"/>
            <a:ext cx="26403300" cy="32115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chemeClr val="lt2"/>
              </a:buClr>
              <a:buSzPts val="10000"/>
              <a:buFont typeface="Arial"/>
              <a:buNone/>
            </a:pPr>
            <a:r>
              <a:rPr lang="en-US" sz="10000" b="1" i="0" u="none" strike="noStrike" cap="none" dirty="0" err="1">
                <a:solidFill>
                  <a:schemeClr val="lt2"/>
                </a:solidFill>
                <a:latin typeface="Arial"/>
                <a:ea typeface="Arial"/>
                <a:cs typeface="Arial"/>
                <a:sym typeface="Arial"/>
              </a:rPr>
              <a:t>MathBotics</a:t>
            </a:r>
            <a:endParaRPr sz="10000" b="1" i="0" u="none" strike="noStrike" cap="none" dirty="0">
              <a:solidFill>
                <a:schemeClr val="lt2"/>
              </a:solidFill>
              <a:latin typeface="Arial"/>
              <a:ea typeface="Arial"/>
              <a:cs typeface="Arial"/>
              <a:sym typeface="Arial"/>
            </a:endParaRPr>
          </a:p>
          <a:p>
            <a:pPr marL="0" marR="0" lvl="0" indent="0" algn="ctr" rtl="0">
              <a:lnSpc>
                <a:spcPct val="100000"/>
              </a:lnSpc>
              <a:spcBef>
                <a:spcPts val="0"/>
              </a:spcBef>
              <a:spcAft>
                <a:spcPts val="0"/>
              </a:spcAft>
              <a:buClr>
                <a:schemeClr val="lt2"/>
              </a:buClr>
              <a:buSzPts val="3500"/>
              <a:buFont typeface="Arial"/>
              <a:buNone/>
            </a:pPr>
            <a:r>
              <a:rPr lang="en-US" sz="3500" b="1" i="0" u="none" strike="noStrike" cap="none" dirty="0">
                <a:solidFill>
                  <a:schemeClr val="lt2"/>
                </a:solidFill>
                <a:latin typeface="Arial"/>
                <a:ea typeface="Arial"/>
                <a:cs typeface="Arial"/>
                <a:sym typeface="Arial"/>
              </a:rPr>
              <a:t>Student: </a:t>
            </a:r>
            <a:r>
              <a:rPr lang="en-US" sz="3500" i="1" dirty="0">
                <a:solidFill>
                  <a:schemeClr val="lt2"/>
                </a:solidFill>
              </a:rPr>
              <a:t>Alberto Sales</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lt2"/>
              </a:buClr>
              <a:buSzPts val="3500"/>
              <a:buFont typeface="Arial"/>
              <a:buNone/>
            </a:pPr>
            <a:r>
              <a:rPr lang="en-US" sz="3500" b="1" i="0" u="none" strike="noStrike" cap="none" dirty="0">
                <a:solidFill>
                  <a:schemeClr val="lt2"/>
                </a:solidFill>
                <a:latin typeface="Arial"/>
                <a:ea typeface="Arial"/>
                <a:cs typeface="Arial"/>
                <a:sym typeface="Arial"/>
              </a:rPr>
              <a:t>Product Owner:</a:t>
            </a:r>
            <a:r>
              <a:rPr lang="en-US" sz="3500" b="1" i="1" u="none" strike="noStrike" cap="none" dirty="0">
                <a:solidFill>
                  <a:schemeClr val="lt2"/>
                </a:solidFill>
                <a:latin typeface="Arial"/>
                <a:ea typeface="Arial"/>
                <a:cs typeface="Arial"/>
                <a:sym typeface="Arial"/>
              </a:rPr>
              <a:t> </a:t>
            </a:r>
            <a:r>
              <a:rPr lang="en-US" sz="3500" b="0" i="1" u="none" strike="noStrike" cap="none" dirty="0">
                <a:solidFill>
                  <a:schemeClr val="lt1"/>
                </a:solidFill>
                <a:latin typeface="Arial"/>
                <a:ea typeface="Arial"/>
                <a:cs typeface="Arial"/>
                <a:sym typeface="Arial"/>
              </a:rPr>
              <a:t>Gregory Reis</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lt2"/>
              </a:buClr>
              <a:buSzPts val="3500"/>
              <a:buFont typeface="Arial"/>
              <a:buNone/>
            </a:pPr>
            <a:r>
              <a:rPr lang="en-US" sz="3500" b="1" i="0" u="none" strike="noStrike" cap="none" dirty="0">
                <a:solidFill>
                  <a:schemeClr val="lt2"/>
                </a:solidFill>
                <a:latin typeface="Arial"/>
                <a:ea typeface="Arial"/>
                <a:cs typeface="Arial"/>
                <a:sym typeface="Arial"/>
              </a:rPr>
              <a:t>Instructor/Faculty:</a:t>
            </a:r>
            <a:r>
              <a:rPr lang="en-US" sz="3500" b="1" i="1" u="none" strike="noStrike" cap="none" dirty="0">
                <a:solidFill>
                  <a:schemeClr val="lt2"/>
                </a:solidFill>
                <a:latin typeface="Arial"/>
                <a:ea typeface="Arial"/>
                <a:cs typeface="Arial"/>
                <a:sym typeface="Arial"/>
              </a:rPr>
              <a:t> </a:t>
            </a:r>
            <a:r>
              <a:rPr lang="en-US" sz="3500" b="0" i="1" u="none" strike="noStrike" cap="none" dirty="0">
                <a:solidFill>
                  <a:schemeClr val="lt2"/>
                </a:solidFill>
                <a:latin typeface="Arial"/>
                <a:ea typeface="Arial"/>
                <a:cs typeface="Arial"/>
                <a:sym typeface="Arial"/>
              </a:rPr>
              <a:t>Dr. Masoud </a:t>
            </a:r>
            <a:r>
              <a:rPr lang="en-US" sz="3500" b="0" i="1" u="none" strike="noStrike" cap="none" dirty="0" err="1">
                <a:solidFill>
                  <a:schemeClr val="lt2"/>
                </a:solidFill>
                <a:latin typeface="Arial"/>
                <a:ea typeface="Arial"/>
                <a:cs typeface="Arial"/>
                <a:sym typeface="Arial"/>
              </a:rPr>
              <a:t>Sadjadi</a:t>
            </a:r>
            <a:r>
              <a:rPr lang="en-US" sz="3500" b="0" i="0" u="none" strike="noStrike" cap="none" dirty="0">
                <a:solidFill>
                  <a:schemeClr val="lt2"/>
                </a:solidFill>
                <a:latin typeface="Arial"/>
                <a:ea typeface="Arial"/>
                <a:cs typeface="Arial"/>
                <a:sym typeface="Arial"/>
              </a:rPr>
              <a:t>,</a:t>
            </a:r>
            <a:r>
              <a:rPr lang="en-US" sz="3500" b="0" i="1" u="none" strike="noStrike" cap="none" dirty="0">
                <a:solidFill>
                  <a:schemeClr val="lt2"/>
                </a:solidFill>
                <a:latin typeface="Arial"/>
                <a:ea typeface="Arial"/>
                <a:cs typeface="Arial"/>
                <a:sym typeface="Arial"/>
              </a:rPr>
              <a:t> </a:t>
            </a:r>
            <a:r>
              <a:rPr lang="en-US" sz="3500" b="0" i="0" u="none" strike="noStrike" cap="none" dirty="0">
                <a:solidFill>
                  <a:schemeClr val="lt2"/>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30" name="Google Shape;30;p1"/>
          <p:cNvSpPr txBox="1"/>
          <p:nvPr/>
        </p:nvSpPr>
        <p:spPr>
          <a:xfrm>
            <a:off x="3648713" y="7310109"/>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31" name="Google Shape;31;p1"/>
          <p:cNvSpPr txBox="1"/>
          <p:nvPr/>
        </p:nvSpPr>
        <p:spPr>
          <a:xfrm>
            <a:off x="14051798" y="7304155"/>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32" name="Google Shape;32;p1"/>
          <p:cNvSpPr txBox="1"/>
          <p:nvPr/>
        </p:nvSpPr>
        <p:spPr>
          <a:xfrm>
            <a:off x="24479888" y="7339657"/>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33" name="Google Shape;33;p1"/>
          <p:cNvSpPr txBox="1"/>
          <p:nvPr/>
        </p:nvSpPr>
        <p:spPr>
          <a:xfrm>
            <a:off x="3648713" y="16532995"/>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34" name="Google Shape;34;p1"/>
          <p:cNvSpPr txBox="1"/>
          <p:nvPr/>
        </p:nvSpPr>
        <p:spPr>
          <a:xfrm>
            <a:off x="14051798" y="16565590"/>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35" name="Google Shape;35;p1"/>
          <p:cNvSpPr txBox="1"/>
          <p:nvPr/>
        </p:nvSpPr>
        <p:spPr>
          <a:xfrm>
            <a:off x="24696941" y="16562541"/>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36" name="Google Shape;36;p1"/>
          <p:cNvSpPr txBox="1"/>
          <p:nvPr/>
        </p:nvSpPr>
        <p:spPr>
          <a:xfrm>
            <a:off x="3191325" y="28706503"/>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37" name="Google Shape;37;p1"/>
          <p:cNvSpPr txBox="1"/>
          <p:nvPr/>
        </p:nvSpPr>
        <p:spPr>
          <a:xfrm>
            <a:off x="13984561" y="26938235"/>
            <a:ext cx="5406600" cy="6870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chemeClr val="lt2"/>
                </a:solidFill>
                <a:latin typeface="Arial"/>
                <a:ea typeface="Arial"/>
                <a:cs typeface="Arial"/>
                <a:sym typeface="Arial"/>
              </a:rPr>
              <a:t>SCREENSHOTS</a:t>
            </a:r>
            <a:endParaRPr sz="1400" b="0" i="0" u="none" strike="noStrike" cap="none" dirty="0">
              <a:solidFill>
                <a:srgbClr val="000000"/>
              </a:solidFill>
              <a:latin typeface="Arial"/>
              <a:ea typeface="Arial"/>
              <a:cs typeface="Arial"/>
              <a:sym typeface="Arial"/>
            </a:endParaRPr>
          </a:p>
        </p:txBody>
      </p:sp>
      <p:sp>
        <p:nvSpPr>
          <p:cNvPr id="38" name="Google Shape;38;p1"/>
          <p:cNvSpPr txBox="1"/>
          <p:nvPr/>
        </p:nvSpPr>
        <p:spPr>
          <a:xfrm>
            <a:off x="24419631" y="28263369"/>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2"/>
                </a:solidFill>
                <a:latin typeface="Arial"/>
                <a:ea typeface="Arial"/>
                <a:cs typeface="Arial"/>
                <a:sym typeface="Arial"/>
              </a:rPr>
              <a:t>SUMMARY</a:t>
            </a:r>
            <a:endParaRPr sz="1400" b="0" i="0" u="none" strike="noStrike" cap="none">
              <a:solidFill>
                <a:srgbClr val="000000"/>
              </a:solidFill>
              <a:latin typeface="Arial"/>
              <a:ea typeface="Arial"/>
              <a:cs typeface="Arial"/>
              <a:sym typeface="Arial"/>
            </a:endParaRPr>
          </a:p>
        </p:txBody>
      </p:sp>
      <p:pic>
        <p:nvPicPr>
          <p:cNvPr id="39" name="Google Shape;39;p1"/>
          <p:cNvPicPr preferRelativeResize="0"/>
          <p:nvPr/>
        </p:nvPicPr>
        <p:blipFill rotWithShape="1">
          <a:blip r:embed="rId3">
            <a:alphaModFix/>
          </a:blip>
          <a:srcRect/>
          <a:stretch/>
        </p:blipFill>
        <p:spPr>
          <a:xfrm>
            <a:off x="648929" y="41169369"/>
            <a:ext cx="2912556" cy="2426863"/>
          </a:xfrm>
          <a:prstGeom prst="rect">
            <a:avLst/>
          </a:prstGeom>
          <a:noFill/>
          <a:ln>
            <a:noFill/>
          </a:ln>
        </p:spPr>
      </p:pic>
      <p:pic>
        <p:nvPicPr>
          <p:cNvPr id="40" name="Google Shape;40;p1" descr="Text&#10;&#10;Description automatically generated"/>
          <p:cNvPicPr preferRelativeResize="0"/>
          <p:nvPr/>
        </p:nvPicPr>
        <p:blipFill rotWithShape="1">
          <a:blip r:embed="rId4">
            <a:alphaModFix/>
          </a:blip>
          <a:srcRect/>
          <a:stretch/>
        </p:blipFill>
        <p:spPr>
          <a:xfrm>
            <a:off x="207774" y="41179750"/>
            <a:ext cx="3561485" cy="2110932"/>
          </a:xfrm>
          <a:prstGeom prst="rect">
            <a:avLst/>
          </a:prstGeom>
          <a:noFill/>
          <a:ln>
            <a:noFill/>
          </a:ln>
        </p:spPr>
      </p:pic>
      <p:pic>
        <p:nvPicPr>
          <p:cNvPr id="41" name="Google Shape;41;p1" descr="Text&#10;&#10;Description automatically generated"/>
          <p:cNvPicPr preferRelativeResize="0"/>
          <p:nvPr/>
        </p:nvPicPr>
        <p:blipFill rotWithShape="1">
          <a:blip r:embed="rId4">
            <a:alphaModFix/>
          </a:blip>
          <a:srcRect/>
          <a:stretch/>
        </p:blipFill>
        <p:spPr>
          <a:xfrm>
            <a:off x="648922" y="832104"/>
            <a:ext cx="7333251" cy="4828526"/>
          </a:xfrm>
          <a:prstGeom prst="rect">
            <a:avLst/>
          </a:prstGeom>
          <a:noFill/>
          <a:ln>
            <a:noFill/>
          </a:ln>
        </p:spPr>
      </p:pic>
      <p:sp>
        <p:nvSpPr>
          <p:cNvPr id="42" name="Google Shape;42;p1"/>
          <p:cNvSpPr/>
          <p:nvPr/>
        </p:nvSpPr>
        <p:spPr>
          <a:xfrm>
            <a:off x="26427627" y="538298"/>
            <a:ext cx="5406600" cy="5068800"/>
          </a:xfrm>
          <a:prstGeom prst="ellipse">
            <a:avLst/>
          </a:prstGeom>
          <a:solidFill>
            <a:srgbClr val="FFCA3E"/>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3" name="Google Shape;43;p1" descr="Diagram&#10;&#10;Description automatically generated"/>
          <p:cNvPicPr preferRelativeResize="0"/>
          <p:nvPr/>
        </p:nvPicPr>
        <p:blipFill rotWithShape="1">
          <a:blip r:embed="rId5">
            <a:alphaModFix/>
          </a:blip>
          <a:srcRect/>
          <a:stretch/>
        </p:blipFill>
        <p:spPr>
          <a:xfrm>
            <a:off x="25532376" y="495488"/>
            <a:ext cx="7333251" cy="5068702"/>
          </a:xfrm>
          <a:prstGeom prst="rect">
            <a:avLst/>
          </a:prstGeom>
          <a:noFill/>
          <a:ln>
            <a:noFill/>
          </a:ln>
        </p:spPr>
      </p:pic>
      <p:sp>
        <p:nvSpPr>
          <p:cNvPr id="44" name="Google Shape;44;p1"/>
          <p:cNvSpPr txBox="1"/>
          <p:nvPr/>
        </p:nvSpPr>
        <p:spPr>
          <a:xfrm>
            <a:off x="10088668" y="2469073"/>
            <a:ext cx="12741064" cy="129266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0"/>
              <a:buFont typeface="Arial"/>
              <a:buNone/>
            </a:pPr>
            <a:r>
              <a:rPr lang="en-US" sz="6000" i="1" dirty="0">
                <a:solidFill>
                  <a:schemeClr val="lt2"/>
                </a:solidFill>
              </a:rPr>
              <a:t>Fall</a:t>
            </a:r>
            <a:r>
              <a:rPr lang="en-US" sz="6000" b="0" i="1" u="none" strike="noStrike" cap="none" dirty="0">
                <a:solidFill>
                  <a:schemeClr val="lt2"/>
                </a:solidFill>
                <a:latin typeface="Arial"/>
                <a:ea typeface="Arial"/>
                <a:cs typeface="Arial"/>
                <a:sym typeface="Arial"/>
              </a:rPr>
              <a:t> 2021 Capstone II Project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45" name="Google Shape;45;p1"/>
          <p:cNvSpPr txBox="1"/>
          <p:nvPr/>
        </p:nvSpPr>
        <p:spPr>
          <a:xfrm>
            <a:off x="1229796" y="8482579"/>
            <a:ext cx="9871849" cy="74789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sz="4000" b="0" i="0" u="none" strike="noStrike" cap="none">
              <a:solidFill>
                <a:schemeClr val="lt1"/>
              </a:solidFill>
              <a:latin typeface="Calibri"/>
              <a:ea typeface="Calibri"/>
              <a:cs typeface="Calibri"/>
              <a:sym typeface="Calibri"/>
            </a:endParaRPr>
          </a:p>
        </p:txBody>
      </p:sp>
      <p:cxnSp>
        <p:nvCxnSpPr>
          <p:cNvPr id="46" name="Google Shape;46;p1"/>
          <p:cNvCxnSpPr/>
          <p:nvPr/>
        </p:nvCxnSpPr>
        <p:spPr>
          <a:xfrm rot="10800000" flipH="1">
            <a:off x="3728058" y="8036221"/>
            <a:ext cx="5247861" cy="29548"/>
          </a:xfrm>
          <a:prstGeom prst="straightConnector1">
            <a:avLst/>
          </a:prstGeom>
          <a:noFill/>
          <a:ln w="9525" cap="flat" cmpd="sng">
            <a:solidFill>
              <a:schemeClr val="lt1"/>
            </a:solidFill>
            <a:prstDash val="solid"/>
            <a:miter lim="800000"/>
            <a:headEnd type="none" w="sm" len="sm"/>
            <a:tailEnd type="none" w="sm" len="sm"/>
          </a:ln>
        </p:spPr>
      </p:cxnSp>
      <p:cxnSp>
        <p:nvCxnSpPr>
          <p:cNvPr id="47" name="Google Shape;47;p1"/>
          <p:cNvCxnSpPr/>
          <p:nvPr/>
        </p:nvCxnSpPr>
        <p:spPr>
          <a:xfrm>
            <a:off x="13722827" y="8026633"/>
            <a:ext cx="6080617" cy="0"/>
          </a:xfrm>
          <a:prstGeom prst="straightConnector1">
            <a:avLst/>
          </a:prstGeom>
          <a:noFill/>
          <a:ln w="9525" cap="flat" cmpd="sng">
            <a:solidFill>
              <a:schemeClr val="lt1"/>
            </a:solidFill>
            <a:prstDash val="solid"/>
            <a:miter lim="800000"/>
            <a:headEnd type="none" w="sm" len="sm"/>
            <a:tailEnd type="none" w="sm" len="sm"/>
          </a:ln>
        </p:spPr>
      </p:cxnSp>
      <p:sp>
        <p:nvSpPr>
          <p:cNvPr id="48" name="Google Shape;48;p1"/>
          <p:cNvSpPr txBox="1"/>
          <p:nvPr/>
        </p:nvSpPr>
        <p:spPr>
          <a:xfrm>
            <a:off x="11942655" y="8270473"/>
            <a:ext cx="9640957" cy="59093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lt1"/>
                </a:solidFill>
                <a:latin typeface="Arial"/>
                <a:ea typeface="Arial"/>
                <a:cs typeface="Arial"/>
                <a:sym typeface="Arial"/>
              </a:rPr>
              <a:t>The current system for the </a:t>
            </a:r>
            <a:r>
              <a:rPr lang="en-US" sz="4000" b="0" i="0" u="none" strike="noStrike" cap="none" dirty="0" err="1">
                <a:solidFill>
                  <a:schemeClr val="lt1"/>
                </a:solidFill>
                <a:latin typeface="Arial"/>
                <a:ea typeface="Arial"/>
                <a:cs typeface="Arial"/>
                <a:sym typeface="Arial"/>
              </a:rPr>
              <a:t>MathBotics</a:t>
            </a:r>
            <a:r>
              <a:rPr lang="en-US" sz="4000" b="0" i="0" u="none" strike="noStrike" cap="none" dirty="0">
                <a:solidFill>
                  <a:schemeClr val="lt1"/>
                </a:solidFill>
                <a:latin typeface="Arial"/>
                <a:ea typeface="Arial"/>
                <a:cs typeface="Arial"/>
                <a:sym typeface="Arial"/>
              </a:rPr>
              <a:t> educational platform provides an all-around inclusive environment for K-12 students to understand and learn robotics. It offers easy to use tools for admins to create interactive lessons, and for instructors to create and manage engaging classes using these existing lessons.</a:t>
            </a:r>
            <a:endParaRPr sz="4000" b="0"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49" name="Google Shape;49;p1"/>
          <p:cNvSpPr txBox="1"/>
          <p:nvPr/>
        </p:nvSpPr>
        <p:spPr>
          <a:xfrm>
            <a:off x="21816756" y="8232443"/>
            <a:ext cx="10972800" cy="7140376"/>
          </a:xfrm>
          <a:prstGeom prst="rect">
            <a:avLst/>
          </a:prstGeom>
          <a:noFill/>
          <a:ln>
            <a:noFill/>
          </a:ln>
        </p:spPr>
        <p:txBody>
          <a:bodyPr spcFirstLastPara="1" wrap="square" lIns="91425" tIns="45700" rIns="91425" bIns="45700" anchor="t" anchorCtr="0">
            <a:spAutoFit/>
          </a:bodyPr>
          <a:lstStyle/>
          <a:p>
            <a:pPr marL="457200" lvl="0" indent="-482600" algn="l" rtl="0">
              <a:spcBef>
                <a:spcPts val="0"/>
              </a:spcBef>
              <a:spcAft>
                <a:spcPts val="0"/>
              </a:spcAft>
              <a:buClr>
                <a:schemeClr val="lt1"/>
              </a:buClr>
              <a:buSzPts val="4000"/>
              <a:buChar char="●"/>
            </a:pPr>
            <a:r>
              <a:rPr lang="en-US" sz="4000" dirty="0">
                <a:solidFill>
                  <a:schemeClr val="lt1"/>
                </a:solidFill>
              </a:rPr>
              <a:t>Beta version deployed to FIU server</a:t>
            </a:r>
            <a:endParaRPr sz="4000" dirty="0">
              <a:solidFill>
                <a:schemeClr val="lt1"/>
              </a:solidFill>
            </a:endParaRPr>
          </a:p>
          <a:p>
            <a:pPr marL="457200" indent="-482600">
              <a:buClr>
                <a:schemeClr val="lt1"/>
              </a:buClr>
              <a:buSzPts val="4000"/>
              <a:buFont typeface="Arial"/>
              <a:buChar char="●"/>
            </a:pPr>
            <a:r>
              <a:rPr lang="en-US" sz="4000" dirty="0">
                <a:solidFill>
                  <a:schemeClr val="lt1"/>
                </a:solidFill>
              </a:rPr>
              <a:t>Feedback system for Instructors and Admins</a:t>
            </a:r>
          </a:p>
          <a:p>
            <a:pPr marL="457200" indent="-482600">
              <a:buClr>
                <a:schemeClr val="lt1"/>
              </a:buClr>
              <a:buSzPts val="4000"/>
              <a:buFont typeface="Arial"/>
              <a:buChar char="●"/>
            </a:pPr>
            <a:r>
              <a:rPr lang="en-US" sz="4000" dirty="0">
                <a:solidFill>
                  <a:schemeClr val="lt1"/>
                </a:solidFill>
                <a:latin typeface="Arial" panose="020B0604020202020204" pitchFamily="34" charset="0"/>
                <a:cs typeface="Arial" panose="020B0604020202020204" pitchFamily="34" charset="0"/>
              </a:rPr>
              <a:t>Students may only view enrolled courses</a:t>
            </a:r>
          </a:p>
          <a:p>
            <a:pPr marL="457200" indent="-482600">
              <a:buClr>
                <a:schemeClr val="lt1"/>
              </a:buClr>
              <a:buSzPts val="4000"/>
              <a:buFont typeface="Arial"/>
              <a:buChar char="●"/>
            </a:pPr>
            <a:r>
              <a:rPr lang="en-US" sz="4000" dirty="0">
                <a:solidFill>
                  <a:schemeClr val="lt1"/>
                </a:solidFill>
                <a:latin typeface="Arial" panose="020B0604020202020204" pitchFamily="34" charset="0"/>
                <a:cs typeface="Arial" panose="020B0604020202020204" pitchFamily="34" charset="0"/>
              </a:rPr>
              <a:t>Load multiple question list during lessons</a:t>
            </a:r>
            <a:endParaRPr sz="4000" dirty="0">
              <a:solidFill>
                <a:schemeClr val="lt1"/>
              </a:solidFill>
            </a:endParaRPr>
          </a:p>
          <a:p>
            <a:pPr marL="457200" lvl="0" indent="-482600" algn="l" rtl="0">
              <a:spcBef>
                <a:spcPts val="0"/>
              </a:spcBef>
              <a:spcAft>
                <a:spcPts val="0"/>
              </a:spcAft>
              <a:buClr>
                <a:schemeClr val="lt1"/>
              </a:buClr>
              <a:buSzPts val="4000"/>
              <a:buChar char="●"/>
            </a:pPr>
            <a:r>
              <a:rPr lang="en-US" sz="4000" dirty="0">
                <a:solidFill>
                  <a:schemeClr val="lt1"/>
                </a:solidFill>
              </a:rPr>
              <a:t>Images and videos supported by Text Blocks</a:t>
            </a:r>
            <a:endParaRPr sz="4000" dirty="0">
              <a:solidFill>
                <a:schemeClr val="lt1"/>
              </a:solidFill>
            </a:endParaRPr>
          </a:p>
          <a:p>
            <a:pPr marL="457200" lvl="0" indent="-482600" algn="l" rtl="0">
              <a:spcBef>
                <a:spcPts val="0"/>
              </a:spcBef>
              <a:spcAft>
                <a:spcPts val="0"/>
              </a:spcAft>
              <a:buClr>
                <a:schemeClr val="lt1"/>
              </a:buClr>
              <a:buSzPts val="4000"/>
              <a:buChar char="●"/>
            </a:pPr>
            <a:r>
              <a:rPr lang="en-US" sz="4000" dirty="0">
                <a:solidFill>
                  <a:schemeClr val="lt1"/>
                </a:solidFill>
              </a:rPr>
              <a:t>Testing application in real-world scenario</a:t>
            </a:r>
            <a:endParaRPr sz="4000" dirty="0">
              <a:solidFill>
                <a:schemeClr val="lt1"/>
              </a:solidFill>
            </a:endParaRPr>
          </a:p>
          <a:p>
            <a:pPr marL="457200" indent="-482600">
              <a:buClr>
                <a:schemeClr val="lt1"/>
              </a:buClr>
              <a:buSzPts val="4000"/>
              <a:buFont typeface="Arial"/>
              <a:buChar char="●"/>
            </a:pPr>
            <a:r>
              <a:rPr lang="en-US" sz="4000" dirty="0">
                <a:solidFill>
                  <a:schemeClr val="lt1"/>
                </a:solidFill>
              </a:rPr>
              <a:t>Students allowed in multiple courses</a:t>
            </a:r>
          </a:p>
          <a:p>
            <a:pPr marL="457200" indent="-482600">
              <a:buClr>
                <a:schemeClr val="lt1"/>
              </a:buClr>
              <a:buSzPts val="4000"/>
              <a:buFont typeface="Arial"/>
              <a:buChar char="●"/>
            </a:pPr>
            <a:r>
              <a:rPr lang="en-US" sz="4000" dirty="0">
                <a:solidFill>
                  <a:schemeClr val="lt1"/>
                </a:solidFill>
                <a:latin typeface="Arial" panose="020B0604020202020204" pitchFamily="34" charset="0"/>
                <a:cs typeface="Arial" panose="020B0604020202020204" pitchFamily="34" charset="0"/>
              </a:rPr>
              <a:t>Instructor may drag lessons into lesson plan</a:t>
            </a:r>
            <a:endParaRPr sz="4000" dirty="0">
              <a:solidFill>
                <a:schemeClr val="lt1"/>
              </a:solidFill>
            </a:endParaRPr>
          </a:p>
          <a:p>
            <a:pPr marL="457200" lvl="0" indent="-482600" algn="l" rtl="0">
              <a:spcBef>
                <a:spcPts val="0"/>
              </a:spcBef>
              <a:spcAft>
                <a:spcPts val="0"/>
              </a:spcAft>
              <a:buClr>
                <a:schemeClr val="lt1"/>
              </a:buClr>
              <a:buSzPts val="4000"/>
              <a:buChar char="●"/>
            </a:pPr>
            <a:r>
              <a:rPr lang="en-US" sz="4000" dirty="0">
                <a:solidFill>
                  <a:schemeClr val="lt1"/>
                </a:solidFill>
              </a:rPr>
              <a:t>Testing web application on server similar to live production server</a:t>
            </a:r>
          </a:p>
          <a:p>
            <a:pPr marL="457200" lvl="0" indent="-482600" algn="l" rtl="0">
              <a:spcBef>
                <a:spcPts val="0"/>
              </a:spcBef>
              <a:spcAft>
                <a:spcPts val="0"/>
              </a:spcAft>
              <a:buClr>
                <a:schemeClr val="lt1"/>
              </a:buClr>
              <a:buSzPts val="4000"/>
              <a:buChar char="●"/>
            </a:pPr>
            <a:r>
              <a:rPr lang="en-US" sz="4000" dirty="0">
                <a:solidFill>
                  <a:schemeClr val="lt1"/>
                </a:solidFill>
                <a:latin typeface="Arial" panose="020B0604020202020204" pitchFamily="34" charset="0"/>
                <a:cs typeface="Arial" panose="020B0604020202020204" pitchFamily="34" charset="0"/>
              </a:rPr>
              <a:t>Remove choices from multiple choice table</a:t>
            </a:r>
            <a:endParaRPr sz="4000" dirty="0">
              <a:solidFill>
                <a:schemeClr val="lt1"/>
              </a:solidFill>
              <a:latin typeface="Arial" panose="020B0604020202020204" pitchFamily="34" charset="0"/>
              <a:cs typeface="Arial" panose="020B0604020202020204" pitchFamily="34" charset="0"/>
            </a:endParaRPr>
          </a:p>
          <a:p>
            <a:pPr marL="457200" lvl="0" indent="-482600" algn="l" rtl="0">
              <a:spcBef>
                <a:spcPts val="0"/>
              </a:spcBef>
              <a:spcAft>
                <a:spcPts val="0"/>
              </a:spcAft>
              <a:buClr>
                <a:schemeClr val="lt1"/>
              </a:buClr>
              <a:buSzPts val="4000"/>
              <a:buChar char="●"/>
            </a:pPr>
            <a:endParaRPr lang="en-US" sz="1800" dirty="0">
              <a:solidFill>
                <a:schemeClr val="dk1"/>
              </a:solidFill>
              <a:latin typeface="Calibri"/>
              <a:cs typeface="Calibri"/>
              <a:sym typeface="Calibri"/>
            </a:endParaRPr>
          </a:p>
        </p:txBody>
      </p:sp>
      <p:cxnSp>
        <p:nvCxnSpPr>
          <p:cNvPr id="50" name="Google Shape;50;p1"/>
          <p:cNvCxnSpPr/>
          <p:nvPr/>
        </p:nvCxnSpPr>
        <p:spPr>
          <a:xfrm>
            <a:off x="24162219" y="8065769"/>
            <a:ext cx="6080617" cy="0"/>
          </a:xfrm>
          <a:prstGeom prst="straightConnector1">
            <a:avLst/>
          </a:prstGeom>
          <a:noFill/>
          <a:ln w="9525" cap="flat" cmpd="sng">
            <a:solidFill>
              <a:schemeClr val="lt1"/>
            </a:solidFill>
            <a:prstDash val="solid"/>
            <a:miter lim="800000"/>
            <a:headEnd type="none" w="sm" len="sm"/>
            <a:tailEnd type="none" w="sm" len="sm"/>
          </a:ln>
        </p:spPr>
      </p:cxnSp>
      <p:sp>
        <p:nvSpPr>
          <p:cNvPr id="51" name="Google Shape;51;p1"/>
          <p:cNvSpPr txBox="1"/>
          <p:nvPr/>
        </p:nvSpPr>
        <p:spPr>
          <a:xfrm>
            <a:off x="960636" y="26947750"/>
            <a:ext cx="11157900" cy="852000"/>
          </a:xfrm>
          <a:prstGeom prst="rect">
            <a:avLst/>
          </a:prstGeom>
          <a:noFill/>
          <a:ln>
            <a:noFill/>
          </a:ln>
        </p:spPr>
        <p:txBody>
          <a:bodyPr spcFirstLastPara="1" wrap="square" lIns="0" tIns="41575" rIns="0" bIns="0" anchor="t" anchorCtr="0">
            <a:spAutoFit/>
          </a:bodyPr>
          <a:lstStyle/>
          <a:p>
            <a:pPr marL="27726" marR="11091" lvl="0" indent="0" algn="l" rtl="0">
              <a:lnSpc>
                <a:spcPct val="119067"/>
              </a:lnSpc>
              <a:spcBef>
                <a:spcPts val="0"/>
              </a:spcBef>
              <a:spcAft>
                <a:spcPts val="0"/>
              </a:spcAft>
              <a:buClr>
                <a:srgbClr val="000000"/>
              </a:buClr>
              <a:buSzPts val="2402"/>
              <a:buFont typeface="Arial"/>
              <a:buNone/>
            </a:pPr>
            <a:r>
              <a:rPr lang="en-US" sz="2402" b="0" i="0" u="none" strike="noStrike" cap="none" dirty="0">
                <a:solidFill>
                  <a:schemeClr val="lt1"/>
                </a:solidFill>
                <a:latin typeface="Arial"/>
                <a:ea typeface="Arial"/>
                <a:cs typeface="Arial"/>
                <a:sym typeface="Arial"/>
              </a:rPr>
              <a:t>Figure 1: The system architecture layer-by-layer, beginning with the </a:t>
            </a:r>
            <a:r>
              <a:rPr lang="en-US" sz="2402" dirty="0">
                <a:solidFill>
                  <a:schemeClr val="lt1"/>
                </a:solidFill>
              </a:rPr>
              <a:t>React Views </a:t>
            </a:r>
            <a:r>
              <a:rPr lang="en-US" sz="2402" b="0" i="0" u="none" strike="noStrike" cap="none" dirty="0">
                <a:solidFill>
                  <a:schemeClr val="lt1"/>
                </a:solidFill>
                <a:latin typeface="Arial"/>
                <a:ea typeface="Arial"/>
                <a:cs typeface="Arial"/>
                <a:sym typeface="Arial"/>
              </a:rPr>
              <a:t>and ending in the Database</a:t>
            </a:r>
            <a:endParaRPr sz="2402" b="0" i="0" u="none" strike="noStrike" cap="none" dirty="0">
              <a:solidFill>
                <a:schemeClr val="lt1"/>
              </a:solidFill>
              <a:latin typeface="Arial"/>
              <a:ea typeface="Arial"/>
              <a:cs typeface="Arial"/>
              <a:sym typeface="Arial"/>
            </a:endParaRPr>
          </a:p>
        </p:txBody>
      </p:sp>
      <p:sp>
        <p:nvSpPr>
          <p:cNvPr id="52" name="Google Shape;52;p1"/>
          <p:cNvSpPr/>
          <p:nvPr/>
        </p:nvSpPr>
        <p:spPr>
          <a:xfrm>
            <a:off x="25848650" y="18698614"/>
            <a:ext cx="2278200" cy="2278200"/>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3930"/>
              <a:buFont typeface="Arial"/>
              <a:buNone/>
            </a:pPr>
            <a:endParaRPr sz="3930" b="0" i="0" u="none" strike="noStrike" cap="none">
              <a:solidFill>
                <a:srgbClr val="000000"/>
              </a:solidFill>
              <a:latin typeface="Calibri"/>
              <a:ea typeface="Calibri"/>
              <a:cs typeface="Calibri"/>
              <a:sym typeface="Calibri"/>
            </a:endParaRPr>
          </a:p>
        </p:txBody>
      </p:sp>
      <p:sp>
        <p:nvSpPr>
          <p:cNvPr id="53" name="Google Shape;53;p1"/>
          <p:cNvSpPr/>
          <p:nvPr/>
        </p:nvSpPr>
        <p:spPr>
          <a:xfrm>
            <a:off x="23000730" y="19069872"/>
            <a:ext cx="2590800" cy="2590800"/>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3930"/>
              <a:buFont typeface="Arial"/>
              <a:buNone/>
            </a:pPr>
            <a:endParaRPr sz="3930" b="0" i="0" u="none" strike="noStrike" cap="none">
              <a:solidFill>
                <a:srgbClr val="000000"/>
              </a:solidFill>
              <a:latin typeface="Calibri"/>
              <a:ea typeface="Calibri"/>
              <a:cs typeface="Calibri"/>
              <a:sym typeface="Calibri"/>
            </a:endParaRPr>
          </a:p>
        </p:txBody>
      </p:sp>
      <p:sp>
        <p:nvSpPr>
          <p:cNvPr id="54" name="Google Shape;54;p1"/>
          <p:cNvSpPr/>
          <p:nvPr/>
        </p:nvSpPr>
        <p:spPr>
          <a:xfrm>
            <a:off x="25784377" y="21889556"/>
            <a:ext cx="1966200" cy="1966200"/>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3930"/>
              <a:buFont typeface="Arial"/>
              <a:buNone/>
            </a:pPr>
            <a:endParaRPr sz="3930" b="0" i="0" u="none" strike="noStrike" cap="none">
              <a:solidFill>
                <a:srgbClr val="000000"/>
              </a:solidFill>
              <a:latin typeface="Calibri"/>
              <a:ea typeface="Calibri"/>
              <a:cs typeface="Calibri"/>
              <a:sym typeface="Calibri"/>
            </a:endParaRPr>
          </a:p>
        </p:txBody>
      </p:sp>
      <p:sp>
        <p:nvSpPr>
          <p:cNvPr id="55" name="Google Shape;55;p1"/>
          <p:cNvSpPr/>
          <p:nvPr/>
        </p:nvSpPr>
        <p:spPr>
          <a:xfrm>
            <a:off x="28233506" y="20508861"/>
            <a:ext cx="4141500" cy="1494000"/>
          </a:xfrm>
          <a:prstGeom prst="rect">
            <a:avLst/>
          </a:prstGeom>
          <a:blipFill rotWithShape="1">
            <a:blip r:embed="rId9">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3930"/>
              <a:buFont typeface="Arial"/>
              <a:buNone/>
            </a:pPr>
            <a:endParaRPr sz="3930" b="0" i="0" u="none" strike="noStrike" cap="none">
              <a:solidFill>
                <a:srgbClr val="000000"/>
              </a:solidFill>
              <a:latin typeface="Calibri"/>
              <a:ea typeface="Calibri"/>
              <a:cs typeface="Calibri"/>
              <a:sym typeface="Calibri"/>
            </a:endParaRPr>
          </a:p>
        </p:txBody>
      </p:sp>
      <p:sp>
        <p:nvSpPr>
          <p:cNvPr id="56" name="Google Shape;56;p1"/>
          <p:cNvSpPr/>
          <p:nvPr/>
        </p:nvSpPr>
        <p:spPr>
          <a:xfrm>
            <a:off x="25425622" y="24834511"/>
            <a:ext cx="2366400" cy="2387700"/>
          </a:xfrm>
          <a:prstGeom prst="rect">
            <a:avLst/>
          </a:prstGeom>
          <a:blipFill rotWithShape="1">
            <a:blip r:embed="rId10">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3930"/>
              <a:buFont typeface="Arial"/>
              <a:buNone/>
            </a:pPr>
            <a:endParaRPr sz="3930" b="0" i="0" u="none" strike="noStrike" cap="none">
              <a:solidFill>
                <a:srgbClr val="000000"/>
              </a:solidFill>
              <a:latin typeface="Calibri"/>
              <a:ea typeface="Calibri"/>
              <a:cs typeface="Calibri"/>
              <a:sym typeface="Calibri"/>
            </a:endParaRPr>
          </a:p>
        </p:txBody>
      </p:sp>
      <p:pic>
        <p:nvPicPr>
          <p:cNvPr id="57" name="Google Shape;57;p1" descr="Shape&#10;&#10;Description automatically generated"/>
          <p:cNvPicPr preferRelativeResize="0"/>
          <p:nvPr/>
        </p:nvPicPr>
        <p:blipFill rotWithShape="1">
          <a:blip r:embed="rId11">
            <a:alphaModFix/>
          </a:blip>
          <a:srcRect l="19973" t="15556" r="19580" b="13333"/>
          <a:stretch/>
        </p:blipFill>
        <p:spPr>
          <a:xfrm>
            <a:off x="28126856" y="25400675"/>
            <a:ext cx="4354793" cy="1821530"/>
          </a:xfrm>
          <a:prstGeom prst="rect">
            <a:avLst/>
          </a:prstGeom>
          <a:noFill/>
          <a:ln>
            <a:noFill/>
          </a:ln>
        </p:spPr>
      </p:pic>
      <p:pic>
        <p:nvPicPr>
          <p:cNvPr id="58" name="Google Shape;58;p1" descr="A picture containing text, clipart&#10;&#10;Description automatically generated"/>
          <p:cNvPicPr preferRelativeResize="0"/>
          <p:nvPr/>
        </p:nvPicPr>
        <p:blipFill rotWithShape="1">
          <a:blip r:embed="rId12">
            <a:alphaModFix/>
          </a:blip>
          <a:srcRect/>
          <a:stretch/>
        </p:blipFill>
        <p:spPr>
          <a:xfrm>
            <a:off x="28276994" y="23255806"/>
            <a:ext cx="4054506" cy="1303008"/>
          </a:xfrm>
          <a:prstGeom prst="rect">
            <a:avLst/>
          </a:prstGeom>
          <a:noFill/>
          <a:ln>
            <a:noFill/>
          </a:ln>
        </p:spPr>
      </p:pic>
      <p:cxnSp>
        <p:nvCxnSpPr>
          <p:cNvPr id="59" name="Google Shape;59;p1"/>
          <p:cNvCxnSpPr/>
          <p:nvPr/>
        </p:nvCxnSpPr>
        <p:spPr>
          <a:xfrm>
            <a:off x="24162219" y="17236277"/>
            <a:ext cx="6080617" cy="0"/>
          </a:xfrm>
          <a:prstGeom prst="straightConnector1">
            <a:avLst/>
          </a:prstGeom>
          <a:noFill/>
          <a:ln w="9525" cap="flat" cmpd="sng">
            <a:solidFill>
              <a:schemeClr val="lt1"/>
            </a:solidFill>
            <a:prstDash val="solid"/>
            <a:miter lim="800000"/>
            <a:headEnd type="none" w="sm" len="sm"/>
            <a:tailEnd type="none" w="sm" len="sm"/>
          </a:ln>
        </p:spPr>
      </p:cxnSp>
      <p:sp>
        <p:nvSpPr>
          <p:cNvPr id="60" name="Google Shape;60;p1"/>
          <p:cNvSpPr txBox="1"/>
          <p:nvPr/>
        </p:nvSpPr>
        <p:spPr>
          <a:xfrm>
            <a:off x="1962950" y="29698550"/>
            <a:ext cx="8101800" cy="9261900"/>
          </a:xfrm>
          <a:prstGeom prst="rect">
            <a:avLst/>
          </a:prstGeom>
          <a:noFill/>
          <a:ln>
            <a:noFill/>
          </a:ln>
        </p:spPr>
        <p:txBody>
          <a:bodyPr spcFirstLastPara="1" wrap="square" lIns="0" tIns="26325" rIns="0" bIns="0" anchor="t" anchorCtr="0">
            <a:spAutoFit/>
          </a:bodyPr>
          <a:lstStyle/>
          <a:p>
            <a:pPr marL="27725" marR="11090" lvl="0" indent="-5543" algn="ctr" rtl="0">
              <a:lnSpc>
                <a:spcPct val="100000"/>
              </a:lnSpc>
              <a:spcBef>
                <a:spcPts val="0"/>
              </a:spcBef>
              <a:spcAft>
                <a:spcPts val="0"/>
              </a:spcAft>
              <a:buClr>
                <a:srgbClr val="000000"/>
              </a:buClr>
              <a:buSzPts val="4000"/>
              <a:buFont typeface="Arial"/>
              <a:buNone/>
            </a:pPr>
            <a:r>
              <a:rPr lang="en-US" sz="4000">
                <a:solidFill>
                  <a:schemeClr val="lt1"/>
                </a:solidFill>
              </a:rPr>
              <a:t>To test the configuration of Traefik and the behavior of our application in a live production setting we ran it on a test server whose system specifications were similar to that of FIU servers.</a:t>
            </a:r>
            <a:endParaRPr sz="4000">
              <a:solidFill>
                <a:schemeClr val="lt1"/>
              </a:solidFill>
            </a:endParaRPr>
          </a:p>
          <a:p>
            <a:pPr marL="27725" marR="11090" lvl="0" indent="-5543" algn="ctr" rtl="0">
              <a:lnSpc>
                <a:spcPct val="100000"/>
              </a:lnSpc>
              <a:spcBef>
                <a:spcPts val="0"/>
              </a:spcBef>
              <a:spcAft>
                <a:spcPts val="0"/>
              </a:spcAft>
              <a:buClr>
                <a:srgbClr val="000000"/>
              </a:buClr>
              <a:buSzPts val="4000"/>
              <a:buFont typeface="Arial"/>
              <a:buNone/>
            </a:pPr>
            <a:endParaRPr sz="4000">
              <a:solidFill>
                <a:schemeClr val="lt1"/>
              </a:solidFill>
            </a:endParaRPr>
          </a:p>
          <a:p>
            <a:pPr marL="27725" marR="11090" lvl="0" indent="-5543" algn="ctr" rtl="0">
              <a:lnSpc>
                <a:spcPct val="100000"/>
              </a:lnSpc>
              <a:spcBef>
                <a:spcPts val="0"/>
              </a:spcBef>
              <a:spcAft>
                <a:spcPts val="0"/>
              </a:spcAft>
              <a:buClr>
                <a:srgbClr val="000000"/>
              </a:buClr>
              <a:buSzPts val="4000"/>
              <a:buFont typeface="Arial"/>
              <a:buNone/>
            </a:pPr>
            <a:r>
              <a:rPr lang="en-US" sz="4000">
                <a:solidFill>
                  <a:schemeClr val="lt1"/>
                </a:solidFill>
              </a:rPr>
              <a:t>In order to ensure quality code was merged into the codebase, we strictly practiced git version control. </a:t>
            </a:r>
            <a:endParaRPr sz="4000">
              <a:solidFill>
                <a:schemeClr val="lt1"/>
              </a:solidFill>
            </a:endParaRPr>
          </a:p>
          <a:p>
            <a:pPr marL="27725" marR="11090" lvl="0" indent="-5543" algn="ctr" rtl="0">
              <a:lnSpc>
                <a:spcPct val="100000"/>
              </a:lnSpc>
              <a:spcBef>
                <a:spcPts val="0"/>
              </a:spcBef>
              <a:spcAft>
                <a:spcPts val="0"/>
              </a:spcAft>
              <a:buClr>
                <a:srgbClr val="000000"/>
              </a:buClr>
              <a:buSzPts val="4000"/>
              <a:buFont typeface="Arial"/>
              <a:buNone/>
            </a:pPr>
            <a:endParaRPr sz="4000">
              <a:solidFill>
                <a:schemeClr val="lt1"/>
              </a:solidFill>
            </a:endParaRPr>
          </a:p>
          <a:p>
            <a:pPr marL="27726" marR="11091" lvl="0" indent="-5543" algn="ctr" rtl="0">
              <a:lnSpc>
                <a:spcPct val="100000"/>
              </a:lnSpc>
              <a:spcBef>
                <a:spcPts val="0"/>
              </a:spcBef>
              <a:spcAft>
                <a:spcPts val="0"/>
              </a:spcAft>
              <a:buClr>
                <a:srgbClr val="000000"/>
              </a:buClr>
              <a:buSzPts val="4000"/>
              <a:buFont typeface="Arial"/>
              <a:buNone/>
            </a:pPr>
            <a:r>
              <a:rPr lang="en-US" sz="4000">
                <a:solidFill>
                  <a:schemeClr val="lt1"/>
                </a:solidFill>
              </a:rPr>
              <a:t>Every pull request required a reviewer to either run the code on their local machine or watch as the developer demoed their changes.  </a:t>
            </a:r>
            <a:endParaRPr sz="4000" b="0" i="0" u="none" strike="noStrike" cap="none">
              <a:solidFill>
                <a:schemeClr val="lt1"/>
              </a:solidFill>
              <a:latin typeface="Arial"/>
              <a:ea typeface="Arial"/>
              <a:cs typeface="Arial"/>
              <a:sym typeface="Arial"/>
            </a:endParaRPr>
          </a:p>
        </p:txBody>
      </p:sp>
      <p:cxnSp>
        <p:nvCxnSpPr>
          <p:cNvPr id="61" name="Google Shape;61;p1"/>
          <p:cNvCxnSpPr/>
          <p:nvPr/>
        </p:nvCxnSpPr>
        <p:spPr>
          <a:xfrm>
            <a:off x="2973524" y="29423028"/>
            <a:ext cx="6080617" cy="0"/>
          </a:xfrm>
          <a:prstGeom prst="straightConnector1">
            <a:avLst/>
          </a:prstGeom>
          <a:noFill/>
          <a:ln w="9525" cap="flat" cmpd="sng">
            <a:solidFill>
              <a:schemeClr val="lt1"/>
            </a:solidFill>
            <a:prstDash val="solid"/>
            <a:miter lim="800000"/>
            <a:headEnd type="none" w="sm" len="sm"/>
            <a:tailEnd type="none" w="sm" len="sm"/>
          </a:ln>
        </p:spPr>
      </p:cxnSp>
      <p:cxnSp>
        <p:nvCxnSpPr>
          <p:cNvPr id="62" name="Google Shape;62;p1"/>
          <p:cNvCxnSpPr/>
          <p:nvPr/>
        </p:nvCxnSpPr>
        <p:spPr>
          <a:xfrm>
            <a:off x="13648091" y="27569622"/>
            <a:ext cx="6080700" cy="0"/>
          </a:xfrm>
          <a:prstGeom prst="straightConnector1">
            <a:avLst/>
          </a:prstGeom>
          <a:noFill/>
          <a:ln w="9525" cap="flat" cmpd="sng">
            <a:solidFill>
              <a:schemeClr val="lt1"/>
            </a:solidFill>
            <a:prstDash val="solid"/>
            <a:miter lim="800000"/>
            <a:headEnd type="none" w="sm" len="sm"/>
            <a:tailEnd type="none" w="sm" len="sm"/>
          </a:ln>
        </p:spPr>
      </p:cxnSp>
      <p:cxnSp>
        <p:nvCxnSpPr>
          <p:cNvPr id="63" name="Google Shape;63;p1"/>
          <p:cNvCxnSpPr/>
          <p:nvPr/>
        </p:nvCxnSpPr>
        <p:spPr>
          <a:xfrm>
            <a:off x="24101963" y="28978756"/>
            <a:ext cx="6080617" cy="0"/>
          </a:xfrm>
          <a:prstGeom prst="straightConnector1">
            <a:avLst/>
          </a:prstGeom>
          <a:noFill/>
          <a:ln w="9525" cap="flat" cmpd="sng">
            <a:solidFill>
              <a:schemeClr val="lt1"/>
            </a:solidFill>
            <a:prstDash val="solid"/>
            <a:miter lim="800000"/>
            <a:headEnd type="none" w="sm" len="sm"/>
            <a:tailEnd type="none" w="sm" len="sm"/>
          </a:ln>
        </p:spPr>
      </p:cxnSp>
      <p:cxnSp>
        <p:nvCxnSpPr>
          <p:cNvPr id="64" name="Google Shape;64;p1"/>
          <p:cNvCxnSpPr/>
          <p:nvPr/>
        </p:nvCxnSpPr>
        <p:spPr>
          <a:xfrm>
            <a:off x="3430912" y="17219970"/>
            <a:ext cx="6080617" cy="0"/>
          </a:xfrm>
          <a:prstGeom prst="straightConnector1">
            <a:avLst/>
          </a:prstGeom>
          <a:noFill/>
          <a:ln w="9525" cap="flat" cmpd="sng">
            <a:solidFill>
              <a:schemeClr val="lt1"/>
            </a:solidFill>
            <a:prstDash val="solid"/>
            <a:miter lim="800000"/>
            <a:headEnd type="none" w="sm" len="sm"/>
            <a:tailEnd type="none" w="sm" len="sm"/>
          </a:ln>
        </p:spPr>
      </p:cxnSp>
      <p:cxnSp>
        <p:nvCxnSpPr>
          <p:cNvPr id="65" name="Google Shape;65;p1"/>
          <p:cNvCxnSpPr/>
          <p:nvPr/>
        </p:nvCxnSpPr>
        <p:spPr>
          <a:xfrm>
            <a:off x="13722827" y="17282115"/>
            <a:ext cx="6080617" cy="0"/>
          </a:xfrm>
          <a:prstGeom prst="straightConnector1">
            <a:avLst/>
          </a:prstGeom>
          <a:noFill/>
          <a:ln w="9525" cap="flat" cmpd="sng">
            <a:solidFill>
              <a:schemeClr val="lt1"/>
            </a:solidFill>
            <a:prstDash val="solid"/>
            <a:miter lim="800000"/>
            <a:headEnd type="none" w="sm" len="sm"/>
            <a:tailEnd type="none" w="sm" len="sm"/>
          </a:ln>
        </p:spPr>
      </p:cxnSp>
      <p:cxnSp>
        <p:nvCxnSpPr>
          <p:cNvPr id="66" name="Google Shape;66;p1"/>
          <p:cNvCxnSpPr/>
          <p:nvPr/>
        </p:nvCxnSpPr>
        <p:spPr>
          <a:xfrm>
            <a:off x="3806896" y="41179750"/>
            <a:ext cx="6080617" cy="0"/>
          </a:xfrm>
          <a:prstGeom prst="straightConnector1">
            <a:avLst/>
          </a:prstGeom>
          <a:noFill/>
          <a:ln w="9525" cap="flat" cmpd="sng">
            <a:solidFill>
              <a:schemeClr val="lt1"/>
            </a:solidFill>
            <a:prstDash val="solid"/>
            <a:miter lim="800000"/>
            <a:headEnd type="none" w="sm" len="sm"/>
            <a:tailEnd type="none" w="sm" len="sm"/>
          </a:ln>
        </p:spPr>
      </p:cxnSp>
      <p:pic>
        <p:nvPicPr>
          <p:cNvPr id="68" name="Google Shape;68;p1" descr="Icon&#10;&#10;Description automatically generated"/>
          <p:cNvPicPr preferRelativeResize="0"/>
          <p:nvPr/>
        </p:nvPicPr>
        <p:blipFill rotWithShape="1">
          <a:blip r:embed="rId13">
            <a:alphaModFix/>
          </a:blip>
          <a:srcRect/>
          <a:stretch/>
        </p:blipFill>
        <p:spPr>
          <a:xfrm>
            <a:off x="28318125" y="17485586"/>
            <a:ext cx="3972262" cy="2808514"/>
          </a:xfrm>
          <a:prstGeom prst="rect">
            <a:avLst/>
          </a:prstGeom>
          <a:noFill/>
          <a:ln>
            <a:noFill/>
          </a:ln>
        </p:spPr>
      </p:pic>
      <p:pic>
        <p:nvPicPr>
          <p:cNvPr id="69" name="Google Shape;69;p1" descr="Icon&#10;&#10;Description automatically generated"/>
          <p:cNvPicPr preferRelativeResize="0"/>
          <p:nvPr/>
        </p:nvPicPr>
        <p:blipFill rotWithShape="1">
          <a:blip r:embed="rId14">
            <a:alphaModFix/>
          </a:blip>
          <a:srcRect/>
          <a:stretch/>
        </p:blipFill>
        <p:spPr>
          <a:xfrm>
            <a:off x="23016378" y="25394313"/>
            <a:ext cx="2600951" cy="1473244"/>
          </a:xfrm>
          <a:prstGeom prst="rect">
            <a:avLst/>
          </a:prstGeom>
          <a:noFill/>
          <a:ln>
            <a:noFill/>
          </a:ln>
        </p:spPr>
      </p:pic>
      <p:pic>
        <p:nvPicPr>
          <p:cNvPr id="70" name="Google Shape;70;p1"/>
          <p:cNvPicPr preferRelativeResize="0"/>
          <p:nvPr/>
        </p:nvPicPr>
        <p:blipFill>
          <a:blip r:embed="rId15">
            <a:alphaModFix/>
          </a:blip>
          <a:stretch>
            <a:fillRect/>
          </a:stretch>
        </p:blipFill>
        <p:spPr>
          <a:xfrm>
            <a:off x="23172538" y="22737272"/>
            <a:ext cx="2128920" cy="1821550"/>
          </a:xfrm>
          <a:prstGeom prst="rect">
            <a:avLst/>
          </a:prstGeom>
          <a:noFill/>
          <a:ln>
            <a:noFill/>
          </a:ln>
        </p:spPr>
      </p:pic>
      <p:pic>
        <p:nvPicPr>
          <p:cNvPr id="71" name="Google Shape;71;p1"/>
          <p:cNvPicPr preferRelativeResize="0"/>
          <p:nvPr/>
        </p:nvPicPr>
        <p:blipFill>
          <a:blip r:embed="rId16">
            <a:alphaModFix/>
          </a:blip>
          <a:stretch>
            <a:fillRect/>
          </a:stretch>
        </p:blipFill>
        <p:spPr>
          <a:xfrm>
            <a:off x="25008487" y="17338596"/>
            <a:ext cx="3561477" cy="1008592"/>
          </a:xfrm>
          <a:prstGeom prst="rect">
            <a:avLst/>
          </a:prstGeom>
          <a:noFill/>
          <a:ln>
            <a:noFill/>
          </a:ln>
        </p:spPr>
      </p:pic>
      <p:pic>
        <p:nvPicPr>
          <p:cNvPr id="78" name="Google Shape;78;p1"/>
          <p:cNvPicPr preferRelativeResize="0"/>
          <p:nvPr/>
        </p:nvPicPr>
        <p:blipFill>
          <a:blip r:embed="rId17">
            <a:alphaModFix/>
          </a:blip>
          <a:stretch>
            <a:fillRect/>
          </a:stretch>
        </p:blipFill>
        <p:spPr>
          <a:xfrm>
            <a:off x="851577" y="17553170"/>
            <a:ext cx="10932125" cy="9172382"/>
          </a:xfrm>
          <a:prstGeom prst="rect">
            <a:avLst/>
          </a:prstGeom>
          <a:noFill/>
          <a:ln>
            <a:noFill/>
          </a:ln>
        </p:spPr>
      </p:pic>
      <p:pic>
        <p:nvPicPr>
          <p:cNvPr id="2" name="Picture 1">
            <a:extLst>
              <a:ext uri="{FF2B5EF4-FFF2-40B4-BE49-F238E27FC236}">
                <a16:creationId xmlns:a16="http://schemas.microsoft.com/office/drawing/2014/main" id="{608A8638-765B-4E9C-8795-A7F695E70703}"/>
              </a:ext>
            </a:extLst>
          </p:cNvPr>
          <p:cNvPicPr>
            <a:picLocks noChangeAspect="1"/>
          </p:cNvPicPr>
          <p:nvPr/>
        </p:nvPicPr>
        <p:blipFill rotWithShape="1">
          <a:blip r:embed="rId18"/>
          <a:srcRect l="13407" t="2378" r="3385" b="19885"/>
          <a:stretch/>
        </p:blipFill>
        <p:spPr>
          <a:xfrm>
            <a:off x="12118536" y="17691997"/>
            <a:ext cx="10597370" cy="7805117"/>
          </a:xfrm>
          <a:prstGeom prst="rect">
            <a:avLst/>
          </a:prstGeom>
        </p:spPr>
      </p:pic>
      <p:pic>
        <p:nvPicPr>
          <p:cNvPr id="1028" name="Picture 4" descr="Image preview">
            <a:extLst>
              <a:ext uri="{FF2B5EF4-FFF2-40B4-BE49-F238E27FC236}">
                <a16:creationId xmlns:a16="http://schemas.microsoft.com/office/drawing/2014/main" id="{CAF08067-00F1-4232-A837-846588D7C8E7}"/>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r="16414"/>
          <a:stretch/>
        </p:blipFill>
        <p:spPr bwMode="auto">
          <a:xfrm>
            <a:off x="13422997" y="27946190"/>
            <a:ext cx="5973322" cy="25401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preview">
            <a:extLst>
              <a:ext uri="{FF2B5EF4-FFF2-40B4-BE49-F238E27FC236}">
                <a16:creationId xmlns:a16="http://schemas.microsoft.com/office/drawing/2014/main" id="{5DBCA52C-4692-4BA4-A069-920906F73CEE}"/>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4018"/>
          <a:stretch/>
        </p:blipFill>
        <p:spPr bwMode="auto">
          <a:xfrm>
            <a:off x="11101645" y="30719826"/>
            <a:ext cx="8289516" cy="24098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preview">
            <a:extLst>
              <a:ext uri="{FF2B5EF4-FFF2-40B4-BE49-F238E27FC236}">
                <a16:creationId xmlns:a16="http://schemas.microsoft.com/office/drawing/2014/main" id="{98C48239-C11A-4E6A-A0CC-20B793F6E0DB}"/>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15435" t="13593" r="9569"/>
          <a:stretch/>
        </p:blipFill>
        <p:spPr bwMode="auto">
          <a:xfrm>
            <a:off x="10587562" y="33697873"/>
            <a:ext cx="8684901" cy="5778343"/>
          </a:xfrm>
          <a:prstGeom prst="rect">
            <a:avLst/>
          </a:prstGeom>
          <a:noFill/>
          <a:extLst>
            <a:ext uri="{909E8E84-426E-40DD-AFC4-6F175D3DCCD1}">
              <a14:hiddenFill xmlns:a14="http://schemas.microsoft.com/office/drawing/2010/main">
                <a:solidFill>
                  <a:srgbClr val="FFFFFF"/>
                </a:solidFill>
              </a14:hiddenFill>
            </a:ext>
          </a:extLst>
        </p:spPr>
      </p:pic>
      <p:sp>
        <p:nvSpPr>
          <p:cNvPr id="79" name="Google Shape;51;p1">
            <a:extLst>
              <a:ext uri="{FF2B5EF4-FFF2-40B4-BE49-F238E27FC236}">
                <a16:creationId xmlns:a16="http://schemas.microsoft.com/office/drawing/2014/main" id="{FE472E7B-06B6-4035-998F-90D1BCC2A7BA}"/>
              </a:ext>
            </a:extLst>
          </p:cNvPr>
          <p:cNvSpPr txBox="1"/>
          <p:nvPr/>
        </p:nvSpPr>
        <p:spPr>
          <a:xfrm>
            <a:off x="12156584" y="25745297"/>
            <a:ext cx="10716954" cy="884712"/>
          </a:xfrm>
          <a:prstGeom prst="rect">
            <a:avLst/>
          </a:prstGeom>
          <a:noFill/>
          <a:ln>
            <a:noFill/>
          </a:ln>
        </p:spPr>
        <p:txBody>
          <a:bodyPr spcFirstLastPara="1" wrap="square" lIns="0" tIns="41575" rIns="0" bIns="0" anchor="t" anchorCtr="0">
            <a:spAutoFit/>
          </a:bodyPr>
          <a:lstStyle/>
          <a:p>
            <a:pPr marL="27726" marR="11091" lvl="0" indent="0" algn="l" rtl="0">
              <a:lnSpc>
                <a:spcPct val="119067"/>
              </a:lnSpc>
              <a:spcBef>
                <a:spcPts val="0"/>
              </a:spcBef>
              <a:spcAft>
                <a:spcPts val="0"/>
              </a:spcAft>
              <a:buClr>
                <a:srgbClr val="000000"/>
              </a:buClr>
              <a:buSzPts val="2402"/>
              <a:buFont typeface="Arial"/>
              <a:buNone/>
            </a:pPr>
            <a:r>
              <a:rPr lang="en-US" sz="2402" b="0" i="0" u="none" strike="noStrike" cap="none" dirty="0">
                <a:solidFill>
                  <a:schemeClr val="lt1"/>
                </a:solidFill>
                <a:latin typeface="Arial"/>
                <a:ea typeface="Arial"/>
                <a:cs typeface="Arial"/>
                <a:sym typeface="Arial"/>
              </a:rPr>
              <a:t>Figure 1: </a:t>
            </a:r>
            <a:r>
              <a:rPr lang="en-US" sz="2200" b="0" i="0" u="none" strike="noStrike" cap="none" dirty="0">
                <a:solidFill>
                  <a:schemeClr val="lt1"/>
                </a:solidFill>
                <a:latin typeface="Arial"/>
                <a:ea typeface="Arial"/>
                <a:cs typeface="Arial"/>
                <a:sym typeface="Arial"/>
              </a:rPr>
              <a:t>A sequence diagram detailing the </a:t>
            </a:r>
            <a:r>
              <a:rPr lang="en-US" sz="2200" dirty="0">
                <a:solidFill>
                  <a:schemeClr val="lt1"/>
                </a:solidFill>
              </a:rPr>
              <a:t>function </a:t>
            </a:r>
            <a:r>
              <a:rPr lang="en-US" sz="2200" b="0" i="0" u="none" strike="noStrike" cap="none" dirty="0">
                <a:solidFill>
                  <a:schemeClr val="lt1"/>
                </a:solidFill>
                <a:latin typeface="Arial"/>
                <a:ea typeface="Arial"/>
                <a:cs typeface="Arial"/>
                <a:sym typeface="Arial"/>
              </a:rPr>
              <a:t>of both the backend and front-end portions of the drag and drop libraries when a user requests the feature</a:t>
            </a:r>
            <a:endParaRPr sz="2200" b="0" i="0" u="none" strike="noStrike" cap="none" dirty="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567</Words>
  <Application>Microsoft Office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2_Office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alberto sales</cp:lastModifiedBy>
  <cp:revision>13</cp:revision>
  <dcterms:created xsi:type="dcterms:W3CDTF">2019-06-25T19:12:02Z</dcterms:created>
  <dcterms:modified xsi:type="dcterms:W3CDTF">2021-11-29T21:32:22Z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