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XQUM50vkRHJaWVFy3UzupiN23H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745665" y="4126942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close up of a sign&#10;&#10;Description automatically generated" id="19" name="Google Shape;19;p6"/>
          <p:cNvPicPr preferRelativeResize="0"/>
          <p:nvPr/>
        </p:nvPicPr>
        <p:blipFill rotWithShape="1">
          <a:blip r:embed="rId2">
            <a:alphaModFix/>
          </a:blip>
          <a:srcRect b="0" l="0" r="0" t="0"/>
          <a:stretch/>
        </p:blipFill>
        <p:spPr>
          <a:xfrm>
            <a:off x="745665" y="41267400"/>
            <a:ext cx="2651530" cy="227685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1.jpg"/><Relationship Id="rId11" Type="http://schemas.openxmlformats.org/officeDocument/2006/relationships/image" Target="../media/image14.png"/><Relationship Id="rId10" Type="http://schemas.openxmlformats.org/officeDocument/2006/relationships/image" Target="../media/image18.jpg"/><Relationship Id="rId21" Type="http://schemas.openxmlformats.org/officeDocument/2006/relationships/image" Target="../media/image24.png"/><Relationship Id="rId13" Type="http://schemas.openxmlformats.org/officeDocument/2006/relationships/image" Target="../media/image4.png"/><Relationship Id="rId12"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9.jpg"/><Relationship Id="rId15" Type="http://schemas.openxmlformats.org/officeDocument/2006/relationships/image" Target="../media/image12.png"/><Relationship Id="rId14" Type="http://schemas.openxmlformats.org/officeDocument/2006/relationships/image" Target="../media/image6.png"/><Relationship Id="rId17" Type="http://schemas.openxmlformats.org/officeDocument/2006/relationships/image" Target="../media/image23.png"/><Relationship Id="rId16" Type="http://schemas.openxmlformats.org/officeDocument/2006/relationships/image" Target="../media/image20.png"/><Relationship Id="rId5" Type="http://schemas.openxmlformats.org/officeDocument/2006/relationships/image" Target="../media/image5.png"/><Relationship Id="rId19" Type="http://schemas.openxmlformats.org/officeDocument/2006/relationships/image" Target="../media/image22.jpg"/><Relationship Id="rId6" Type="http://schemas.openxmlformats.org/officeDocument/2006/relationships/image" Target="../media/image13.png"/><Relationship Id="rId18" Type="http://schemas.openxmlformats.org/officeDocument/2006/relationships/image" Target="../media/image19.jpg"/><Relationship Id="rId7" Type="http://schemas.openxmlformats.org/officeDocument/2006/relationships/image" Target="../media/image7.png"/><Relationship Id="rId8"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txBox="1"/>
          <p:nvPr/>
        </p:nvSpPr>
        <p:spPr>
          <a:xfrm>
            <a:off x="12467225" y="38641625"/>
            <a:ext cx="8592000" cy="1083900"/>
          </a:xfrm>
          <a:prstGeom prst="rect">
            <a:avLst/>
          </a:prstGeom>
          <a:noFill/>
          <a:ln>
            <a:noFill/>
          </a:ln>
        </p:spPr>
        <p:txBody>
          <a:bodyPr anchorCtr="0" anchor="t" bIns="0" lIns="0" spcFirstLastPara="1" rIns="0" wrap="square" tIns="41575">
            <a:spAutoFit/>
          </a:bodyPr>
          <a:lstStyle/>
          <a:p>
            <a:pPr indent="0" lvl="0" marL="27725" marR="11089" rtl="0" algn="l">
              <a:lnSpc>
                <a:spcPct val="119067"/>
              </a:lnSpc>
              <a:spcBef>
                <a:spcPts val="0"/>
              </a:spcBef>
              <a:spcAft>
                <a:spcPts val="0"/>
              </a:spcAft>
              <a:buClr>
                <a:srgbClr val="000000"/>
              </a:buClr>
              <a:buSzPts val="2402"/>
              <a:buFont typeface="Arial"/>
              <a:buNone/>
            </a:pPr>
            <a:r>
              <a:rPr b="1" i="0" lang="en-US" sz="2002" u="none" cap="none" strike="noStrike">
                <a:solidFill>
                  <a:schemeClr val="lt1"/>
                </a:solidFill>
                <a:latin typeface="Arial"/>
                <a:ea typeface="Arial"/>
                <a:cs typeface="Arial"/>
                <a:sym typeface="Arial"/>
              </a:rPr>
              <a:t>Figure </a:t>
            </a:r>
            <a:r>
              <a:rPr b="1" lang="en-US" sz="2002">
                <a:solidFill>
                  <a:schemeClr val="lt1"/>
                </a:solidFill>
              </a:rPr>
              <a:t>4</a:t>
            </a:r>
            <a:r>
              <a:rPr b="1" i="0" lang="en-US" sz="2002" u="none" cap="none" strike="noStrike">
                <a:solidFill>
                  <a:schemeClr val="lt1"/>
                </a:solidFill>
                <a:latin typeface="Arial"/>
                <a:ea typeface="Arial"/>
                <a:cs typeface="Arial"/>
                <a:sym typeface="Arial"/>
              </a:rPr>
              <a:t>:</a:t>
            </a:r>
            <a:r>
              <a:rPr b="0" i="0" lang="en-US" sz="2002" u="none" cap="none" strike="noStrike">
                <a:solidFill>
                  <a:schemeClr val="lt1"/>
                </a:solidFill>
                <a:latin typeface="Arial"/>
                <a:ea typeface="Arial"/>
                <a:cs typeface="Arial"/>
                <a:sym typeface="Arial"/>
              </a:rPr>
              <a:t> Screenshot of edit course page. Having one lesson added to course(left) already and others that aren’t already selected are listed to be added(right).</a:t>
            </a:r>
            <a:endParaRPr b="0" i="0" sz="2002" u="none" cap="none" strike="noStrike">
              <a:solidFill>
                <a:schemeClr val="lt1"/>
              </a:solidFill>
              <a:latin typeface="Arial"/>
              <a:ea typeface="Arial"/>
              <a:cs typeface="Arial"/>
              <a:sym typeface="Arial"/>
            </a:endParaRPr>
          </a:p>
        </p:txBody>
      </p:sp>
      <p:sp>
        <p:nvSpPr>
          <p:cNvPr id="25" name="Google Shape;25;p1"/>
          <p:cNvSpPr txBox="1"/>
          <p:nvPr/>
        </p:nvSpPr>
        <p:spPr>
          <a:xfrm>
            <a:off x="22829725" y="29292350"/>
            <a:ext cx="9167700" cy="9777900"/>
          </a:xfrm>
          <a:prstGeom prst="rect">
            <a:avLst/>
          </a:prstGeom>
          <a:noFill/>
          <a:ln>
            <a:noFill/>
          </a:ln>
        </p:spPr>
        <p:txBody>
          <a:bodyPr anchorCtr="0" anchor="t" bIns="0" lIns="0" spcFirstLastPara="1" rIns="0" wrap="square" tIns="34650">
            <a:spAutoFit/>
          </a:bodyPr>
          <a:lstStyle/>
          <a:p>
            <a:pPr indent="-9702" lvl="0" marL="27726" marR="11091" rtl="0" algn="ctr">
              <a:lnSpc>
                <a:spcPct val="989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In this fourth iteration of the MathBotics project, the team improved the product by delivering on </a:t>
            </a:r>
            <a:r>
              <a:rPr lang="en-US" sz="4000">
                <a:solidFill>
                  <a:schemeClr val="lt1"/>
                </a:solidFill>
              </a:rPr>
              <a:t>their</a:t>
            </a:r>
            <a:r>
              <a:rPr b="0" i="0" lang="en-US" sz="4000" u="none" cap="none" strike="noStrike">
                <a:solidFill>
                  <a:schemeClr val="lt1"/>
                </a:solidFill>
                <a:latin typeface="Arial"/>
                <a:ea typeface="Arial"/>
                <a:cs typeface="Arial"/>
                <a:sym typeface="Arial"/>
              </a:rPr>
              <a:t> promise to deploy the beta version onto FIU servers. This beta version provides users with the core functionality needed in order start designing and enrolling in courses that include: A student self register page, instructor control over the number of attempts a student has per lesson, full functioning grading system, more storage efficient persistence of each slide type’s data, and even a feedback system unique to the instructor experience to continuously improve our product throughout future iterations.</a:t>
            </a:r>
            <a:endParaRPr b="0" i="0" sz="4000" u="none" cap="none" strike="noStrike">
              <a:solidFill>
                <a:schemeClr val="lt1"/>
              </a:solidFill>
              <a:latin typeface="Arial"/>
              <a:ea typeface="Arial"/>
              <a:cs typeface="Arial"/>
              <a:sym typeface="Arial"/>
            </a:endParaRPr>
          </a:p>
        </p:txBody>
      </p:sp>
      <p:sp>
        <p:nvSpPr>
          <p:cNvPr id="26" name="Google Shape;26;p1"/>
          <p:cNvSpPr txBox="1"/>
          <p:nvPr/>
        </p:nvSpPr>
        <p:spPr>
          <a:xfrm>
            <a:off x="3728058" y="41336041"/>
            <a:ext cx="25233300" cy="1441200"/>
          </a:xfrm>
          <a:prstGeom prst="rect">
            <a:avLst/>
          </a:prstGeom>
          <a:noFill/>
          <a:ln>
            <a:noFill/>
          </a:ln>
        </p:spPr>
        <p:txBody>
          <a:bodyPr anchorCtr="0" anchor="t" bIns="27725" lIns="55475" spcFirstLastPara="1" rIns="55475" wrap="square" tIns="27725">
            <a:spAutoFit/>
          </a:bodyPr>
          <a:lstStyle/>
          <a:p>
            <a:pPr indent="0" lvl="0" marL="0" marR="0" rtl="0" algn="l">
              <a:lnSpc>
                <a:spcPct val="100000"/>
              </a:lnSpc>
              <a:spcBef>
                <a:spcPts val="0"/>
              </a:spcBef>
              <a:spcAft>
                <a:spcPts val="0"/>
              </a:spcAft>
              <a:buClr>
                <a:srgbClr val="3333CC"/>
              </a:buClr>
              <a:buSzPts val="3000"/>
              <a:buFont typeface="Arial"/>
              <a:buNone/>
            </a:pPr>
            <a:r>
              <a:rPr b="0" i="0" lang="en-US" sz="3000" u="none" cap="none" strike="noStrike">
                <a:solidFill>
                  <a:schemeClr val="lt2"/>
                </a:solidFill>
                <a:latin typeface="Arial"/>
                <a:ea typeface="Arial"/>
                <a:cs typeface="Arial"/>
                <a:sym typeface="Arial"/>
              </a:rPr>
              <a:t>The material presented in this poster is based upon the work supported by Florida International University Knight Foundation School of Computing and Information Sciences. </a:t>
            </a:r>
            <a:r>
              <a:rPr lang="en-US" sz="3000">
                <a:solidFill>
                  <a:schemeClr val="lt2"/>
                </a:solidFill>
              </a:rPr>
              <a:t>We</a:t>
            </a:r>
            <a:r>
              <a:rPr b="0" i="0" lang="en-US" sz="3000" u="none" cap="none" strike="noStrike">
                <a:solidFill>
                  <a:schemeClr val="lt2"/>
                </a:solidFill>
                <a:latin typeface="Arial"/>
                <a:ea typeface="Arial"/>
                <a:cs typeface="Arial"/>
                <a:sym typeface="Arial"/>
              </a:rPr>
              <a:t> want to thank the Capstone II team for their </a:t>
            </a:r>
            <a:r>
              <a:rPr lang="en-US" sz="3000">
                <a:solidFill>
                  <a:schemeClr val="lt2"/>
                </a:solidFill>
              </a:rPr>
              <a:t>guidance</a:t>
            </a:r>
            <a:r>
              <a:rPr b="0" i="0" lang="en-US" sz="3000" u="none" cap="none" strike="noStrike">
                <a:solidFill>
                  <a:schemeClr val="lt2"/>
                </a:solidFill>
                <a:latin typeface="Arial"/>
                <a:ea typeface="Arial"/>
                <a:cs typeface="Arial"/>
                <a:sym typeface="Arial"/>
              </a:rPr>
              <a:t>, mentorship, and support in </a:t>
            </a:r>
            <a:r>
              <a:rPr lang="en-US" sz="3000">
                <a:solidFill>
                  <a:schemeClr val="lt2"/>
                </a:solidFill>
              </a:rPr>
              <a:t>onboarding us, taking our input, and helping us develop the skills necessary to contribute to this project now and in the future.</a:t>
            </a:r>
            <a:endParaRPr b="0" i="0" sz="1400" u="none" cap="none" strike="noStrike">
              <a:solidFill>
                <a:srgbClr val="000000"/>
              </a:solidFill>
              <a:latin typeface="Arial"/>
              <a:ea typeface="Arial"/>
              <a:cs typeface="Arial"/>
              <a:sym typeface="Arial"/>
            </a:endParaRPr>
          </a:p>
        </p:txBody>
      </p:sp>
      <p:sp>
        <p:nvSpPr>
          <p:cNvPr id="27" name="Google Shape;27;p1"/>
          <p:cNvSpPr txBox="1"/>
          <p:nvPr/>
        </p:nvSpPr>
        <p:spPr>
          <a:xfrm>
            <a:off x="3430912" y="40482394"/>
            <a:ext cx="659918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1"/>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8" name="Google Shape;28;p1"/>
          <p:cNvSpPr txBox="1"/>
          <p:nvPr/>
        </p:nvSpPr>
        <p:spPr>
          <a:xfrm>
            <a:off x="7504835" y="335034"/>
            <a:ext cx="18516601" cy="212365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chemeClr val="lt2"/>
                </a:solidFill>
                <a:latin typeface="Arial"/>
                <a:ea typeface="Arial"/>
                <a:cs typeface="Arial"/>
                <a:sym typeface="Arial"/>
              </a:rPr>
              <a:t>FIU Knight Foundation School of Computing and Information Sciences</a:t>
            </a:r>
            <a:endParaRPr b="0" i="0" sz="1400" u="none" cap="none" strike="noStrike">
              <a:solidFill>
                <a:srgbClr val="000000"/>
              </a:solidFill>
              <a:latin typeface="Arial"/>
              <a:ea typeface="Arial"/>
              <a:cs typeface="Arial"/>
              <a:sym typeface="Arial"/>
            </a:endParaRPr>
          </a:p>
        </p:txBody>
      </p:sp>
      <p:sp>
        <p:nvSpPr>
          <p:cNvPr id="29" name="Google Shape;29;p1"/>
          <p:cNvSpPr txBox="1"/>
          <p:nvPr/>
        </p:nvSpPr>
        <p:spPr>
          <a:xfrm>
            <a:off x="3561485" y="3460405"/>
            <a:ext cx="26403299" cy="32115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chemeClr val="lt2"/>
              </a:buClr>
              <a:buSzPts val="10000"/>
              <a:buFont typeface="Arial"/>
              <a:buNone/>
            </a:pPr>
            <a:r>
              <a:rPr b="1" i="0" lang="en-US" sz="10000" u="none" cap="none" strike="noStrike">
                <a:solidFill>
                  <a:schemeClr val="lt2"/>
                </a:solidFill>
                <a:latin typeface="Arial"/>
                <a:ea typeface="Arial"/>
                <a:cs typeface="Arial"/>
                <a:sym typeface="Arial"/>
              </a:rPr>
              <a:t>MathBotics</a:t>
            </a:r>
            <a:endParaRPr b="1" i="0" sz="100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Student: </a:t>
            </a:r>
            <a:r>
              <a:rPr i="1" lang="en-US" sz="3500">
                <a:solidFill>
                  <a:schemeClr val="lt2"/>
                </a:solidFill>
              </a:rPr>
              <a:t>Andres Murguido, Richard Molina, Jesse Cotton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Product Owner:</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Gregory Reis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Instructor/Faculty:</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2"/>
                </a:solidFill>
                <a:latin typeface="Arial"/>
                <a:ea typeface="Arial"/>
                <a:cs typeface="Arial"/>
                <a:sym typeface="Arial"/>
              </a:rPr>
              <a:t>Dr. Masoud Sadjadi</a:t>
            </a:r>
            <a:r>
              <a:rPr b="0" i="0" lang="en-US" sz="3500" u="none" cap="none" strike="noStrike">
                <a:solidFill>
                  <a:schemeClr val="lt2"/>
                </a:solidFill>
                <a:latin typeface="Arial"/>
                <a:ea typeface="Arial"/>
                <a:cs typeface="Arial"/>
                <a:sym typeface="Arial"/>
              </a:rPr>
              <a:t>,</a:t>
            </a:r>
            <a:r>
              <a:rPr b="0" i="1" lang="en-US" sz="3500" u="none" cap="none" strike="noStrike">
                <a:solidFill>
                  <a:schemeClr val="lt2"/>
                </a:solidFill>
                <a:latin typeface="Arial"/>
                <a:ea typeface="Arial"/>
                <a:cs typeface="Arial"/>
                <a:sym typeface="Arial"/>
              </a:rPr>
              <a:t> </a:t>
            </a:r>
            <a:r>
              <a:rPr b="0" i="0" lang="en-US" sz="3500" u="none" cap="none" strike="noStrike">
                <a:solidFill>
                  <a:schemeClr val="lt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0" name="Google Shape;30;p1"/>
          <p:cNvSpPr txBox="1"/>
          <p:nvPr/>
        </p:nvSpPr>
        <p:spPr>
          <a:xfrm>
            <a:off x="3648713" y="7310109"/>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31" name="Google Shape;31;p1"/>
          <p:cNvSpPr txBox="1"/>
          <p:nvPr/>
        </p:nvSpPr>
        <p:spPr>
          <a:xfrm>
            <a:off x="14051798" y="730415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32" name="Google Shape;32;p1"/>
          <p:cNvSpPr txBox="1"/>
          <p:nvPr/>
        </p:nvSpPr>
        <p:spPr>
          <a:xfrm>
            <a:off x="24479888" y="733965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33" name="Google Shape;33;p1"/>
          <p:cNvSpPr txBox="1"/>
          <p:nvPr/>
        </p:nvSpPr>
        <p:spPr>
          <a:xfrm>
            <a:off x="3648713" y="1715282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34" name="Google Shape;34;p1"/>
          <p:cNvSpPr txBox="1"/>
          <p:nvPr/>
        </p:nvSpPr>
        <p:spPr>
          <a:xfrm>
            <a:off x="14051798" y="17185422"/>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35" name="Google Shape;35;p1"/>
          <p:cNvSpPr txBox="1"/>
          <p:nvPr/>
        </p:nvSpPr>
        <p:spPr>
          <a:xfrm>
            <a:off x="24696941" y="1718237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36" name="Google Shape;36;p1"/>
          <p:cNvSpPr txBox="1"/>
          <p:nvPr/>
        </p:nvSpPr>
        <p:spPr>
          <a:xfrm>
            <a:off x="3191325" y="2870650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37" name="Google Shape;37;p1"/>
          <p:cNvSpPr txBox="1"/>
          <p:nvPr/>
        </p:nvSpPr>
        <p:spPr>
          <a:xfrm>
            <a:off x="13859258" y="26123484"/>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sp>
        <p:nvSpPr>
          <p:cNvPr id="38" name="Google Shape;38;p1"/>
          <p:cNvSpPr txBox="1"/>
          <p:nvPr/>
        </p:nvSpPr>
        <p:spPr>
          <a:xfrm>
            <a:off x="24419631" y="28263369"/>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pic>
        <p:nvPicPr>
          <p:cNvPr id="39" name="Google Shape;39;p1"/>
          <p:cNvPicPr preferRelativeResize="0"/>
          <p:nvPr/>
        </p:nvPicPr>
        <p:blipFill rotWithShape="1">
          <a:blip r:embed="rId3">
            <a:alphaModFix/>
          </a:blip>
          <a:srcRect b="0" l="0" r="0" t="0"/>
          <a:stretch/>
        </p:blipFill>
        <p:spPr>
          <a:xfrm>
            <a:off x="648929" y="41169369"/>
            <a:ext cx="2912556" cy="2426863"/>
          </a:xfrm>
          <a:prstGeom prst="rect">
            <a:avLst/>
          </a:prstGeom>
          <a:noFill/>
          <a:ln>
            <a:noFill/>
          </a:ln>
        </p:spPr>
      </p:pic>
      <p:pic>
        <p:nvPicPr>
          <p:cNvPr descr="Text&#10;&#10;Description automatically generated" id="40" name="Google Shape;40;p1"/>
          <p:cNvPicPr preferRelativeResize="0"/>
          <p:nvPr/>
        </p:nvPicPr>
        <p:blipFill rotWithShape="1">
          <a:blip r:embed="rId4">
            <a:alphaModFix/>
          </a:blip>
          <a:srcRect b="0" l="0" r="0" t="0"/>
          <a:stretch/>
        </p:blipFill>
        <p:spPr>
          <a:xfrm>
            <a:off x="207774" y="41179750"/>
            <a:ext cx="3561485" cy="2110932"/>
          </a:xfrm>
          <a:prstGeom prst="rect">
            <a:avLst/>
          </a:prstGeom>
          <a:noFill/>
          <a:ln>
            <a:noFill/>
          </a:ln>
        </p:spPr>
      </p:pic>
      <p:pic>
        <p:nvPicPr>
          <p:cNvPr descr="Text&#10;&#10;Description automatically generated" id="41" name="Google Shape;41;p1"/>
          <p:cNvPicPr preferRelativeResize="0"/>
          <p:nvPr/>
        </p:nvPicPr>
        <p:blipFill rotWithShape="1">
          <a:blip r:embed="rId5">
            <a:alphaModFix/>
          </a:blip>
          <a:srcRect b="0" l="0" r="0" t="0"/>
          <a:stretch/>
        </p:blipFill>
        <p:spPr>
          <a:xfrm>
            <a:off x="648923" y="832104"/>
            <a:ext cx="6838774" cy="4395462"/>
          </a:xfrm>
          <a:prstGeom prst="rect">
            <a:avLst/>
          </a:prstGeom>
          <a:noFill/>
          <a:ln>
            <a:noFill/>
          </a:ln>
        </p:spPr>
      </p:pic>
      <p:sp>
        <p:nvSpPr>
          <p:cNvPr id="42" name="Google Shape;42;p1"/>
          <p:cNvSpPr/>
          <p:nvPr/>
        </p:nvSpPr>
        <p:spPr>
          <a:xfrm>
            <a:off x="26427628" y="538298"/>
            <a:ext cx="5406600" cy="5068800"/>
          </a:xfrm>
          <a:prstGeom prst="ellipse">
            <a:avLst/>
          </a:prstGeom>
          <a:solidFill>
            <a:srgbClr val="FFCA3E"/>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Diagram&#10;&#10;Description automatically generated" id="43" name="Google Shape;43;p1"/>
          <p:cNvPicPr preferRelativeResize="0"/>
          <p:nvPr/>
        </p:nvPicPr>
        <p:blipFill rotWithShape="1">
          <a:blip r:embed="rId6">
            <a:alphaModFix/>
          </a:blip>
          <a:srcRect b="0" l="0" r="0" t="0"/>
          <a:stretch/>
        </p:blipFill>
        <p:spPr>
          <a:xfrm>
            <a:off x="25532377" y="495488"/>
            <a:ext cx="7333251" cy="5068702"/>
          </a:xfrm>
          <a:prstGeom prst="rect">
            <a:avLst/>
          </a:prstGeom>
          <a:noFill/>
          <a:ln>
            <a:noFill/>
          </a:ln>
        </p:spPr>
      </p:pic>
      <p:sp>
        <p:nvSpPr>
          <p:cNvPr id="44" name="Google Shape;44;p1"/>
          <p:cNvSpPr txBox="1"/>
          <p:nvPr/>
        </p:nvSpPr>
        <p:spPr>
          <a:xfrm>
            <a:off x="10088668" y="2469073"/>
            <a:ext cx="12741001" cy="1293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000"/>
              <a:buFont typeface="Arial"/>
              <a:buNone/>
            </a:pPr>
            <a:r>
              <a:rPr b="0" i="1" lang="en-US" sz="6000" u="none" cap="none" strike="noStrike">
                <a:solidFill>
                  <a:schemeClr val="lt2"/>
                </a:solidFill>
                <a:latin typeface="Arial"/>
                <a:ea typeface="Arial"/>
                <a:cs typeface="Arial"/>
                <a:sym typeface="Arial"/>
              </a:rPr>
              <a:t>Fall 2021 Capstone I Project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 name="Google Shape;45;p1"/>
          <p:cNvSpPr txBox="1"/>
          <p:nvPr/>
        </p:nvSpPr>
        <p:spPr>
          <a:xfrm>
            <a:off x="1229796" y="8482579"/>
            <a:ext cx="9871800" cy="7479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Teaching robotics requires interactivity and an ease of learning. Students need an engaging lesson plan to learn effectively in this subject matter. To this end, a tool is needed to facilitate an instructor’s educational plan while still providing them the freedom on how best to structure their class. However, no learning management system exists that allows teachers to compile verified and varied robotics lessons into their classes.</a:t>
            </a:r>
            <a:endParaRPr b="0" i="0" sz="4000" u="none" cap="none" strike="noStrike">
              <a:solidFill>
                <a:schemeClr val="lt1"/>
              </a:solidFill>
              <a:latin typeface="Calibri"/>
              <a:ea typeface="Calibri"/>
              <a:cs typeface="Calibri"/>
              <a:sym typeface="Calibri"/>
            </a:endParaRPr>
          </a:p>
        </p:txBody>
      </p:sp>
      <p:cxnSp>
        <p:nvCxnSpPr>
          <p:cNvPr id="46" name="Google Shape;46;p1"/>
          <p:cNvCxnSpPr/>
          <p:nvPr/>
        </p:nvCxnSpPr>
        <p:spPr>
          <a:xfrm flipH="1" rot="10800000">
            <a:off x="3728058" y="8036221"/>
            <a:ext cx="5247861" cy="29548"/>
          </a:xfrm>
          <a:prstGeom prst="straightConnector1">
            <a:avLst/>
          </a:prstGeom>
          <a:noFill/>
          <a:ln cap="flat" cmpd="sng" w="9525">
            <a:solidFill>
              <a:schemeClr val="lt1"/>
            </a:solidFill>
            <a:prstDash val="solid"/>
            <a:miter lim="800000"/>
            <a:headEnd len="sm" w="sm" type="none"/>
            <a:tailEnd len="sm" w="sm" type="none"/>
          </a:ln>
        </p:spPr>
      </p:cxnSp>
      <p:cxnSp>
        <p:nvCxnSpPr>
          <p:cNvPr id="47" name="Google Shape;47;p1"/>
          <p:cNvCxnSpPr/>
          <p:nvPr/>
        </p:nvCxnSpPr>
        <p:spPr>
          <a:xfrm>
            <a:off x="13722827" y="8026633"/>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48" name="Google Shape;48;p1"/>
          <p:cNvSpPr txBox="1"/>
          <p:nvPr/>
        </p:nvSpPr>
        <p:spPr>
          <a:xfrm>
            <a:off x="11942655" y="8270473"/>
            <a:ext cx="9641100" cy="5910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The current system for the MathBotics educational platform provides an all-around inclusive environment for K-12 students to understand and learn robotics. It offers easy to use tools for admins of the web application to create interactive lessons, and for instructors to create and manage engaging courses composed of these existing lessons.</a:t>
            </a:r>
            <a:endParaRPr b="0" i="0" sz="4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 name="Google Shape;49;p1"/>
          <p:cNvSpPr txBox="1"/>
          <p:nvPr/>
        </p:nvSpPr>
        <p:spPr>
          <a:xfrm>
            <a:off x="21816756" y="8232443"/>
            <a:ext cx="10972800" cy="8373300"/>
          </a:xfrm>
          <a:prstGeom prst="rect">
            <a:avLst/>
          </a:prstGeom>
          <a:noFill/>
          <a:ln>
            <a:noFill/>
          </a:ln>
        </p:spPr>
        <p:txBody>
          <a:bodyPr anchorCtr="0" anchor="t" bIns="45700" lIns="91425" spcFirstLastPara="1" rIns="91425" wrap="square" tIns="45700">
            <a:spAutoFit/>
          </a:bodyPr>
          <a:lstStyle/>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Student have the ability to register themselves</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Beta version deployed to FIU server</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Feedback system for Instructors and Admins</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Images and videos supported by Text Blocks</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Testing application in real-world scenario</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Students allowed in multiple courses</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Testing web application on server similar to live production server</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Add question list sidebar for students completing a lesson</a:t>
            </a:r>
            <a:endParaRPr b="0" i="0" sz="40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4000"/>
              <a:buFont typeface="Arial"/>
              <a:buChar char="●"/>
            </a:pPr>
            <a:r>
              <a:rPr b="0" i="0" lang="en-US" sz="4000" u="none" cap="none" strike="noStrike">
                <a:solidFill>
                  <a:schemeClr val="lt1"/>
                </a:solidFill>
                <a:latin typeface="Arial"/>
                <a:ea typeface="Arial"/>
                <a:cs typeface="Arial"/>
                <a:sym typeface="Arial"/>
              </a:rPr>
              <a:t>Giving an instructor control over number of attempts for a lesson</a:t>
            </a:r>
            <a:endParaRPr b="0" i="0" sz="4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cxnSp>
        <p:nvCxnSpPr>
          <p:cNvPr id="50" name="Google Shape;50;p1"/>
          <p:cNvCxnSpPr/>
          <p:nvPr/>
        </p:nvCxnSpPr>
        <p:spPr>
          <a:xfrm>
            <a:off x="24162219" y="8065769"/>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51" name="Google Shape;51;p1"/>
          <p:cNvSpPr txBox="1"/>
          <p:nvPr/>
        </p:nvSpPr>
        <p:spPr>
          <a:xfrm>
            <a:off x="940124" y="27484281"/>
            <a:ext cx="11157900" cy="852000"/>
          </a:xfrm>
          <a:prstGeom prst="rect">
            <a:avLst/>
          </a:prstGeom>
          <a:noFill/>
          <a:ln>
            <a:noFill/>
          </a:ln>
        </p:spPr>
        <p:txBody>
          <a:bodyPr anchorCtr="0" anchor="t" bIns="0" lIns="0" spcFirstLastPara="1" rIns="0" wrap="square" tIns="41575">
            <a:spAutoFit/>
          </a:bodyPr>
          <a:lstStyle/>
          <a:p>
            <a:pPr indent="0" lvl="0" marL="27726" marR="11091" rtl="0" algn="l">
              <a:lnSpc>
                <a:spcPct val="119067"/>
              </a:lnSpc>
              <a:spcBef>
                <a:spcPts val="0"/>
              </a:spcBef>
              <a:spcAft>
                <a:spcPts val="0"/>
              </a:spcAft>
              <a:buClr>
                <a:srgbClr val="000000"/>
              </a:buClr>
              <a:buSzPts val="2402"/>
              <a:buFont typeface="Arial"/>
              <a:buNone/>
            </a:pPr>
            <a:r>
              <a:rPr b="1" i="0" lang="en-US" sz="2402" u="none" cap="none" strike="noStrike">
                <a:solidFill>
                  <a:schemeClr val="lt1"/>
                </a:solidFill>
                <a:latin typeface="Arial"/>
                <a:ea typeface="Arial"/>
                <a:cs typeface="Arial"/>
                <a:sym typeface="Arial"/>
              </a:rPr>
              <a:t>Figure 1:</a:t>
            </a:r>
            <a:r>
              <a:rPr b="0" i="0" lang="en-US" sz="2402" u="none" cap="none" strike="noStrike">
                <a:solidFill>
                  <a:schemeClr val="lt1"/>
                </a:solidFill>
                <a:latin typeface="Arial"/>
                <a:ea typeface="Arial"/>
                <a:cs typeface="Arial"/>
                <a:sym typeface="Arial"/>
              </a:rPr>
              <a:t> The system architecture layer-by-layer, beginning with the React Views and ending in the Database</a:t>
            </a:r>
            <a:endParaRPr b="0" i="0" sz="2402" u="none" cap="none" strike="noStrike">
              <a:solidFill>
                <a:schemeClr val="lt1"/>
              </a:solidFill>
              <a:latin typeface="Arial"/>
              <a:ea typeface="Arial"/>
              <a:cs typeface="Arial"/>
              <a:sym typeface="Arial"/>
            </a:endParaRPr>
          </a:p>
        </p:txBody>
      </p:sp>
      <p:sp>
        <p:nvSpPr>
          <p:cNvPr id="52" name="Google Shape;52;p1"/>
          <p:cNvSpPr/>
          <p:nvPr/>
        </p:nvSpPr>
        <p:spPr>
          <a:xfrm>
            <a:off x="25848650" y="19436273"/>
            <a:ext cx="2278200" cy="227820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3" name="Google Shape;53;p1"/>
          <p:cNvSpPr/>
          <p:nvPr/>
        </p:nvSpPr>
        <p:spPr>
          <a:xfrm>
            <a:off x="23000730" y="19807531"/>
            <a:ext cx="2590800" cy="259080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4" name="Google Shape;54;p1"/>
          <p:cNvSpPr/>
          <p:nvPr/>
        </p:nvSpPr>
        <p:spPr>
          <a:xfrm>
            <a:off x="25784377" y="22273309"/>
            <a:ext cx="1966200" cy="196620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5" name="Google Shape;55;p1"/>
          <p:cNvSpPr/>
          <p:nvPr/>
        </p:nvSpPr>
        <p:spPr>
          <a:xfrm>
            <a:off x="28233506" y="21246520"/>
            <a:ext cx="4141500" cy="149400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6" name="Google Shape;56;p1"/>
          <p:cNvSpPr/>
          <p:nvPr/>
        </p:nvSpPr>
        <p:spPr>
          <a:xfrm>
            <a:off x="25425622" y="25216495"/>
            <a:ext cx="2366400" cy="238770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pic>
        <p:nvPicPr>
          <p:cNvPr descr="Shape&#10;&#10;Description automatically generated" id="57" name="Google Shape;57;p1"/>
          <p:cNvPicPr preferRelativeResize="0"/>
          <p:nvPr/>
        </p:nvPicPr>
        <p:blipFill rotWithShape="1">
          <a:blip r:embed="rId12">
            <a:alphaModFix/>
          </a:blip>
          <a:srcRect b="13333" l="19973" r="19580" t="15556"/>
          <a:stretch/>
        </p:blipFill>
        <p:spPr>
          <a:xfrm>
            <a:off x="28126856" y="25782659"/>
            <a:ext cx="4354793" cy="1821530"/>
          </a:xfrm>
          <a:prstGeom prst="rect">
            <a:avLst/>
          </a:prstGeom>
          <a:noFill/>
          <a:ln>
            <a:noFill/>
          </a:ln>
        </p:spPr>
      </p:pic>
      <p:pic>
        <p:nvPicPr>
          <p:cNvPr descr="A picture containing text, clipart&#10;&#10;Description automatically generated" id="58" name="Google Shape;58;p1"/>
          <p:cNvPicPr preferRelativeResize="0"/>
          <p:nvPr/>
        </p:nvPicPr>
        <p:blipFill rotWithShape="1">
          <a:blip r:embed="rId13">
            <a:alphaModFix/>
          </a:blip>
          <a:srcRect b="0" l="0" r="0" t="0"/>
          <a:stretch/>
        </p:blipFill>
        <p:spPr>
          <a:xfrm>
            <a:off x="28276994" y="23639559"/>
            <a:ext cx="4054506" cy="1303008"/>
          </a:xfrm>
          <a:prstGeom prst="rect">
            <a:avLst/>
          </a:prstGeom>
          <a:noFill/>
          <a:ln>
            <a:noFill/>
          </a:ln>
        </p:spPr>
      </p:pic>
      <p:cxnSp>
        <p:nvCxnSpPr>
          <p:cNvPr id="59" name="Google Shape;59;p1"/>
          <p:cNvCxnSpPr/>
          <p:nvPr/>
        </p:nvCxnSpPr>
        <p:spPr>
          <a:xfrm>
            <a:off x="24162219" y="17856109"/>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60" name="Google Shape;60;p1"/>
          <p:cNvSpPr txBox="1"/>
          <p:nvPr/>
        </p:nvSpPr>
        <p:spPr>
          <a:xfrm>
            <a:off x="1962950" y="29698550"/>
            <a:ext cx="8101800" cy="9261900"/>
          </a:xfrm>
          <a:prstGeom prst="rect">
            <a:avLst/>
          </a:prstGeom>
          <a:noFill/>
          <a:ln>
            <a:noFill/>
          </a:ln>
        </p:spPr>
        <p:txBody>
          <a:bodyPr anchorCtr="0" anchor="t" bIns="0" lIns="0" spcFirstLastPara="1" rIns="0" wrap="square" tIns="26325">
            <a:spAutoFit/>
          </a:bodyPr>
          <a:lstStyle/>
          <a:p>
            <a:pPr indent="-5543" lvl="0" marL="27725" marR="11090"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To test the configuration of Traefik and the behavior of our application in a live production setting we ran it on a test server whose system specifications were similar to that of FIU servers.</a:t>
            </a:r>
            <a:endParaRPr b="0" i="0" sz="4000" u="none" cap="none" strike="noStrike">
              <a:solidFill>
                <a:schemeClr val="lt1"/>
              </a:solidFill>
              <a:latin typeface="Arial"/>
              <a:ea typeface="Arial"/>
              <a:cs typeface="Arial"/>
              <a:sym typeface="Arial"/>
            </a:endParaRPr>
          </a:p>
          <a:p>
            <a:pPr indent="-5543" lvl="0" marL="27725" marR="1109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Arial"/>
              <a:ea typeface="Arial"/>
              <a:cs typeface="Arial"/>
              <a:sym typeface="Arial"/>
            </a:endParaRPr>
          </a:p>
          <a:p>
            <a:pPr indent="-5543" lvl="0" marL="27725" marR="11090"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In order to ensure quality code was merged into the codebase, we strictly practiced git version control. </a:t>
            </a:r>
            <a:endParaRPr b="0" i="0" sz="4000" u="none" cap="none" strike="noStrike">
              <a:solidFill>
                <a:schemeClr val="lt1"/>
              </a:solidFill>
              <a:latin typeface="Arial"/>
              <a:ea typeface="Arial"/>
              <a:cs typeface="Arial"/>
              <a:sym typeface="Arial"/>
            </a:endParaRPr>
          </a:p>
          <a:p>
            <a:pPr indent="-5543" lvl="0" marL="27725" marR="1109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Arial"/>
              <a:ea typeface="Arial"/>
              <a:cs typeface="Arial"/>
              <a:sym typeface="Arial"/>
            </a:endParaRPr>
          </a:p>
          <a:p>
            <a:pPr indent="-5543" lvl="0" marL="27726" marR="11091"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Every pull request required a reviewer to either run the code on their local machine or watch as the developer demoed their changes.  </a:t>
            </a:r>
            <a:endParaRPr b="0" i="0" sz="4000" u="none" cap="none" strike="noStrike">
              <a:solidFill>
                <a:schemeClr val="lt1"/>
              </a:solidFill>
              <a:latin typeface="Arial"/>
              <a:ea typeface="Arial"/>
              <a:cs typeface="Arial"/>
              <a:sym typeface="Arial"/>
            </a:endParaRPr>
          </a:p>
        </p:txBody>
      </p:sp>
      <p:cxnSp>
        <p:nvCxnSpPr>
          <p:cNvPr id="61" name="Google Shape;61;p1"/>
          <p:cNvCxnSpPr/>
          <p:nvPr/>
        </p:nvCxnSpPr>
        <p:spPr>
          <a:xfrm>
            <a:off x="2973524" y="29423028"/>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2" name="Google Shape;62;p1"/>
          <p:cNvCxnSpPr/>
          <p:nvPr/>
        </p:nvCxnSpPr>
        <p:spPr>
          <a:xfrm>
            <a:off x="13722766" y="26868297"/>
            <a:ext cx="6080700" cy="0"/>
          </a:xfrm>
          <a:prstGeom prst="straightConnector1">
            <a:avLst/>
          </a:prstGeom>
          <a:noFill/>
          <a:ln cap="flat" cmpd="sng" w="9525">
            <a:solidFill>
              <a:schemeClr val="lt1"/>
            </a:solidFill>
            <a:prstDash val="solid"/>
            <a:miter lim="800000"/>
            <a:headEnd len="sm" w="sm" type="none"/>
            <a:tailEnd len="sm" w="sm" type="none"/>
          </a:ln>
        </p:spPr>
      </p:cxnSp>
      <p:cxnSp>
        <p:nvCxnSpPr>
          <p:cNvPr id="63" name="Google Shape;63;p1"/>
          <p:cNvCxnSpPr/>
          <p:nvPr/>
        </p:nvCxnSpPr>
        <p:spPr>
          <a:xfrm>
            <a:off x="24101963" y="28978756"/>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4" name="Google Shape;64;p1"/>
          <p:cNvCxnSpPr/>
          <p:nvPr/>
        </p:nvCxnSpPr>
        <p:spPr>
          <a:xfrm>
            <a:off x="3430912" y="17839802"/>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5" name="Google Shape;65;p1"/>
          <p:cNvCxnSpPr/>
          <p:nvPr/>
        </p:nvCxnSpPr>
        <p:spPr>
          <a:xfrm>
            <a:off x="13722827" y="17901947"/>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6" name="Google Shape;66;p1"/>
          <p:cNvCxnSpPr/>
          <p:nvPr/>
        </p:nvCxnSpPr>
        <p:spPr>
          <a:xfrm>
            <a:off x="3806896" y="41179750"/>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67" name="Google Shape;67;p1"/>
          <p:cNvSpPr txBox="1"/>
          <p:nvPr/>
        </p:nvSpPr>
        <p:spPr>
          <a:xfrm>
            <a:off x="12310800" y="24942575"/>
            <a:ext cx="10025400" cy="717000"/>
          </a:xfrm>
          <a:prstGeom prst="rect">
            <a:avLst/>
          </a:prstGeom>
          <a:noFill/>
          <a:ln>
            <a:noFill/>
          </a:ln>
        </p:spPr>
        <p:txBody>
          <a:bodyPr anchorCtr="0" anchor="t" bIns="0" lIns="0" spcFirstLastPara="1" rIns="0" wrap="square" tIns="41575">
            <a:spAutoFit/>
          </a:bodyPr>
          <a:lstStyle/>
          <a:p>
            <a:pPr indent="0" lvl="0" marL="27725" marR="11090" rtl="0" algn="l">
              <a:lnSpc>
                <a:spcPct val="119067"/>
              </a:lnSpc>
              <a:spcBef>
                <a:spcPts val="0"/>
              </a:spcBef>
              <a:spcAft>
                <a:spcPts val="0"/>
              </a:spcAft>
              <a:buClr>
                <a:srgbClr val="000000"/>
              </a:buClr>
              <a:buSzPts val="2402"/>
              <a:buFont typeface="Arial"/>
              <a:buNone/>
            </a:pPr>
            <a:r>
              <a:rPr b="1" i="0" lang="en-US" sz="2002" u="none" cap="none" strike="noStrike">
                <a:solidFill>
                  <a:schemeClr val="lt1"/>
                </a:solidFill>
                <a:latin typeface="Arial"/>
                <a:ea typeface="Arial"/>
                <a:cs typeface="Arial"/>
                <a:sym typeface="Arial"/>
              </a:rPr>
              <a:t>Figure 2: </a:t>
            </a:r>
            <a:r>
              <a:rPr b="0" i="0" lang="en-US" sz="2002" u="none" cap="none" strike="noStrike">
                <a:solidFill>
                  <a:schemeClr val="lt1"/>
                </a:solidFill>
                <a:latin typeface="Arial"/>
                <a:ea typeface="Arial"/>
                <a:cs typeface="Arial"/>
                <a:sym typeface="Arial"/>
              </a:rPr>
              <a:t>Sequence diagram for having components update in the edit course lessons page.</a:t>
            </a:r>
            <a:endParaRPr b="0" i="0" sz="2002" u="none" cap="none" strike="noStrike">
              <a:solidFill>
                <a:schemeClr val="lt1"/>
              </a:solidFill>
              <a:latin typeface="Arial"/>
              <a:ea typeface="Arial"/>
              <a:cs typeface="Arial"/>
              <a:sym typeface="Arial"/>
            </a:endParaRPr>
          </a:p>
        </p:txBody>
      </p:sp>
      <p:pic>
        <p:nvPicPr>
          <p:cNvPr descr="Icon&#10;&#10;Description automatically generated" id="68" name="Google Shape;68;p1"/>
          <p:cNvPicPr preferRelativeResize="0"/>
          <p:nvPr/>
        </p:nvPicPr>
        <p:blipFill rotWithShape="1">
          <a:blip r:embed="rId14">
            <a:alphaModFix/>
          </a:blip>
          <a:srcRect b="0" l="0" r="0" t="0"/>
          <a:stretch/>
        </p:blipFill>
        <p:spPr>
          <a:xfrm>
            <a:off x="28318125" y="18223245"/>
            <a:ext cx="3972262" cy="2808514"/>
          </a:xfrm>
          <a:prstGeom prst="rect">
            <a:avLst/>
          </a:prstGeom>
          <a:noFill/>
          <a:ln>
            <a:noFill/>
          </a:ln>
        </p:spPr>
      </p:pic>
      <p:pic>
        <p:nvPicPr>
          <p:cNvPr descr="Icon&#10;&#10;Description automatically generated" id="69" name="Google Shape;69;p1"/>
          <p:cNvPicPr preferRelativeResize="0"/>
          <p:nvPr/>
        </p:nvPicPr>
        <p:blipFill rotWithShape="1">
          <a:blip r:embed="rId15">
            <a:alphaModFix/>
          </a:blip>
          <a:srcRect b="0" l="0" r="0" t="0"/>
          <a:stretch/>
        </p:blipFill>
        <p:spPr>
          <a:xfrm>
            <a:off x="22869852" y="26130961"/>
            <a:ext cx="2600951" cy="1473244"/>
          </a:xfrm>
          <a:prstGeom prst="rect">
            <a:avLst/>
          </a:prstGeom>
          <a:noFill/>
          <a:ln>
            <a:noFill/>
          </a:ln>
        </p:spPr>
      </p:pic>
      <p:pic>
        <p:nvPicPr>
          <p:cNvPr id="70" name="Google Shape;70;p1"/>
          <p:cNvPicPr preferRelativeResize="0"/>
          <p:nvPr/>
        </p:nvPicPr>
        <p:blipFill rotWithShape="1">
          <a:blip r:embed="rId16">
            <a:alphaModFix/>
          </a:blip>
          <a:srcRect b="0" l="0" r="0" t="0"/>
          <a:stretch/>
        </p:blipFill>
        <p:spPr>
          <a:xfrm>
            <a:off x="23172538" y="23121025"/>
            <a:ext cx="2128920" cy="1821550"/>
          </a:xfrm>
          <a:prstGeom prst="rect">
            <a:avLst/>
          </a:prstGeom>
          <a:noFill/>
          <a:ln>
            <a:noFill/>
          </a:ln>
        </p:spPr>
      </p:pic>
      <p:pic>
        <p:nvPicPr>
          <p:cNvPr id="71" name="Google Shape;71;p1"/>
          <p:cNvPicPr preferRelativeResize="0"/>
          <p:nvPr/>
        </p:nvPicPr>
        <p:blipFill rotWithShape="1">
          <a:blip r:embed="rId17">
            <a:alphaModFix/>
          </a:blip>
          <a:srcRect b="0" l="0" r="0" t="0"/>
          <a:stretch/>
        </p:blipFill>
        <p:spPr>
          <a:xfrm>
            <a:off x="25008488" y="18076255"/>
            <a:ext cx="3561477" cy="1008592"/>
          </a:xfrm>
          <a:prstGeom prst="rect">
            <a:avLst/>
          </a:prstGeom>
          <a:noFill/>
          <a:ln>
            <a:noFill/>
          </a:ln>
        </p:spPr>
      </p:pic>
      <p:pic>
        <p:nvPicPr>
          <p:cNvPr id="72" name="Google Shape;72;p1"/>
          <p:cNvPicPr preferRelativeResize="0"/>
          <p:nvPr/>
        </p:nvPicPr>
        <p:blipFill rotWithShape="1">
          <a:blip r:embed="rId18">
            <a:alphaModFix/>
          </a:blip>
          <a:srcRect b="0" l="0" r="0" t="0"/>
          <a:stretch/>
        </p:blipFill>
        <p:spPr>
          <a:xfrm>
            <a:off x="885914" y="18243873"/>
            <a:ext cx="10932125" cy="9172382"/>
          </a:xfrm>
          <a:prstGeom prst="rect">
            <a:avLst/>
          </a:prstGeom>
          <a:noFill/>
          <a:ln>
            <a:noFill/>
          </a:ln>
        </p:spPr>
      </p:pic>
      <p:pic>
        <p:nvPicPr>
          <p:cNvPr id="73" name="Google Shape;73;p1"/>
          <p:cNvPicPr preferRelativeResize="0"/>
          <p:nvPr/>
        </p:nvPicPr>
        <p:blipFill>
          <a:blip r:embed="rId19">
            <a:alphaModFix/>
          </a:blip>
          <a:stretch>
            <a:fillRect/>
          </a:stretch>
        </p:blipFill>
        <p:spPr>
          <a:xfrm>
            <a:off x="12265600" y="18222100"/>
            <a:ext cx="10287586" cy="6527025"/>
          </a:xfrm>
          <a:prstGeom prst="rect">
            <a:avLst/>
          </a:prstGeom>
          <a:noFill/>
          <a:ln>
            <a:noFill/>
          </a:ln>
        </p:spPr>
      </p:pic>
      <p:pic>
        <p:nvPicPr>
          <p:cNvPr id="74" name="Google Shape;74;p1"/>
          <p:cNvPicPr preferRelativeResize="0"/>
          <p:nvPr/>
        </p:nvPicPr>
        <p:blipFill>
          <a:blip r:embed="rId20">
            <a:alphaModFix/>
          </a:blip>
          <a:stretch>
            <a:fillRect/>
          </a:stretch>
        </p:blipFill>
        <p:spPr>
          <a:xfrm>
            <a:off x="12384038" y="27154725"/>
            <a:ext cx="8591974" cy="5277700"/>
          </a:xfrm>
          <a:prstGeom prst="rect">
            <a:avLst/>
          </a:prstGeom>
          <a:noFill/>
          <a:ln>
            <a:noFill/>
          </a:ln>
        </p:spPr>
      </p:pic>
      <p:pic>
        <p:nvPicPr>
          <p:cNvPr id="75" name="Google Shape;75;p1"/>
          <p:cNvPicPr preferRelativeResize="0"/>
          <p:nvPr/>
        </p:nvPicPr>
        <p:blipFill>
          <a:blip r:embed="rId21">
            <a:alphaModFix/>
          </a:blip>
          <a:stretch>
            <a:fillRect/>
          </a:stretch>
        </p:blipFill>
        <p:spPr>
          <a:xfrm>
            <a:off x="12384038" y="33628623"/>
            <a:ext cx="8591974" cy="4887539"/>
          </a:xfrm>
          <a:prstGeom prst="rect">
            <a:avLst/>
          </a:prstGeom>
          <a:noFill/>
          <a:ln>
            <a:noFill/>
          </a:ln>
        </p:spPr>
      </p:pic>
      <p:sp>
        <p:nvSpPr>
          <p:cNvPr id="76" name="Google Shape;76;p1"/>
          <p:cNvSpPr txBox="1"/>
          <p:nvPr/>
        </p:nvSpPr>
        <p:spPr>
          <a:xfrm>
            <a:off x="12352200" y="32488425"/>
            <a:ext cx="8706900" cy="717000"/>
          </a:xfrm>
          <a:prstGeom prst="rect">
            <a:avLst/>
          </a:prstGeom>
          <a:noFill/>
          <a:ln>
            <a:noFill/>
          </a:ln>
        </p:spPr>
        <p:txBody>
          <a:bodyPr anchorCtr="0" anchor="t" bIns="0" lIns="0" spcFirstLastPara="1" rIns="0" wrap="square" tIns="41575">
            <a:spAutoFit/>
          </a:bodyPr>
          <a:lstStyle/>
          <a:p>
            <a:pPr indent="0" lvl="0" marL="27725" marR="11088" rtl="0" algn="l">
              <a:lnSpc>
                <a:spcPct val="119067"/>
              </a:lnSpc>
              <a:spcBef>
                <a:spcPts val="0"/>
              </a:spcBef>
              <a:spcAft>
                <a:spcPts val="0"/>
              </a:spcAft>
              <a:buClr>
                <a:srgbClr val="000000"/>
              </a:buClr>
              <a:buSzPts val="2402"/>
              <a:buFont typeface="Arial"/>
              <a:buNone/>
            </a:pPr>
            <a:r>
              <a:rPr b="1" i="0" lang="en-US" sz="2002" u="none" cap="none" strike="noStrike">
                <a:solidFill>
                  <a:schemeClr val="lt1"/>
                </a:solidFill>
                <a:latin typeface="Arial"/>
                <a:ea typeface="Arial"/>
                <a:cs typeface="Arial"/>
                <a:sym typeface="Arial"/>
              </a:rPr>
              <a:t>Figure</a:t>
            </a:r>
            <a:r>
              <a:rPr b="1" lang="en-US" sz="2002">
                <a:solidFill>
                  <a:schemeClr val="lt1"/>
                </a:solidFill>
              </a:rPr>
              <a:t> 3</a:t>
            </a:r>
            <a:r>
              <a:rPr b="1" i="0" lang="en-US" sz="2002" u="none" cap="none" strike="noStrike">
                <a:solidFill>
                  <a:schemeClr val="lt1"/>
                </a:solidFill>
                <a:latin typeface="Arial"/>
                <a:ea typeface="Arial"/>
                <a:cs typeface="Arial"/>
                <a:sym typeface="Arial"/>
              </a:rPr>
              <a:t>:</a:t>
            </a:r>
            <a:r>
              <a:rPr b="0" i="0" lang="en-US" sz="2002" u="none" cap="none" strike="noStrike">
                <a:solidFill>
                  <a:schemeClr val="lt1"/>
                </a:solidFill>
                <a:latin typeface="Arial"/>
                <a:ea typeface="Arial"/>
                <a:cs typeface="Arial"/>
                <a:sym typeface="Arial"/>
              </a:rPr>
              <a:t> </a:t>
            </a:r>
            <a:r>
              <a:rPr lang="en-US" sz="2002">
                <a:solidFill>
                  <a:schemeClr val="lt1"/>
                </a:solidFill>
              </a:rPr>
              <a:t>Screenshot of a course being initialized. Lessons will be added to the course as shown below.</a:t>
            </a:r>
            <a:endParaRPr b="0" i="0" sz="2002" u="none" cap="none" strike="noStrik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