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Lst>
  <p:sldSz cy="6858000" cx="12188950"/>
  <p:notesSz cx="6858000" cy="9144000"/>
  <p:embeddedFontLst>
    <p:embeddedFont>
      <p:font typeface="Roboto"/>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39">
          <p15:clr>
            <a:srgbClr val="A4A3A4"/>
          </p15:clr>
        </p15:guide>
      </p15:sldGuideLst>
    </p:ext>
    <p:ext uri="http://customooxmlschemas.google.com/">
      <go:slidesCustomData xmlns:go="http://customooxmlschemas.google.com/" r:id="rId52" roundtripDataSignature="AMtx7mhvYc+bVDay+iJBkb6xnjBzh7Bv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39"/>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Roboto-regular.fntdata"/><Relationship Id="rId47" Type="http://schemas.openxmlformats.org/officeDocument/2006/relationships/slide" Target="slides/slide42.xml"/><Relationship Id="rId49"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Roboto-boldItalic.fntdata"/><Relationship Id="rId50" Type="http://schemas.openxmlformats.org/officeDocument/2006/relationships/font" Target="fonts/Roboto-italic.fntdata"/><Relationship Id="rId52"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237" name="Google Shape;23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06" name="Google Shape;306;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a345d1744a_0_94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ga345d1744a_0_9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13" name="Google Shape;313;ga345d1744a_0_9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a345d1744a_0_94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ga345d1744a_0_9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20" name="Google Shape;320;ga345d1744a_0_9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a345d1744a_0_95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ga345d1744a_0_9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27" name="Google Shape;327;ga345d1744a_0_9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a345d1744a_0_151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a345d1744a_0_15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34" name="Google Shape;334;ga345d1744a_0_15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1030378fcac_2_3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g1030378fcac_2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42" name="Google Shape;342;g1030378fcac_2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1030378fcac_2_4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1030378fcac_2_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50" name="Google Shape;350;g1030378fcac_2_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1030378fcac_2_5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g1030378fcac_2_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58" name="Google Shape;358;g1030378fcac_2_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1030378fcac_2_8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g1030378fcac_2_8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66" name="Google Shape;366;g1030378fcac_2_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030378fcac_8_36: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g1030378fcac_8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74" name="Google Shape;374;g1030378fcac_8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a345d1744a_0_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a345d1744a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Roboto"/>
                <a:ea typeface="Roboto"/>
                <a:cs typeface="Roboto"/>
                <a:sym typeface="Roboto"/>
              </a:rPr>
              <a:t>Script:When teaching robotics, an instructor needs freedom to create a well thought-out educational plan that keeps their students engaged and interested. Currently, there's no LMS that supports that. This is what MathBotics strives to achieve. It allows instructors to incorporate verified and varied robotics lessons into their classes to promote interactivity.</a:t>
            </a:r>
            <a:endParaRPr sz="100">
              <a:solidFill>
                <a:srgbClr val="000000"/>
              </a:solidFill>
            </a:endParaRPr>
          </a:p>
        </p:txBody>
      </p:sp>
      <p:sp>
        <p:nvSpPr>
          <p:cNvPr id="247" name="Google Shape;247;ga345d1744a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a345d1744a_0_152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1" name="Google Shape;381;ga345d1744a_0_15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82" name="Google Shape;382;ga345d1744a_0_15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a345d1744a_0_152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ga345d1744a_0_15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90" name="Google Shape;390;ga345d1744a_0_15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a345d1744a_0_153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ga345d1744a_0_15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398" name="Google Shape;398;ga345d1744a_0_15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030378fcac_2_7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g1030378fcac_2_7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406" name="Google Shape;406;g1030378fcac_2_7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030378fcac_8_29: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 name="Google Shape;413;g1030378fcac_8_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414" name="Google Shape;414;g1030378fcac_8_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a345d1744a_0_154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ga345d1744a_0_15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5. System design:</a:t>
            </a:r>
            <a:endParaRPr/>
          </a:p>
          <a:p>
            <a:pPr indent="0" lvl="0" marL="0" rtl="0" algn="l">
              <a:lnSpc>
                <a:spcPct val="100000"/>
              </a:lnSpc>
              <a:spcBef>
                <a:spcPts val="360"/>
              </a:spcBef>
              <a:spcAft>
                <a:spcPts val="0"/>
              </a:spcAft>
              <a:buClr>
                <a:schemeClr val="dk1"/>
              </a:buClr>
              <a:buSzPts val="1400"/>
              <a:buFont typeface="Arial"/>
              <a:buNone/>
            </a:pPr>
            <a:r>
              <a:rPr lang="en-US"/>
              <a:t>5.1. System decomposition; identify the architecture patterns used (one slide).</a:t>
            </a:r>
            <a:endParaRPr/>
          </a:p>
          <a:p>
            <a:pPr indent="0" lvl="0" marL="0" rtl="0" algn="l">
              <a:lnSpc>
                <a:spcPct val="100000"/>
              </a:lnSpc>
              <a:spcBef>
                <a:spcPts val="360"/>
              </a:spcBef>
              <a:spcAft>
                <a:spcPts val="0"/>
              </a:spcAft>
              <a:buClr>
                <a:schemeClr val="dk1"/>
              </a:buClr>
              <a:buSzPts val="1400"/>
              <a:buFont typeface="Arial"/>
              <a:buNone/>
            </a:pPr>
            <a:r>
              <a:rPr lang="en-US"/>
              <a:t>5.2. System deployment – h/w and s/w requirements (one slide).</a:t>
            </a:r>
            <a:endParaRPr/>
          </a:p>
          <a:p>
            <a:pPr indent="0" lvl="0" marL="0" rtl="0" algn="l">
              <a:lnSpc>
                <a:spcPct val="100000"/>
              </a:lnSpc>
              <a:spcBef>
                <a:spcPts val="360"/>
              </a:spcBef>
              <a:spcAft>
                <a:spcPts val="0"/>
              </a:spcAft>
              <a:buClr>
                <a:schemeClr val="dk1"/>
              </a:buClr>
              <a:buSzPts val="1400"/>
              <a:buFont typeface="Arial"/>
              <a:buNone/>
            </a:pPr>
            <a:r>
              <a:rPr lang="en-US"/>
              <a:t>5.3. Persistent data design (one slide).</a:t>
            </a:r>
            <a:endParaRPr/>
          </a:p>
          <a:p>
            <a:pPr indent="0" lvl="0" marL="0" rtl="0" algn="l">
              <a:lnSpc>
                <a:spcPct val="100000"/>
              </a:lnSpc>
              <a:spcBef>
                <a:spcPts val="360"/>
              </a:spcBef>
              <a:spcAft>
                <a:spcPts val="0"/>
              </a:spcAft>
              <a:buClr>
                <a:schemeClr val="dk1"/>
              </a:buClr>
              <a:buSzPts val="1400"/>
              <a:buFont typeface="Arial"/>
              <a:buNone/>
            </a:pPr>
            <a:r>
              <a:rPr lang="en-US"/>
              <a:t>5.4. Security/Privacy (one slide).</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t/>
            </a:r>
            <a:endParaRPr sz="2000"/>
          </a:p>
        </p:txBody>
      </p:sp>
      <p:sp>
        <p:nvSpPr>
          <p:cNvPr id="422" name="Google Shape;422;ga345d1744a_0_15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cc45f8decb_0_13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gcc45f8decb_0_1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5. System design:</a:t>
            </a:r>
            <a:endParaRPr/>
          </a:p>
          <a:p>
            <a:pPr indent="0" lvl="0" marL="0" rtl="0" algn="l">
              <a:lnSpc>
                <a:spcPct val="100000"/>
              </a:lnSpc>
              <a:spcBef>
                <a:spcPts val="360"/>
              </a:spcBef>
              <a:spcAft>
                <a:spcPts val="0"/>
              </a:spcAft>
              <a:buClr>
                <a:schemeClr val="dk1"/>
              </a:buClr>
              <a:buSzPts val="1400"/>
              <a:buFont typeface="Arial"/>
              <a:buNone/>
            </a:pPr>
            <a:r>
              <a:rPr lang="en-US"/>
              <a:t>5.1. System decomposition; identify the architecture patterns used (one slide).</a:t>
            </a:r>
            <a:endParaRPr/>
          </a:p>
          <a:p>
            <a:pPr indent="0" lvl="0" marL="0" rtl="0" algn="l">
              <a:lnSpc>
                <a:spcPct val="100000"/>
              </a:lnSpc>
              <a:spcBef>
                <a:spcPts val="360"/>
              </a:spcBef>
              <a:spcAft>
                <a:spcPts val="0"/>
              </a:spcAft>
              <a:buClr>
                <a:schemeClr val="dk1"/>
              </a:buClr>
              <a:buSzPts val="1400"/>
              <a:buFont typeface="Arial"/>
              <a:buNone/>
            </a:pPr>
            <a:r>
              <a:rPr lang="en-US"/>
              <a:t>5.2. System deployment – h/w and s/w requirements (one slide).</a:t>
            </a:r>
            <a:endParaRPr/>
          </a:p>
          <a:p>
            <a:pPr indent="0" lvl="0" marL="0" rtl="0" algn="l">
              <a:lnSpc>
                <a:spcPct val="100000"/>
              </a:lnSpc>
              <a:spcBef>
                <a:spcPts val="360"/>
              </a:spcBef>
              <a:spcAft>
                <a:spcPts val="0"/>
              </a:spcAft>
              <a:buClr>
                <a:schemeClr val="dk1"/>
              </a:buClr>
              <a:buSzPts val="1400"/>
              <a:buFont typeface="Arial"/>
              <a:buNone/>
            </a:pPr>
            <a:r>
              <a:rPr lang="en-US"/>
              <a:t>5.3. Persistent data design (one slide).</a:t>
            </a:r>
            <a:endParaRPr/>
          </a:p>
          <a:p>
            <a:pPr indent="0" lvl="0" marL="0" rtl="0" algn="l">
              <a:lnSpc>
                <a:spcPct val="100000"/>
              </a:lnSpc>
              <a:spcBef>
                <a:spcPts val="360"/>
              </a:spcBef>
              <a:spcAft>
                <a:spcPts val="0"/>
              </a:spcAft>
              <a:buClr>
                <a:schemeClr val="dk1"/>
              </a:buClr>
              <a:buSzPts val="1400"/>
              <a:buFont typeface="Arial"/>
              <a:buNone/>
            </a:pPr>
            <a:r>
              <a:rPr lang="en-US"/>
              <a:t>5.4. Security/Privacy (one slide).</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t/>
            </a:r>
            <a:endParaRPr/>
          </a:p>
        </p:txBody>
      </p:sp>
      <p:sp>
        <p:nvSpPr>
          <p:cNvPr id="430" name="Google Shape;430;gcc45f8decb_0_1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cf076b886e_6_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gcf076b886e_6_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5. System design:</a:t>
            </a:r>
            <a:endParaRPr/>
          </a:p>
          <a:p>
            <a:pPr indent="0" lvl="0" marL="0" rtl="0" algn="l">
              <a:lnSpc>
                <a:spcPct val="100000"/>
              </a:lnSpc>
              <a:spcBef>
                <a:spcPts val="360"/>
              </a:spcBef>
              <a:spcAft>
                <a:spcPts val="0"/>
              </a:spcAft>
              <a:buClr>
                <a:schemeClr val="dk1"/>
              </a:buClr>
              <a:buSzPts val="1400"/>
              <a:buFont typeface="Arial"/>
              <a:buNone/>
            </a:pPr>
            <a:r>
              <a:rPr lang="en-US"/>
              <a:t>5.1. System decomposition; identify the architecture patterns used (one slide).</a:t>
            </a:r>
            <a:endParaRPr/>
          </a:p>
          <a:p>
            <a:pPr indent="0" lvl="0" marL="0" rtl="0" algn="l">
              <a:lnSpc>
                <a:spcPct val="100000"/>
              </a:lnSpc>
              <a:spcBef>
                <a:spcPts val="360"/>
              </a:spcBef>
              <a:spcAft>
                <a:spcPts val="0"/>
              </a:spcAft>
              <a:buClr>
                <a:schemeClr val="dk1"/>
              </a:buClr>
              <a:buSzPts val="1400"/>
              <a:buFont typeface="Arial"/>
              <a:buNone/>
            </a:pPr>
            <a:r>
              <a:rPr lang="en-US"/>
              <a:t>5.2. System deployment – h/w and s/w requirements (one slide).</a:t>
            </a:r>
            <a:endParaRPr/>
          </a:p>
          <a:p>
            <a:pPr indent="0" lvl="0" marL="0" rtl="0" algn="l">
              <a:lnSpc>
                <a:spcPct val="100000"/>
              </a:lnSpc>
              <a:spcBef>
                <a:spcPts val="360"/>
              </a:spcBef>
              <a:spcAft>
                <a:spcPts val="0"/>
              </a:spcAft>
              <a:buClr>
                <a:schemeClr val="dk1"/>
              </a:buClr>
              <a:buSzPts val="1400"/>
              <a:buFont typeface="Arial"/>
              <a:buNone/>
            </a:pPr>
            <a:r>
              <a:rPr lang="en-US"/>
              <a:t>5.3. Persistent data design (one slide).</a:t>
            </a:r>
            <a:endParaRPr/>
          </a:p>
          <a:p>
            <a:pPr indent="0" lvl="0" marL="0" rtl="0" algn="l">
              <a:lnSpc>
                <a:spcPct val="100000"/>
              </a:lnSpc>
              <a:spcBef>
                <a:spcPts val="360"/>
              </a:spcBef>
              <a:spcAft>
                <a:spcPts val="0"/>
              </a:spcAft>
              <a:buClr>
                <a:schemeClr val="dk1"/>
              </a:buClr>
              <a:buSzPts val="1400"/>
              <a:buFont typeface="Arial"/>
              <a:buNone/>
            </a:pPr>
            <a:r>
              <a:rPr lang="en-US"/>
              <a:t>5.4. Security/Privacy (one slide).</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t/>
            </a:r>
            <a:endParaRPr>
              <a:solidFill>
                <a:srgbClr val="000000"/>
              </a:solidFill>
              <a:latin typeface="Arial"/>
              <a:ea typeface="Arial"/>
              <a:cs typeface="Arial"/>
              <a:sym typeface="Arial"/>
            </a:endParaRPr>
          </a:p>
        </p:txBody>
      </p:sp>
      <p:sp>
        <p:nvSpPr>
          <p:cNvPr id="455" name="Google Shape;455;gcf076b886e_6_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9: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2" name="Google Shape;462;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463" name="Google Shape;463;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cf076b886e_2_1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9" name="Google Shape;469;gcf076b886e_2_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6. Detailed design:</a:t>
            </a:r>
            <a:endParaRPr/>
          </a:p>
          <a:p>
            <a:pPr indent="0" lvl="0" marL="0" rtl="0" algn="l">
              <a:lnSpc>
                <a:spcPct val="100000"/>
              </a:lnSpc>
              <a:spcBef>
                <a:spcPts val="360"/>
              </a:spcBef>
              <a:spcAft>
                <a:spcPts val="0"/>
              </a:spcAft>
              <a:buClr>
                <a:schemeClr val="dk1"/>
              </a:buClr>
              <a:buSzPts val="1400"/>
              <a:buFont typeface="Arial"/>
              <a:buNone/>
            </a:pPr>
            <a:r>
              <a:rPr lang="en-US"/>
              <a:t>6.1. Minimal class diagram. Identify the design patterns used (one or more slides).</a:t>
            </a:r>
            <a:endParaRPr/>
          </a:p>
          <a:p>
            <a:pPr indent="0" lvl="0" marL="0" rtl="0" algn="l">
              <a:lnSpc>
                <a:spcPct val="100000"/>
              </a:lnSpc>
              <a:spcBef>
                <a:spcPts val="360"/>
              </a:spcBef>
              <a:spcAft>
                <a:spcPts val="0"/>
              </a:spcAft>
              <a:buClr>
                <a:schemeClr val="dk1"/>
              </a:buClr>
              <a:buSzPts val="1400"/>
              <a:buFont typeface="Arial"/>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Clr>
                <a:schemeClr val="dk1"/>
              </a:buClr>
              <a:buSzPts val="1400"/>
              <a:buFont typeface="Arial"/>
              <a:buNone/>
            </a:pPr>
            <a:r>
              <a:rPr lang="en-US"/>
              <a:t>6.3. Main algorithm used related to an implemented use case described above (one or more slides).</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t/>
            </a:r>
            <a:endParaRPr/>
          </a:p>
        </p:txBody>
      </p:sp>
      <p:sp>
        <p:nvSpPr>
          <p:cNvPr id="470" name="Google Shape;470;gcf076b886e_2_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a345d1744a_0_101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ga345d1744a_0_10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400">
                <a:latin typeface="Roboto"/>
                <a:ea typeface="Roboto"/>
                <a:cs typeface="Roboto"/>
                <a:sym typeface="Roboto"/>
              </a:rPr>
              <a:t>Script: In our new system, we've improved the development process by refactoring code that uses the Nexus Prisma Plugin, a technology that recently became temporarily deprecated. This will allow us to fully utilize more heavily used technologies, we no longer have to rely on a plugin that can become a blocker again in the future and keeps our project and dev process more sustainable and efficient for future iterations.</a:t>
            </a:r>
            <a:endParaRPr sz="1400">
              <a:latin typeface="Roboto"/>
              <a:ea typeface="Roboto"/>
              <a:cs typeface="Roboto"/>
              <a:sym typeface="Roboto"/>
            </a:endParaRPr>
          </a:p>
          <a:p>
            <a:pPr indent="0" lvl="0" marL="0" rtl="0" algn="l">
              <a:lnSpc>
                <a:spcPct val="100000"/>
              </a:lnSpc>
              <a:spcBef>
                <a:spcPts val="0"/>
              </a:spcBef>
              <a:spcAft>
                <a:spcPts val="0"/>
              </a:spcAft>
              <a:buSzPts val="1400"/>
              <a:buNone/>
            </a:pPr>
            <a:r>
              <a:t/>
            </a:r>
            <a:endParaRPr sz="1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p>
        </p:txBody>
      </p:sp>
      <p:sp>
        <p:nvSpPr>
          <p:cNvPr id="254" name="Google Shape;254;ga345d1744a_0_10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cf076b886e_2_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gcf076b886e_2_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478" name="Google Shape;478;gcf076b886e_2_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a345d1744a_0_128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5" name="Google Shape;485;ga345d1744a_0_12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486" name="Google Shape;486;ga345d1744a_0_12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a345d1744a_0_127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3" name="Google Shape;493;ga345d1744a_0_12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494" name="Google Shape;494;ga345d1744a_0_12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1030378fcac_2_2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1" name="Google Shape;501;g1030378fcac_2_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502" name="Google Shape;502;g1030378fcac_2_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1030378fcac_8_7: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9" name="Google Shape;509;g1030378fcac_8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510" name="Google Shape;510;g1030378fcac_8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030378fcac_8_2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g1030378fcac_8_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518" name="Google Shape;518;g1030378fcac_8_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1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526" name="Google Shape;526;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1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2" name="Google Shape;532;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533" name="Google Shape;533;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105d306d4d2_3_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105d306d4d2_3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40" name="Google Shape;540;g105d306d4d2_3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a345d1744a_0_23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6" name="Google Shape;546;ga345d1744a_0_2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US"/>
              <a:t>Summarize you contribution</a:t>
            </a:r>
            <a:endParaRPr/>
          </a:p>
          <a:p>
            <a:pPr indent="0" lvl="0" marL="0" rtl="0" algn="l">
              <a:lnSpc>
                <a:spcPct val="100000"/>
              </a:lnSpc>
              <a:spcBef>
                <a:spcPts val="360"/>
              </a:spcBef>
              <a:spcAft>
                <a:spcPts val="0"/>
              </a:spcAft>
              <a:buSzPts val="1400"/>
              <a:buNone/>
            </a:pPr>
            <a:r>
              <a:rPr lang="en-US"/>
              <a:t>Include your contact information</a:t>
            </a:r>
            <a:endParaRPr/>
          </a:p>
          <a:p>
            <a:pPr indent="0" lvl="0" marL="0" rtl="0" algn="l">
              <a:lnSpc>
                <a:spcPct val="100000"/>
              </a:lnSpc>
              <a:spcBef>
                <a:spcPts val="360"/>
              </a:spcBef>
              <a:spcAft>
                <a:spcPts val="0"/>
              </a:spcAft>
              <a:buSzPts val="1400"/>
              <a:buNone/>
            </a:pPr>
            <a:r>
              <a:rPr lang="en-US"/>
              <a:t>Ask if anyone has any questions</a:t>
            </a:r>
            <a:endParaRPr/>
          </a:p>
          <a:p>
            <a:pPr indent="0" lvl="0" marL="0" rtl="0" algn="l">
              <a:lnSpc>
                <a:spcPct val="100000"/>
              </a:lnSpc>
              <a:spcBef>
                <a:spcPts val="360"/>
              </a:spcBef>
              <a:spcAft>
                <a:spcPts val="0"/>
              </a:spcAft>
              <a:buSzPts val="1400"/>
              <a:buNone/>
            </a:pPr>
            <a:r>
              <a:rPr lang="en-US"/>
              <a:t>Thank your audience</a:t>
            </a:r>
            <a:endParaRPr/>
          </a:p>
        </p:txBody>
      </p:sp>
      <p:sp>
        <p:nvSpPr>
          <p:cNvPr id="547" name="Google Shape;547;ga345d1744a_0_2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1030378fcac_2_1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1030378fcac_2_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400">
                <a:latin typeface="Roboto"/>
                <a:ea typeface="Roboto"/>
                <a:cs typeface="Roboto"/>
                <a:sym typeface="Roboto"/>
              </a:rPr>
              <a:t>Script: In our new system, we've improved the development process by refactoring code that uses the Nexus Prisma Plugin, a technology that recently became temporarily deprecated. This will allow us to fully utilize more heavily used technologies, we no longer have to rely on a plugin that can become a blocker again in the future and keeps our project and dev process more sustainable and efficient for future iterations.</a:t>
            </a:r>
            <a:endParaRPr sz="1400">
              <a:latin typeface="Roboto"/>
              <a:ea typeface="Roboto"/>
              <a:cs typeface="Roboto"/>
              <a:sym typeface="Roboto"/>
            </a:endParaRPr>
          </a:p>
          <a:p>
            <a:pPr indent="0" lvl="0" marL="0" rtl="0" algn="l">
              <a:lnSpc>
                <a:spcPct val="100000"/>
              </a:lnSpc>
              <a:spcBef>
                <a:spcPts val="0"/>
              </a:spcBef>
              <a:spcAft>
                <a:spcPts val="0"/>
              </a:spcAft>
              <a:buSzPts val="1400"/>
              <a:buNone/>
            </a:pPr>
            <a:r>
              <a:t/>
            </a:r>
            <a:endParaRPr sz="1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p>
        </p:txBody>
      </p:sp>
      <p:sp>
        <p:nvSpPr>
          <p:cNvPr id="261" name="Google Shape;261;g1030378fcac_2_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cc45f8decb_0_6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gcc45f8decb_0_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US"/>
              <a:t>Summarize you contribution</a:t>
            </a:r>
            <a:endParaRPr/>
          </a:p>
          <a:p>
            <a:pPr indent="0" lvl="0" marL="0" rtl="0" algn="l">
              <a:lnSpc>
                <a:spcPct val="100000"/>
              </a:lnSpc>
              <a:spcBef>
                <a:spcPts val="360"/>
              </a:spcBef>
              <a:spcAft>
                <a:spcPts val="0"/>
              </a:spcAft>
              <a:buClr>
                <a:schemeClr val="dk1"/>
              </a:buClr>
              <a:buSzPts val="1400"/>
              <a:buFont typeface="Arial"/>
              <a:buNone/>
            </a:pPr>
            <a:r>
              <a:rPr lang="en-US"/>
              <a:t>Include your contact information</a:t>
            </a:r>
            <a:endParaRPr/>
          </a:p>
          <a:p>
            <a:pPr indent="0" lvl="0" marL="0" rtl="0" algn="l">
              <a:lnSpc>
                <a:spcPct val="100000"/>
              </a:lnSpc>
              <a:spcBef>
                <a:spcPts val="360"/>
              </a:spcBef>
              <a:spcAft>
                <a:spcPts val="0"/>
              </a:spcAft>
              <a:buClr>
                <a:schemeClr val="dk1"/>
              </a:buClr>
              <a:buSzPts val="1400"/>
              <a:buFont typeface="Arial"/>
              <a:buNone/>
            </a:pPr>
            <a:r>
              <a:rPr lang="en-US"/>
              <a:t>Ask if anyone has any questions</a:t>
            </a:r>
            <a:endParaRPr/>
          </a:p>
          <a:p>
            <a:pPr indent="0" lvl="0" marL="0" rtl="0" algn="l">
              <a:lnSpc>
                <a:spcPct val="100000"/>
              </a:lnSpc>
              <a:spcBef>
                <a:spcPts val="360"/>
              </a:spcBef>
              <a:spcAft>
                <a:spcPts val="0"/>
              </a:spcAft>
              <a:buClr>
                <a:schemeClr val="dk1"/>
              </a:buClr>
              <a:buSzPts val="1400"/>
              <a:buFont typeface="Arial"/>
              <a:buNone/>
            </a:pPr>
            <a:r>
              <a:rPr lang="en-US"/>
              <a:t>Thank your audience</a:t>
            </a:r>
            <a:endParaRPr/>
          </a:p>
          <a:p>
            <a:pPr indent="0" lvl="0" marL="0" rtl="0" algn="l">
              <a:lnSpc>
                <a:spcPct val="100000"/>
              </a:lnSpc>
              <a:spcBef>
                <a:spcPts val="360"/>
              </a:spcBef>
              <a:spcAft>
                <a:spcPts val="0"/>
              </a:spcAft>
              <a:buSzPts val="1400"/>
              <a:buNone/>
            </a:pPr>
            <a:r>
              <a:t/>
            </a:r>
            <a:endParaRPr/>
          </a:p>
        </p:txBody>
      </p:sp>
      <p:sp>
        <p:nvSpPr>
          <p:cNvPr id="554" name="Google Shape;554;gcc45f8decb_0_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cf076b886e_6_4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 name="Google Shape;563;gcf076b886e_6_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US"/>
              <a:t>Summarize you contribution</a:t>
            </a:r>
            <a:endParaRPr/>
          </a:p>
          <a:p>
            <a:pPr indent="0" lvl="0" marL="0" rtl="0" algn="l">
              <a:lnSpc>
                <a:spcPct val="100000"/>
              </a:lnSpc>
              <a:spcBef>
                <a:spcPts val="360"/>
              </a:spcBef>
              <a:spcAft>
                <a:spcPts val="0"/>
              </a:spcAft>
              <a:buClr>
                <a:schemeClr val="dk1"/>
              </a:buClr>
              <a:buSzPts val="1400"/>
              <a:buFont typeface="Arial"/>
              <a:buNone/>
            </a:pPr>
            <a:r>
              <a:rPr lang="en-US"/>
              <a:t>Include your contact information</a:t>
            </a:r>
            <a:endParaRPr/>
          </a:p>
          <a:p>
            <a:pPr indent="0" lvl="0" marL="0" rtl="0" algn="l">
              <a:lnSpc>
                <a:spcPct val="100000"/>
              </a:lnSpc>
              <a:spcBef>
                <a:spcPts val="360"/>
              </a:spcBef>
              <a:spcAft>
                <a:spcPts val="0"/>
              </a:spcAft>
              <a:buClr>
                <a:schemeClr val="dk1"/>
              </a:buClr>
              <a:buSzPts val="1400"/>
              <a:buFont typeface="Arial"/>
              <a:buNone/>
            </a:pPr>
            <a:r>
              <a:rPr lang="en-US"/>
              <a:t>Ask if anyone has any questions</a:t>
            </a:r>
            <a:endParaRPr/>
          </a:p>
          <a:p>
            <a:pPr indent="0" lvl="0" marL="0" rtl="0" algn="l">
              <a:lnSpc>
                <a:spcPct val="100000"/>
              </a:lnSpc>
              <a:spcBef>
                <a:spcPts val="360"/>
              </a:spcBef>
              <a:spcAft>
                <a:spcPts val="0"/>
              </a:spcAft>
              <a:buClr>
                <a:schemeClr val="dk1"/>
              </a:buClr>
              <a:buSzPts val="1400"/>
              <a:buFont typeface="Arial"/>
              <a:buNone/>
            </a:pPr>
            <a:r>
              <a:rPr lang="en-US"/>
              <a:t>Thank your audience</a:t>
            </a:r>
            <a:endParaRPr/>
          </a:p>
          <a:p>
            <a:pPr indent="0" lvl="0" marL="0" rtl="0" algn="l">
              <a:lnSpc>
                <a:spcPct val="100000"/>
              </a:lnSpc>
              <a:spcBef>
                <a:spcPts val="360"/>
              </a:spcBef>
              <a:spcAft>
                <a:spcPts val="0"/>
              </a:spcAft>
              <a:buSzPts val="1400"/>
              <a:buNone/>
            </a:pPr>
            <a:r>
              <a:t/>
            </a:r>
            <a:endParaRPr/>
          </a:p>
        </p:txBody>
      </p:sp>
      <p:sp>
        <p:nvSpPr>
          <p:cNvPr id="564" name="Google Shape;564;gcf076b886e_6_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cf076b886e_6_56: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gcf076b886e_6_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US"/>
              <a:t>Summarize you contribution</a:t>
            </a:r>
            <a:endParaRPr/>
          </a:p>
          <a:p>
            <a:pPr indent="0" lvl="0" marL="0" rtl="0" algn="l">
              <a:lnSpc>
                <a:spcPct val="100000"/>
              </a:lnSpc>
              <a:spcBef>
                <a:spcPts val="360"/>
              </a:spcBef>
              <a:spcAft>
                <a:spcPts val="0"/>
              </a:spcAft>
              <a:buClr>
                <a:schemeClr val="dk1"/>
              </a:buClr>
              <a:buSzPts val="1400"/>
              <a:buFont typeface="Arial"/>
              <a:buNone/>
            </a:pPr>
            <a:r>
              <a:rPr lang="en-US"/>
              <a:t>Include your contact information</a:t>
            </a:r>
            <a:endParaRPr/>
          </a:p>
          <a:p>
            <a:pPr indent="0" lvl="0" marL="0" rtl="0" algn="l">
              <a:lnSpc>
                <a:spcPct val="100000"/>
              </a:lnSpc>
              <a:spcBef>
                <a:spcPts val="360"/>
              </a:spcBef>
              <a:spcAft>
                <a:spcPts val="0"/>
              </a:spcAft>
              <a:buClr>
                <a:schemeClr val="dk1"/>
              </a:buClr>
              <a:buSzPts val="1400"/>
              <a:buFont typeface="Arial"/>
              <a:buNone/>
            </a:pPr>
            <a:r>
              <a:rPr lang="en-US"/>
              <a:t>Ask if anyone has any questions</a:t>
            </a:r>
            <a:endParaRPr/>
          </a:p>
          <a:p>
            <a:pPr indent="0" lvl="0" marL="0" rtl="0" algn="l">
              <a:lnSpc>
                <a:spcPct val="100000"/>
              </a:lnSpc>
              <a:spcBef>
                <a:spcPts val="360"/>
              </a:spcBef>
              <a:spcAft>
                <a:spcPts val="0"/>
              </a:spcAft>
              <a:buSzPts val="1400"/>
              <a:buNone/>
            </a:pPr>
            <a:r>
              <a:rPr lang="en-US"/>
              <a:t>Thank your audience</a:t>
            </a:r>
            <a:endParaRPr/>
          </a:p>
        </p:txBody>
      </p:sp>
      <p:sp>
        <p:nvSpPr>
          <p:cNvPr id="574" name="Google Shape;574;gcf076b886e_6_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030378fcac_2_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g1030378fcac_2_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400">
                <a:latin typeface="Roboto"/>
                <a:ea typeface="Roboto"/>
                <a:cs typeface="Roboto"/>
                <a:sym typeface="Roboto"/>
              </a:rPr>
              <a:t>Script: In our new system, we've improved the development process by refactoring code that uses the Nexus Prisma Plugin, a technology that recently became temporarily deprecated. This will allow us to fully utilize more heavily used technologies, we no longer have to rely on a plugin that can become a blocker again in the future and keeps our project and dev process more sustainable and efficient for future iterations.</a:t>
            </a:r>
            <a:endParaRPr sz="1400">
              <a:latin typeface="Roboto"/>
              <a:ea typeface="Roboto"/>
              <a:cs typeface="Roboto"/>
              <a:sym typeface="Roboto"/>
            </a:endParaRPr>
          </a:p>
          <a:p>
            <a:pPr indent="0" lvl="0" marL="0" rtl="0" algn="l">
              <a:lnSpc>
                <a:spcPct val="100000"/>
              </a:lnSpc>
              <a:spcBef>
                <a:spcPts val="0"/>
              </a:spcBef>
              <a:spcAft>
                <a:spcPts val="0"/>
              </a:spcAft>
              <a:buSzPts val="1400"/>
              <a:buNone/>
            </a:pPr>
            <a:r>
              <a:t/>
            </a:r>
            <a:endParaRPr sz="1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p>
        </p:txBody>
      </p:sp>
      <p:sp>
        <p:nvSpPr>
          <p:cNvPr id="268" name="Google Shape;268;g1030378fcac_2_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cece9dc3a2_0_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gcece9dc3a2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US"/>
              <a:t>talk about new features here </a:t>
            </a:r>
            <a:endParaRPr/>
          </a:p>
          <a:p>
            <a:pPr indent="0" lvl="0" marL="0" rtl="0" algn="l">
              <a:lnSpc>
                <a:spcPct val="100000"/>
              </a:lnSpc>
              <a:spcBef>
                <a:spcPts val="360"/>
              </a:spcBef>
              <a:spcAft>
                <a:spcPts val="0"/>
              </a:spcAft>
              <a:buSzPts val="1400"/>
              <a:buNone/>
            </a:pPr>
            <a:r>
              <a:rPr lang="en-US"/>
              <a:t>script: We've also included new features by improving the grades view for an instructor and a student, improving the lesson definition, and allowing for a student to answer quizzes. We've also improved the database design by redefining lesson and course relations, and adding in a grade relation.</a:t>
            </a:r>
            <a:endParaRPr/>
          </a:p>
          <a:p>
            <a:pPr indent="0" lvl="0" marL="0" rtl="0" algn="l">
              <a:lnSpc>
                <a:spcPct val="100000"/>
              </a:lnSpc>
              <a:spcBef>
                <a:spcPts val="360"/>
              </a:spcBef>
              <a:spcAft>
                <a:spcPts val="0"/>
              </a:spcAft>
              <a:buSzPts val="1400"/>
              <a:buNone/>
            </a:pPr>
            <a:r>
              <a:t/>
            </a:r>
            <a:endParaRPr/>
          </a:p>
        </p:txBody>
      </p:sp>
      <p:sp>
        <p:nvSpPr>
          <p:cNvPr id="275" name="Google Shape;275;gcece9dc3a2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cc45f8decb_0_4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gcc45f8decb_0_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82" name="Google Shape;282;gcc45f8decb_0_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cc45f8decb_0_14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gcc45f8decb_0_1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90" name="Google Shape;290;gcc45f8decb_0_1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cc45f8decb_0_139: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gcc45f8decb_0_1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98" name="Google Shape;298;gcc45f8decb_0_1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5.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gad8fd1af21_0_1657"/>
          <p:cNvSpPr txBox="1"/>
          <p:nvPr/>
        </p:nvSpPr>
        <p:spPr>
          <a:xfrm>
            <a:off x="4063278" y="418470"/>
            <a:ext cx="4071900" cy="261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gad8fd1af21_0_1657"/>
          <p:cNvSpPr txBox="1"/>
          <p:nvPr>
            <p:ph type="title"/>
          </p:nvPr>
        </p:nvSpPr>
        <p:spPr>
          <a:xfrm>
            <a:off x="1603326" y="3721808"/>
            <a:ext cx="89823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92" name="Shape 92"/>
        <p:cNvGrpSpPr/>
        <p:nvPr/>
      </p:nvGrpSpPr>
      <p:grpSpPr>
        <a:xfrm>
          <a:off x="0" y="0"/>
          <a:ext cx="0" cy="0"/>
          <a:chOff x="0" y="0"/>
          <a:chExt cx="0" cy="0"/>
        </a:xfrm>
      </p:grpSpPr>
      <p:sp>
        <p:nvSpPr>
          <p:cNvPr id="93" name="Google Shape;93;gad8fd1af21_0_1681"/>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94" name="Google Shape;94;gad8fd1af21_0_1681"/>
          <p:cNvGrpSpPr/>
          <p:nvPr/>
        </p:nvGrpSpPr>
        <p:grpSpPr>
          <a:xfrm rot="10800000">
            <a:off x="10642099" y="5408697"/>
            <a:ext cx="735379" cy="746571"/>
            <a:chOff x="897887" y="745236"/>
            <a:chExt cx="735600" cy="746571"/>
          </a:xfrm>
        </p:grpSpPr>
        <p:sp>
          <p:nvSpPr>
            <p:cNvPr id="95" name="Google Shape;95;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7" name="Google Shape;97;gad8fd1af21_0_1681"/>
          <p:cNvGrpSpPr/>
          <p:nvPr/>
        </p:nvGrpSpPr>
        <p:grpSpPr>
          <a:xfrm flipH="1" rot="10800000">
            <a:off x="789232" y="5408697"/>
            <a:ext cx="735379" cy="746571"/>
            <a:chOff x="897887" y="745236"/>
            <a:chExt cx="735600" cy="746571"/>
          </a:xfrm>
        </p:grpSpPr>
        <p:sp>
          <p:nvSpPr>
            <p:cNvPr id="98" name="Google Shape;98;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 name="Google Shape;99;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gad8fd1af21_0_1681"/>
          <p:cNvGrpSpPr/>
          <p:nvPr/>
        </p:nvGrpSpPr>
        <p:grpSpPr>
          <a:xfrm flipH="1">
            <a:off x="10642099" y="745236"/>
            <a:ext cx="735379" cy="746571"/>
            <a:chOff x="897887" y="745236"/>
            <a:chExt cx="735600" cy="746571"/>
          </a:xfrm>
        </p:grpSpPr>
        <p:sp>
          <p:nvSpPr>
            <p:cNvPr id="101" name="Google Shape;101;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 name="Google Shape;102;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3" name="Google Shape;103;gad8fd1af21_0_1681"/>
          <p:cNvSpPr txBox="1"/>
          <p:nvPr>
            <p:ph idx="1" type="body"/>
          </p:nvPr>
        </p:nvSpPr>
        <p:spPr>
          <a:xfrm>
            <a:off x="2417986" y="2310784"/>
            <a:ext cx="7508700" cy="3394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gad8fd1af21_0_1681"/>
          <p:cNvSpPr txBox="1"/>
          <p:nvPr>
            <p:ph type="title"/>
          </p:nvPr>
        </p:nvSpPr>
        <p:spPr>
          <a:xfrm>
            <a:off x="2417985" y="1198471"/>
            <a:ext cx="7508700" cy="846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05" name="Google Shape;105;gad8fd1af21_0_1681"/>
          <p:cNvGrpSpPr/>
          <p:nvPr/>
        </p:nvGrpSpPr>
        <p:grpSpPr>
          <a:xfrm flipH="1" rot="-5400000">
            <a:off x="786330" y="682566"/>
            <a:ext cx="731400" cy="747547"/>
            <a:chOff x="897887" y="745236"/>
            <a:chExt cx="731400" cy="747771"/>
          </a:xfrm>
        </p:grpSpPr>
        <p:sp>
          <p:nvSpPr>
            <p:cNvPr id="106" name="Google Shape;106;gad8fd1af21_0_1681"/>
            <p:cNvSpPr/>
            <p:nvPr/>
          </p:nvSpPr>
          <p:spPr>
            <a:xfrm flipH="1" rot="-5400000">
              <a:off x="1184387" y="458736"/>
              <a:ext cx="158400" cy="7314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gad8fd1af21_0_1681"/>
            <p:cNvSpPr/>
            <p:nvPr/>
          </p:nvSpPr>
          <p:spPr>
            <a:xfrm flipH="1">
              <a:off x="897983" y="898707"/>
              <a:ext cx="158400" cy="5943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8" name="Google Shape;108;gad8fd1af21_0_1681"/>
          <p:cNvSpPr txBox="1"/>
          <p:nvPr/>
        </p:nvSpPr>
        <p:spPr>
          <a:xfrm>
            <a:off x="3848661"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09" name="Google Shape;109;gad8fd1af21_0_1681"/>
          <p:cNvSpPr txBox="1"/>
          <p:nvPr/>
        </p:nvSpPr>
        <p:spPr>
          <a:xfrm>
            <a:off x="3848660" y="6404446"/>
            <a:ext cx="44916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110" name="Shape 110"/>
        <p:cNvGrpSpPr/>
        <p:nvPr/>
      </p:nvGrpSpPr>
      <p:grpSpPr>
        <a:xfrm>
          <a:off x="0" y="0"/>
          <a:ext cx="0" cy="0"/>
          <a:chOff x="0" y="0"/>
          <a:chExt cx="0" cy="0"/>
        </a:xfrm>
      </p:grpSpPr>
      <p:pic>
        <p:nvPicPr>
          <p:cNvPr descr="A screenshot of a cell phone&#10;&#10;Description automatically generated" id="111" name="Google Shape;111;gad8fd1af21_0_1699"/>
          <p:cNvPicPr preferRelativeResize="0"/>
          <p:nvPr/>
        </p:nvPicPr>
        <p:blipFill rotWithShape="1">
          <a:blip r:embed="rId2">
            <a:alphaModFix/>
          </a:blip>
          <a:srcRect b="0" l="0" r="0" t="0"/>
          <a:stretch/>
        </p:blipFill>
        <p:spPr>
          <a:xfrm>
            <a:off x="-1" y="0"/>
            <a:ext cx="12188950" cy="6856285"/>
          </a:xfrm>
          <a:prstGeom prst="rect">
            <a:avLst/>
          </a:prstGeom>
          <a:noFill/>
          <a:ln>
            <a:noFill/>
          </a:ln>
        </p:spPr>
      </p:pic>
      <p:sp>
        <p:nvSpPr>
          <p:cNvPr id="112" name="Google Shape;112;gad8fd1af21_0_1699"/>
          <p:cNvSpPr txBox="1"/>
          <p:nvPr/>
        </p:nvSpPr>
        <p:spPr>
          <a:xfrm>
            <a:off x="3243362" y="1626141"/>
            <a:ext cx="5789700" cy="9309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3510"/>
              <a:buFont typeface="Arial"/>
              <a:buNone/>
            </a:pPr>
            <a:r>
              <a:t/>
            </a:r>
            <a:endParaRPr b="0" i="0" sz="3509" u="none" cap="none" strike="noStrike">
              <a:solidFill>
                <a:srgbClr val="3F3F3F"/>
              </a:solidFill>
              <a:latin typeface="Arial"/>
              <a:ea typeface="Arial"/>
              <a:cs typeface="Arial"/>
              <a:sym typeface="Arial"/>
            </a:endParaRPr>
          </a:p>
        </p:txBody>
      </p:sp>
      <p:sp>
        <p:nvSpPr>
          <p:cNvPr id="113" name="Google Shape;113;gad8fd1af21_0_1699"/>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gad8fd1af21_0_1699"/>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gad8fd1af21_0_1699"/>
          <p:cNvSpPr txBox="1"/>
          <p:nvPr/>
        </p:nvSpPr>
        <p:spPr>
          <a:xfrm>
            <a:off x="245878" y="6439788"/>
            <a:ext cx="65262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16" name="Shape 116"/>
        <p:cNvGrpSpPr/>
        <p:nvPr/>
      </p:nvGrpSpPr>
      <p:grpSpPr>
        <a:xfrm>
          <a:off x="0" y="0"/>
          <a:ext cx="0" cy="0"/>
          <a:chOff x="0" y="0"/>
          <a:chExt cx="0" cy="0"/>
        </a:xfrm>
      </p:grpSpPr>
      <p:pic>
        <p:nvPicPr>
          <p:cNvPr descr="A picture containing holding, yellow, colorful, sign&#10;&#10;Description automatically generated" id="117" name="Google Shape;117;gad8fd1af21_0_1705"/>
          <p:cNvPicPr preferRelativeResize="0"/>
          <p:nvPr/>
        </p:nvPicPr>
        <p:blipFill rotWithShape="1">
          <a:blip r:embed="rId2">
            <a:alphaModFix/>
          </a:blip>
          <a:srcRect b="0" l="0" r="0" t="0"/>
          <a:stretch/>
        </p:blipFill>
        <p:spPr>
          <a:xfrm>
            <a:off x="0" y="0"/>
            <a:ext cx="12188950" cy="6856285"/>
          </a:xfrm>
          <a:prstGeom prst="rect">
            <a:avLst/>
          </a:prstGeom>
          <a:noFill/>
          <a:ln>
            <a:noFill/>
          </a:ln>
        </p:spPr>
      </p:pic>
      <p:sp>
        <p:nvSpPr>
          <p:cNvPr id="118" name="Google Shape;118;gad8fd1af21_0_1705"/>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gad8fd1af21_0_1705"/>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gad8fd1af21_0_1705"/>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21" name="Google Shape;121;gad8fd1af21_0_1705"/>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22" name="Shape 122"/>
        <p:cNvGrpSpPr/>
        <p:nvPr/>
      </p:nvGrpSpPr>
      <p:grpSpPr>
        <a:xfrm>
          <a:off x="0" y="0"/>
          <a:ext cx="0" cy="0"/>
          <a:chOff x="0" y="0"/>
          <a:chExt cx="0" cy="0"/>
        </a:xfrm>
      </p:grpSpPr>
      <p:sp>
        <p:nvSpPr>
          <p:cNvPr id="123" name="Google Shape;123;gad8fd1af21_0_1711"/>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4" name="Google Shape;124;gad8fd1af21_0_1711"/>
          <p:cNvGrpSpPr/>
          <p:nvPr/>
        </p:nvGrpSpPr>
        <p:grpSpPr>
          <a:xfrm flipH="1" rot="10800000">
            <a:off x="11181756" y="298640"/>
            <a:ext cx="735379" cy="746571"/>
            <a:chOff x="10666926" y="5421429"/>
            <a:chExt cx="735600" cy="746571"/>
          </a:xfrm>
        </p:grpSpPr>
        <p:sp>
          <p:nvSpPr>
            <p:cNvPr id="125" name="Google Shape;125;gad8fd1af21_0_1711"/>
            <p:cNvSpPr/>
            <p:nvPr/>
          </p:nvSpPr>
          <p:spPr>
            <a:xfrm flipH="1" rot="5400000">
              <a:off x="10955526" y="5721000"/>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6" name="Google Shape;126;gad8fd1af21_0_1711"/>
            <p:cNvSpPr/>
            <p:nvPr/>
          </p:nvSpPr>
          <p:spPr>
            <a:xfrm flipH="1" rot="10800000">
              <a:off x="11244030" y="5421429"/>
              <a:ext cx="158400" cy="5931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27" name="Google Shape;127;gad8fd1af21_0_1711"/>
          <p:cNvSpPr txBox="1"/>
          <p:nvPr>
            <p:ph idx="1" type="body"/>
          </p:nvPr>
        </p:nvSpPr>
        <p:spPr>
          <a:xfrm>
            <a:off x="3281382" y="1788668"/>
            <a:ext cx="7900800" cy="4249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gad8fd1af21_0_1711"/>
          <p:cNvSpPr txBox="1"/>
          <p:nvPr/>
        </p:nvSpPr>
        <p:spPr>
          <a:xfrm>
            <a:off x="3281382" y="894071"/>
            <a:ext cx="6104100" cy="721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129" name="Google Shape;129;gad8fd1af21_0_1711"/>
          <p:cNvSpPr txBox="1"/>
          <p:nvPr>
            <p:ph type="title"/>
          </p:nvPr>
        </p:nvSpPr>
        <p:spPr>
          <a:xfrm>
            <a:off x="3281382" y="819848"/>
            <a:ext cx="79008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30" name="Google Shape;130;gad8fd1af21_0_1711"/>
          <p:cNvPicPr preferRelativeResize="0"/>
          <p:nvPr/>
        </p:nvPicPr>
        <p:blipFill rotWithShape="1">
          <a:blip r:embed="rId2">
            <a:alphaModFix/>
          </a:blip>
          <a:srcRect b="0" l="0" r="0" t="0"/>
          <a:stretch/>
        </p:blipFill>
        <p:spPr>
          <a:xfrm>
            <a:off x="0" y="1"/>
            <a:ext cx="2465181" cy="6856283"/>
          </a:xfrm>
          <a:prstGeom prst="rect">
            <a:avLst/>
          </a:prstGeom>
          <a:noFill/>
          <a:ln>
            <a:noFill/>
          </a:ln>
        </p:spPr>
      </p:pic>
      <p:pic>
        <p:nvPicPr>
          <p:cNvPr descr="A close up of a sign&#10;&#10;Description automatically generated" id="131" name="Google Shape;131;gad8fd1af21_0_1711"/>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132" name="Google Shape;132;gad8fd1af21_0_1711"/>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33" name="Shape 133"/>
        <p:cNvGrpSpPr/>
        <p:nvPr/>
      </p:nvGrpSpPr>
      <p:grpSpPr>
        <a:xfrm>
          <a:off x="0" y="0"/>
          <a:ext cx="0" cy="0"/>
          <a:chOff x="0" y="0"/>
          <a:chExt cx="0" cy="0"/>
        </a:xfrm>
      </p:grpSpPr>
      <p:sp>
        <p:nvSpPr>
          <p:cNvPr id="134" name="Google Shape;134;gad8fd1af21_0_1734"/>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35" name="Google Shape;135;gad8fd1af21_0_1734"/>
          <p:cNvPicPr preferRelativeResize="0"/>
          <p:nvPr/>
        </p:nvPicPr>
        <p:blipFill rotWithShape="1">
          <a:blip r:embed="rId2">
            <a:alphaModFix/>
          </a:blip>
          <a:srcRect b="0" l="0" r="0" t="0"/>
          <a:stretch/>
        </p:blipFill>
        <p:spPr>
          <a:xfrm>
            <a:off x="545154" y="5713629"/>
            <a:ext cx="1217245" cy="563739"/>
          </a:xfrm>
          <a:prstGeom prst="rect">
            <a:avLst/>
          </a:prstGeom>
          <a:noFill/>
          <a:ln>
            <a:noFill/>
          </a:ln>
        </p:spPr>
      </p:pic>
      <p:sp>
        <p:nvSpPr>
          <p:cNvPr id="136" name="Google Shape;136;gad8fd1af21_0_1734"/>
          <p:cNvSpPr txBox="1"/>
          <p:nvPr>
            <p:ph idx="1"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gad8fd1af21_0_1734"/>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38" name="Google Shape;138;gad8fd1af21_0_1734"/>
          <p:cNvPicPr preferRelativeResize="0"/>
          <p:nvPr/>
        </p:nvPicPr>
        <p:blipFill rotWithShape="1">
          <a:blip r:embed="rId3">
            <a:alphaModFix/>
          </a:blip>
          <a:srcRect b="0" l="0" r="0" t="0"/>
          <a:stretch/>
        </p:blipFill>
        <p:spPr>
          <a:xfrm>
            <a:off x="4976323" y="0"/>
            <a:ext cx="7212627" cy="6856285"/>
          </a:xfrm>
          <a:prstGeom prst="rect">
            <a:avLst/>
          </a:prstGeom>
          <a:noFill/>
          <a:ln>
            <a:noFill/>
          </a:ln>
        </p:spPr>
      </p:pic>
      <p:sp>
        <p:nvSpPr>
          <p:cNvPr id="139" name="Google Shape;139;gad8fd1af21_0_1734"/>
          <p:cNvSpPr txBox="1"/>
          <p:nvPr>
            <p:ph idx="2"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40" name="Google Shape;140;gad8fd1af21_0_1734"/>
          <p:cNvGrpSpPr/>
          <p:nvPr/>
        </p:nvGrpSpPr>
        <p:grpSpPr>
          <a:xfrm flipH="1" rot="10800000">
            <a:off x="5537888" y="5593542"/>
            <a:ext cx="522443" cy="530526"/>
            <a:chOff x="5537620" y="745237"/>
            <a:chExt cx="522600" cy="530526"/>
          </a:xfrm>
        </p:grpSpPr>
        <p:sp>
          <p:nvSpPr>
            <p:cNvPr id="141" name="Google Shape;141;gad8fd1af21_0_1734"/>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gad8fd1af21_0_1734"/>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43" name="Google Shape;143;gad8fd1af21_0_1734"/>
          <p:cNvGrpSpPr/>
          <p:nvPr/>
        </p:nvGrpSpPr>
        <p:grpSpPr>
          <a:xfrm>
            <a:off x="5537888" y="745237"/>
            <a:ext cx="522443" cy="529626"/>
            <a:chOff x="5537620" y="745237"/>
            <a:chExt cx="522600" cy="529626"/>
          </a:xfrm>
        </p:grpSpPr>
        <p:sp>
          <p:nvSpPr>
            <p:cNvPr id="144" name="Google Shape;144;gad8fd1af21_0_1734"/>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5" name="Google Shape;145;gad8fd1af21_0_1734"/>
            <p:cNvSpPr/>
            <p:nvPr/>
          </p:nvSpPr>
          <p:spPr>
            <a:xfrm flipH="1">
              <a:off x="5537718" y="854263"/>
              <a:ext cx="112500" cy="4206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46" name="Google Shape;146;gad8fd1af21_0_1734"/>
          <p:cNvGrpSpPr/>
          <p:nvPr/>
        </p:nvGrpSpPr>
        <p:grpSpPr>
          <a:xfrm>
            <a:off x="11083263" y="745237"/>
            <a:ext cx="522443" cy="530526"/>
            <a:chOff x="11140959" y="745237"/>
            <a:chExt cx="522600" cy="530526"/>
          </a:xfrm>
        </p:grpSpPr>
        <p:sp>
          <p:nvSpPr>
            <p:cNvPr id="147" name="Google Shape;147;gad8fd1af21_0_173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8" name="Google Shape;148;gad8fd1af21_0_173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49" name="Google Shape;149;gad8fd1af21_0_1734"/>
          <p:cNvGrpSpPr/>
          <p:nvPr/>
        </p:nvGrpSpPr>
        <p:grpSpPr>
          <a:xfrm flipH="1" rot="10800000">
            <a:off x="11083263" y="5593542"/>
            <a:ext cx="522443" cy="530526"/>
            <a:chOff x="11140959" y="745237"/>
            <a:chExt cx="522600" cy="530526"/>
          </a:xfrm>
        </p:grpSpPr>
        <p:sp>
          <p:nvSpPr>
            <p:cNvPr id="150" name="Google Shape;150;gad8fd1af21_0_173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1" name="Google Shape;151;gad8fd1af21_0_173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2" name="Google Shape;152;gad8fd1af21_0_1734"/>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3" name="Google Shape;153;gad8fd1af21_0_1734"/>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54" name="Shape 154"/>
        <p:cNvGrpSpPr/>
        <p:nvPr/>
      </p:nvGrpSpPr>
      <p:grpSpPr>
        <a:xfrm>
          <a:off x="0" y="0"/>
          <a:ext cx="0" cy="0"/>
          <a:chOff x="0" y="0"/>
          <a:chExt cx="0" cy="0"/>
        </a:xfrm>
      </p:grpSpPr>
      <p:sp>
        <p:nvSpPr>
          <p:cNvPr id="155" name="Google Shape;155;gad8fd1af21_0_1755"/>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56" name="Google Shape;156;gad8fd1af21_0_1755"/>
          <p:cNvPicPr preferRelativeResize="0"/>
          <p:nvPr/>
        </p:nvPicPr>
        <p:blipFill rotWithShape="1">
          <a:blip r:embed="rId2">
            <a:alphaModFix/>
          </a:blip>
          <a:srcRect b="0" l="0" r="0" t="0"/>
          <a:stretch/>
        </p:blipFill>
        <p:spPr>
          <a:xfrm>
            <a:off x="4976323" y="0"/>
            <a:ext cx="7212627" cy="6856285"/>
          </a:xfrm>
          <a:prstGeom prst="rect">
            <a:avLst/>
          </a:prstGeom>
          <a:noFill/>
          <a:ln>
            <a:noFill/>
          </a:ln>
        </p:spPr>
      </p:pic>
      <p:pic>
        <p:nvPicPr>
          <p:cNvPr descr="A close up of a sign&#10;&#10;Description automatically generated" id="157" name="Google Shape;157;gad8fd1af21_0_1755"/>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158" name="Google Shape;158;gad8fd1af21_0_1755"/>
          <p:cNvSpPr txBox="1"/>
          <p:nvPr>
            <p:ph idx="1"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 name="Google Shape;159;gad8fd1af21_0_1755"/>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60" name="Google Shape;160;gad8fd1af21_0_1755"/>
          <p:cNvGrpSpPr/>
          <p:nvPr/>
        </p:nvGrpSpPr>
        <p:grpSpPr>
          <a:xfrm rot="10800000">
            <a:off x="11084800" y="5596128"/>
            <a:ext cx="522423" cy="530364"/>
            <a:chOff x="2645664" y="2011680"/>
            <a:chExt cx="735600" cy="746571"/>
          </a:xfrm>
        </p:grpSpPr>
        <p:sp>
          <p:nvSpPr>
            <p:cNvPr id="161" name="Google Shape;161;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63" name="Google Shape;163;gad8fd1af21_0_1755"/>
          <p:cNvGrpSpPr/>
          <p:nvPr/>
        </p:nvGrpSpPr>
        <p:grpSpPr>
          <a:xfrm flipH="1" rot="10800000">
            <a:off x="5538077" y="5593724"/>
            <a:ext cx="522423" cy="530364"/>
            <a:chOff x="2645664" y="2011680"/>
            <a:chExt cx="735600" cy="746571"/>
          </a:xfrm>
        </p:grpSpPr>
        <p:sp>
          <p:nvSpPr>
            <p:cNvPr id="164" name="Google Shape;164;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5" name="Google Shape;165;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66" name="Google Shape;166;gad8fd1af21_0_1755"/>
          <p:cNvGrpSpPr/>
          <p:nvPr/>
        </p:nvGrpSpPr>
        <p:grpSpPr>
          <a:xfrm>
            <a:off x="5539142" y="745342"/>
            <a:ext cx="522423" cy="530364"/>
            <a:chOff x="2645664" y="2011680"/>
            <a:chExt cx="735600" cy="746571"/>
          </a:xfrm>
        </p:grpSpPr>
        <p:sp>
          <p:nvSpPr>
            <p:cNvPr id="167" name="Google Shape;167;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8" name="Google Shape;168;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69" name="Google Shape;169;gad8fd1af21_0_1755"/>
          <p:cNvGrpSpPr/>
          <p:nvPr/>
        </p:nvGrpSpPr>
        <p:grpSpPr>
          <a:xfrm flipH="1">
            <a:off x="11084800" y="742110"/>
            <a:ext cx="522423" cy="530364"/>
            <a:chOff x="2645664" y="2011680"/>
            <a:chExt cx="735600" cy="746571"/>
          </a:xfrm>
        </p:grpSpPr>
        <p:sp>
          <p:nvSpPr>
            <p:cNvPr id="170" name="Google Shape;170;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1" name="Google Shape;171;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72" name="Google Shape;172;gad8fd1af21_0_1755"/>
          <p:cNvSpPr txBox="1"/>
          <p:nvPr>
            <p:ph idx="2"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gad8fd1af21_0_1755"/>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74" name="Google Shape;174;gad8fd1af21_0_1755"/>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75" name="Shape 175"/>
        <p:cNvGrpSpPr/>
        <p:nvPr/>
      </p:nvGrpSpPr>
      <p:grpSpPr>
        <a:xfrm>
          <a:off x="0" y="0"/>
          <a:ext cx="0" cy="0"/>
          <a:chOff x="0" y="0"/>
          <a:chExt cx="0" cy="0"/>
        </a:xfrm>
      </p:grpSpPr>
      <p:sp>
        <p:nvSpPr>
          <p:cNvPr id="176" name="Google Shape;176;gad8fd1af21_0_177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77" name="Google Shape;177;gad8fd1af21_0_1776"/>
          <p:cNvSpPr txBox="1"/>
          <p:nvPr/>
        </p:nvSpPr>
        <p:spPr>
          <a:xfrm>
            <a:off x="245878"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78" name="Shape 178"/>
        <p:cNvGrpSpPr/>
        <p:nvPr/>
      </p:nvGrpSpPr>
      <p:grpSpPr>
        <a:xfrm>
          <a:off x="0" y="0"/>
          <a:ext cx="0" cy="0"/>
          <a:chOff x="0" y="0"/>
          <a:chExt cx="0" cy="0"/>
        </a:xfrm>
      </p:grpSpPr>
      <p:pic>
        <p:nvPicPr>
          <p:cNvPr descr="A picture containing flying, plane, bird&#10;&#10;Description automatically generated" id="179" name="Google Shape;179;gad8fd1af21_0_1797"/>
          <p:cNvPicPr preferRelativeResize="0"/>
          <p:nvPr/>
        </p:nvPicPr>
        <p:blipFill rotWithShape="1">
          <a:blip r:embed="rId2">
            <a:alphaModFix/>
          </a:blip>
          <a:srcRect b="0" l="0" r="0" t="0"/>
          <a:stretch/>
        </p:blipFill>
        <p:spPr>
          <a:xfrm>
            <a:off x="-1" y="0"/>
            <a:ext cx="12194392" cy="6856285"/>
          </a:xfrm>
          <a:prstGeom prst="rect">
            <a:avLst/>
          </a:prstGeom>
          <a:noFill/>
          <a:ln>
            <a:noFill/>
          </a:ln>
        </p:spPr>
      </p:pic>
      <p:sp>
        <p:nvSpPr>
          <p:cNvPr id="180" name="Google Shape;180;gad8fd1af21_0_1797"/>
          <p:cNvSpPr/>
          <p:nvPr>
            <p:ph idx="2" type="pic"/>
          </p:nvPr>
        </p:nvSpPr>
        <p:spPr>
          <a:xfrm>
            <a:off x="3886675" y="546137"/>
            <a:ext cx="7576500" cy="5619000"/>
          </a:xfrm>
          <a:prstGeom prst="corner">
            <a:avLst>
              <a:gd fmla="val 80709" name="adj1"/>
              <a:gd fmla="val 104483" name="adj2"/>
            </a:avLst>
          </a:prstGeom>
          <a:noFill/>
          <a:ln>
            <a:noFill/>
          </a:ln>
        </p:spPr>
      </p:sp>
      <p:pic>
        <p:nvPicPr>
          <p:cNvPr descr="A close up of a sign&#10;&#10;Description automatically generated" id="181" name="Google Shape;181;gad8fd1af21_0_1797"/>
          <p:cNvPicPr preferRelativeResize="0"/>
          <p:nvPr/>
        </p:nvPicPr>
        <p:blipFill rotWithShape="1">
          <a:blip r:embed="rId3">
            <a:alphaModFix/>
          </a:blip>
          <a:srcRect b="0" l="0" r="0" t="0"/>
          <a:stretch/>
        </p:blipFill>
        <p:spPr>
          <a:xfrm>
            <a:off x="10127402" y="686124"/>
            <a:ext cx="1217245" cy="563739"/>
          </a:xfrm>
          <a:prstGeom prst="rect">
            <a:avLst/>
          </a:prstGeom>
          <a:noFill/>
          <a:ln>
            <a:noFill/>
          </a:ln>
        </p:spPr>
      </p:pic>
      <p:sp>
        <p:nvSpPr>
          <p:cNvPr id="182" name="Google Shape;182;gad8fd1af21_0_1797"/>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83" name="Google Shape;183;gad8fd1af21_0_1797"/>
          <p:cNvGrpSpPr/>
          <p:nvPr/>
        </p:nvGrpSpPr>
        <p:grpSpPr>
          <a:xfrm>
            <a:off x="3886470" y="438917"/>
            <a:ext cx="7576090" cy="1195483"/>
            <a:chOff x="3884334" y="453875"/>
            <a:chExt cx="7578363" cy="1195483"/>
          </a:xfrm>
        </p:grpSpPr>
        <p:sp>
          <p:nvSpPr>
            <p:cNvPr id="184" name="Google Shape;184;gad8fd1af21_0_1797"/>
            <p:cNvSpPr/>
            <p:nvPr/>
          </p:nvSpPr>
          <p:spPr>
            <a:xfrm flipH="1">
              <a:off x="3884334" y="453875"/>
              <a:ext cx="5976000" cy="1086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5" name="Google Shape;185;gad8fd1af21_0_1797"/>
            <p:cNvSpPr/>
            <p:nvPr/>
          </p:nvSpPr>
          <p:spPr>
            <a:xfrm flipH="1" rot="5400000">
              <a:off x="9264384" y="944325"/>
              <a:ext cx="1080900" cy="1110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6" name="Google Shape;186;gad8fd1af21_0_1797"/>
            <p:cNvSpPr/>
            <p:nvPr/>
          </p:nvSpPr>
          <p:spPr>
            <a:xfrm>
              <a:off x="9750298" y="1538958"/>
              <a:ext cx="1712400" cy="1104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7" name="Google Shape;187;gad8fd1af21_0_1797"/>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 name="Google Shape;188;gad8fd1af21_0_1797"/>
          <p:cNvSpPr txBox="1"/>
          <p:nvPr/>
        </p:nvSpPr>
        <p:spPr>
          <a:xfrm>
            <a:off x="245878"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9" name="Google Shape;189;gad8fd1af21_0_1797"/>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90" name="Shape 190"/>
        <p:cNvGrpSpPr/>
        <p:nvPr/>
      </p:nvGrpSpPr>
      <p:grpSpPr>
        <a:xfrm>
          <a:off x="0" y="0"/>
          <a:ext cx="0" cy="0"/>
          <a:chOff x="0" y="0"/>
          <a:chExt cx="0" cy="0"/>
        </a:xfrm>
      </p:grpSpPr>
      <p:sp>
        <p:nvSpPr>
          <p:cNvPr id="191" name="Google Shape;191;gad8fd1af21_0_1809"/>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2" name="Google Shape;192;gad8fd1af21_0_1809"/>
          <p:cNvSpPr/>
          <p:nvPr>
            <p:ph idx="2" type="pic"/>
          </p:nvPr>
        </p:nvSpPr>
        <p:spPr>
          <a:xfrm>
            <a:off x="3892931" y="537158"/>
            <a:ext cx="7569000" cy="5799600"/>
          </a:xfrm>
          <a:prstGeom prst="corner">
            <a:avLst>
              <a:gd fmla="val 83572" name="adj1"/>
              <a:gd fmla="val 113968" name="adj2"/>
            </a:avLst>
          </a:prstGeom>
          <a:noFill/>
          <a:ln>
            <a:noFill/>
          </a:ln>
        </p:spPr>
      </p:sp>
      <p:pic>
        <p:nvPicPr>
          <p:cNvPr descr="A close up of a sign&#10;&#10;Description automatically generated" id="193" name="Google Shape;193;gad8fd1af21_0_1809"/>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194" name="Google Shape;194;gad8fd1af21_0_1809"/>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5" name="Google Shape;195;gad8fd1af21_0_1809"/>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96" name="Google Shape;196;gad8fd1af21_0_1809"/>
          <p:cNvGrpSpPr/>
          <p:nvPr/>
        </p:nvGrpSpPr>
        <p:grpSpPr>
          <a:xfrm>
            <a:off x="3892692" y="434340"/>
            <a:ext cx="7568815" cy="1059711"/>
            <a:chOff x="3893860" y="434339"/>
            <a:chExt cx="7571087" cy="1059711"/>
          </a:xfrm>
        </p:grpSpPr>
        <p:sp>
          <p:nvSpPr>
            <p:cNvPr id="197" name="Google Shape;197;gad8fd1af21_0_1809"/>
            <p:cNvSpPr/>
            <p:nvPr/>
          </p:nvSpPr>
          <p:spPr>
            <a:xfrm flipH="1">
              <a:off x="3893860" y="434339"/>
              <a:ext cx="6714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 name="Google Shape;198;gad8fd1af21_0_1809"/>
            <p:cNvSpPr/>
            <p:nvPr/>
          </p:nvSpPr>
          <p:spPr>
            <a:xfrm flipH="1" rot="5400000">
              <a:off x="10127490" y="906400"/>
              <a:ext cx="848700" cy="1104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9" name="Google Shape;199;gad8fd1af21_0_1809"/>
            <p:cNvSpPr/>
            <p:nvPr/>
          </p:nvSpPr>
          <p:spPr>
            <a:xfrm>
              <a:off x="10497148" y="1381850"/>
              <a:ext cx="967800" cy="112200"/>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00" name="Google Shape;200;gad8fd1af21_0_1809"/>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201" name="Shape 201"/>
        <p:cNvGrpSpPr/>
        <p:nvPr/>
      </p:nvGrpSpPr>
      <p:grpSpPr>
        <a:xfrm>
          <a:off x="0" y="0"/>
          <a:ext cx="0" cy="0"/>
          <a:chOff x="0" y="0"/>
          <a:chExt cx="0" cy="0"/>
        </a:xfrm>
      </p:grpSpPr>
      <p:sp>
        <p:nvSpPr>
          <p:cNvPr id="202" name="Google Shape;202;gad8fd1af21_0_1820"/>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203" name="Google Shape;203;gad8fd1af21_0_1820"/>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204" name="Google Shape;204;gad8fd1af21_0_1820"/>
          <p:cNvSpPr txBox="1"/>
          <p:nvPr>
            <p:ph type="title"/>
          </p:nvPr>
        </p:nvSpPr>
        <p:spPr>
          <a:xfrm>
            <a:off x="725858" y="544528"/>
            <a:ext cx="3357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 name="Google Shape;205;gad8fd1af21_0_1820"/>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206" name="Google Shape;206;gad8fd1af21_0_1820"/>
          <p:cNvPicPr preferRelativeResize="0"/>
          <p:nvPr>
            <p:ph idx="2" type="pic"/>
          </p:nvPr>
        </p:nvPicPr>
        <p:blipFill/>
        <p:spPr>
          <a:xfrm flipH="1">
            <a:off x="3631326" y="743802"/>
            <a:ext cx="7974000" cy="5370300"/>
          </a:xfrm>
          <a:prstGeom prst="corner">
            <a:avLst>
              <a:gd fmla="val 57567" name="adj1"/>
              <a:gd fmla="val 95877" name="adj2"/>
            </a:avLst>
          </a:prstGeom>
          <a:blipFill rotWithShape="0">
            <a:blip r:embed="rId3">
              <a:alphaModFix/>
            </a:blip>
            <a:stretch>
              <a:fillRect b="0" l="0" r="0" t="0"/>
            </a:stretch>
          </a:blipFill>
          <a:ln>
            <a:noFill/>
          </a:ln>
        </p:spPr>
      </p:pic>
      <p:grpSp>
        <p:nvGrpSpPr>
          <p:cNvPr id="207" name="Google Shape;207;gad8fd1af21_0_1820"/>
          <p:cNvGrpSpPr/>
          <p:nvPr/>
        </p:nvGrpSpPr>
        <p:grpSpPr>
          <a:xfrm>
            <a:off x="3631176" y="637953"/>
            <a:ext cx="7973620" cy="2393648"/>
            <a:chOff x="3683068" y="638356"/>
            <a:chExt cx="7976013" cy="2393648"/>
          </a:xfrm>
        </p:grpSpPr>
        <p:sp>
          <p:nvSpPr>
            <p:cNvPr id="208" name="Google Shape;208;gad8fd1af21_0_1820"/>
            <p:cNvSpPr/>
            <p:nvPr/>
          </p:nvSpPr>
          <p:spPr>
            <a:xfrm>
              <a:off x="6417481" y="638356"/>
              <a:ext cx="5241600" cy="1101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9" name="Google Shape;209;gad8fd1af21_0_1820"/>
            <p:cNvSpPr/>
            <p:nvPr/>
          </p:nvSpPr>
          <p:spPr>
            <a:xfrm rot="-5400000">
              <a:off x="5326986" y="1829604"/>
              <a:ext cx="2292900" cy="1119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0" name="Google Shape;210;gad8fd1af21_0_1820"/>
            <p:cNvSpPr/>
            <p:nvPr/>
          </p:nvSpPr>
          <p:spPr>
            <a:xfrm flipH="1">
              <a:off x="3683068" y="2924436"/>
              <a:ext cx="2754000" cy="1062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1" name="Google Shape;211;gad8fd1af21_0_1820"/>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gad8fd1af21_0_1660"/>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gad8fd1af21_0_1660"/>
          <p:cNvSpPr txBox="1"/>
          <p:nvPr>
            <p:ph type="title"/>
          </p:nvPr>
        </p:nvSpPr>
        <p:spPr>
          <a:xfrm>
            <a:off x="1589824" y="470310"/>
            <a:ext cx="89823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9" name="Google Shape;19;gad8fd1af21_0_1660"/>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20" name="Google Shape;20;gad8fd1af21_0_1660"/>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gad8fd1af21_0_1660"/>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212" name="Shape 212"/>
        <p:cNvGrpSpPr/>
        <p:nvPr/>
      </p:nvGrpSpPr>
      <p:grpSpPr>
        <a:xfrm>
          <a:off x="0" y="0"/>
          <a:ext cx="0" cy="0"/>
          <a:chOff x="0" y="0"/>
          <a:chExt cx="0" cy="0"/>
        </a:xfrm>
      </p:grpSpPr>
      <p:pic>
        <p:nvPicPr>
          <p:cNvPr descr="A picture containing screenshot&#10;&#10;Description automatically generated" id="213" name="Google Shape;213;gad8fd1af21_0_1831"/>
          <p:cNvPicPr preferRelativeResize="0"/>
          <p:nvPr/>
        </p:nvPicPr>
        <p:blipFill rotWithShape="1">
          <a:blip r:embed="rId2">
            <a:alphaModFix/>
          </a:blip>
          <a:srcRect b="0" l="0" r="0" t="0"/>
          <a:stretch/>
        </p:blipFill>
        <p:spPr>
          <a:xfrm>
            <a:off x="1" y="0"/>
            <a:ext cx="12188950" cy="6856285"/>
          </a:xfrm>
          <a:prstGeom prst="rect">
            <a:avLst/>
          </a:prstGeom>
          <a:noFill/>
          <a:ln>
            <a:noFill/>
          </a:ln>
        </p:spPr>
      </p:pic>
      <p:sp>
        <p:nvSpPr>
          <p:cNvPr id="214" name="Google Shape;214;gad8fd1af21_0_1831"/>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5" name="Google Shape;215;gad8fd1af21_0_1831"/>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 name="Google Shape;216;gad8fd1af21_0_1831"/>
          <p:cNvSpPr txBox="1"/>
          <p:nvPr/>
        </p:nvSpPr>
        <p:spPr>
          <a:xfrm>
            <a:off x="245878" y="6439788"/>
            <a:ext cx="65262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217" name="Shape 217"/>
        <p:cNvGrpSpPr/>
        <p:nvPr/>
      </p:nvGrpSpPr>
      <p:grpSpPr>
        <a:xfrm>
          <a:off x="0" y="0"/>
          <a:ext cx="0" cy="0"/>
          <a:chOff x="0" y="0"/>
          <a:chExt cx="0" cy="0"/>
        </a:xfrm>
      </p:grpSpPr>
      <p:pic>
        <p:nvPicPr>
          <p:cNvPr descr="A close up of a sign&#10;&#10;Description automatically generated" id="218" name="Google Shape;218;gad8fd1af21_0_1836"/>
          <p:cNvPicPr preferRelativeResize="0"/>
          <p:nvPr/>
        </p:nvPicPr>
        <p:blipFill rotWithShape="1">
          <a:blip r:embed="rId2">
            <a:alphaModFix/>
          </a:blip>
          <a:srcRect b="0" l="0" r="0" t="0"/>
          <a:stretch/>
        </p:blipFill>
        <p:spPr>
          <a:xfrm>
            <a:off x="-1" y="0"/>
            <a:ext cx="12194392" cy="6856285"/>
          </a:xfrm>
          <a:prstGeom prst="rect">
            <a:avLst/>
          </a:prstGeom>
          <a:noFill/>
          <a:ln>
            <a:noFill/>
          </a:ln>
        </p:spPr>
      </p:pic>
      <p:sp>
        <p:nvSpPr>
          <p:cNvPr id="219" name="Google Shape;219;gad8fd1af21_0_1836"/>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0" name="Google Shape;220;gad8fd1af21_0_1836"/>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 name="Google Shape;221;gad8fd1af21_0_1836"/>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22" name="Google Shape;222;gad8fd1af21_0_183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3" name="Shape 223"/>
        <p:cNvGrpSpPr/>
        <p:nvPr/>
      </p:nvGrpSpPr>
      <p:grpSpPr>
        <a:xfrm>
          <a:off x="0" y="0"/>
          <a:ext cx="0" cy="0"/>
          <a:chOff x="0" y="0"/>
          <a:chExt cx="0" cy="0"/>
        </a:xfrm>
      </p:grpSpPr>
      <p:sp>
        <p:nvSpPr>
          <p:cNvPr id="224" name="Google Shape;224;gad8fd1af21_0_1863"/>
          <p:cNvSpPr txBox="1"/>
          <p:nvPr>
            <p:ph type="ctrTitle"/>
          </p:nvPr>
        </p:nvSpPr>
        <p:spPr>
          <a:xfrm>
            <a:off x="415507" y="992767"/>
            <a:ext cx="11358000" cy="27369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p:txBody>
      </p:sp>
      <p:sp>
        <p:nvSpPr>
          <p:cNvPr id="225" name="Google Shape;225;gad8fd1af21_0_1863"/>
          <p:cNvSpPr txBox="1"/>
          <p:nvPr>
            <p:ph idx="1" type="subTitle"/>
          </p:nvPr>
        </p:nvSpPr>
        <p:spPr>
          <a:xfrm>
            <a:off x="415496" y="3778833"/>
            <a:ext cx="11358000" cy="1056900"/>
          </a:xfrm>
          <a:prstGeom prst="rect">
            <a:avLst/>
          </a:prstGeom>
          <a:noFill/>
          <a:ln>
            <a:noFill/>
          </a:ln>
        </p:spPr>
        <p:txBody>
          <a:bodyPr anchorCtr="0" anchor="t" bIns="45700" lIns="91425" spcFirstLastPara="1" rIns="91425" wrap="square" tIns="45700">
            <a:noAutofit/>
          </a:bodyPr>
          <a:lstStyle>
            <a:lvl1pPr lvl="0" algn="ctr">
              <a:lnSpc>
                <a:spcPct val="100000"/>
              </a:lnSpc>
              <a:spcBef>
                <a:spcPts val="1000"/>
              </a:spcBef>
              <a:spcAft>
                <a:spcPts val="0"/>
              </a:spcAft>
              <a:buSzPts val="3700"/>
              <a:buNone/>
              <a:defRPr sz="3700"/>
            </a:lvl1pPr>
            <a:lvl2pPr lvl="1" algn="ctr">
              <a:lnSpc>
                <a:spcPct val="100000"/>
              </a:lnSpc>
              <a:spcBef>
                <a:spcPts val="500"/>
              </a:spcBef>
              <a:spcAft>
                <a:spcPts val="0"/>
              </a:spcAft>
              <a:buSzPts val="3700"/>
              <a:buNone/>
              <a:defRPr sz="3700"/>
            </a:lvl2pPr>
            <a:lvl3pPr lvl="2" algn="ctr">
              <a:lnSpc>
                <a:spcPct val="100000"/>
              </a:lnSpc>
              <a:spcBef>
                <a:spcPts val="500"/>
              </a:spcBef>
              <a:spcAft>
                <a:spcPts val="0"/>
              </a:spcAft>
              <a:buSzPts val="3700"/>
              <a:buNone/>
              <a:defRPr sz="3700"/>
            </a:lvl3pPr>
            <a:lvl4pPr lvl="3" algn="ctr">
              <a:lnSpc>
                <a:spcPct val="100000"/>
              </a:lnSpc>
              <a:spcBef>
                <a:spcPts val="500"/>
              </a:spcBef>
              <a:spcAft>
                <a:spcPts val="0"/>
              </a:spcAft>
              <a:buSzPts val="3700"/>
              <a:buNone/>
              <a:defRPr sz="3700"/>
            </a:lvl4pPr>
            <a:lvl5pPr lvl="4" algn="ctr">
              <a:lnSpc>
                <a:spcPct val="100000"/>
              </a:lnSpc>
              <a:spcBef>
                <a:spcPts val="500"/>
              </a:spcBef>
              <a:spcAft>
                <a:spcPts val="0"/>
              </a:spcAft>
              <a:buSzPts val="3700"/>
              <a:buNone/>
              <a:defRPr sz="3700"/>
            </a:lvl5pPr>
            <a:lvl6pPr lvl="5" algn="ctr">
              <a:lnSpc>
                <a:spcPct val="100000"/>
              </a:lnSpc>
              <a:spcBef>
                <a:spcPts val="500"/>
              </a:spcBef>
              <a:spcAft>
                <a:spcPts val="0"/>
              </a:spcAft>
              <a:buSzPts val="3700"/>
              <a:buNone/>
              <a:defRPr sz="3700"/>
            </a:lvl6pPr>
            <a:lvl7pPr lvl="6" algn="ctr">
              <a:lnSpc>
                <a:spcPct val="100000"/>
              </a:lnSpc>
              <a:spcBef>
                <a:spcPts val="500"/>
              </a:spcBef>
              <a:spcAft>
                <a:spcPts val="0"/>
              </a:spcAft>
              <a:buSzPts val="3700"/>
              <a:buNone/>
              <a:defRPr sz="3700"/>
            </a:lvl7pPr>
            <a:lvl8pPr lvl="7" algn="ctr">
              <a:lnSpc>
                <a:spcPct val="100000"/>
              </a:lnSpc>
              <a:spcBef>
                <a:spcPts val="500"/>
              </a:spcBef>
              <a:spcAft>
                <a:spcPts val="0"/>
              </a:spcAft>
              <a:buSzPts val="3700"/>
              <a:buNone/>
              <a:defRPr sz="3700"/>
            </a:lvl8pPr>
            <a:lvl9pPr lvl="8" algn="ctr">
              <a:lnSpc>
                <a:spcPct val="100000"/>
              </a:lnSpc>
              <a:spcBef>
                <a:spcPts val="500"/>
              </a:spcBef>
              <a:spcAft>
                <a:spcPts val="0"/>
              </a:spcAft>
              <a:buSzPts val="3700"/>
              <a:buNone/>
              <a:defRPr sz="3700"/>
            </a:lvl9pPr>
          </a:lstStyle>
          <a:p/>
        </p:txBody>
      </p:sp>
      <p:sp>
        <p:nvSpPr>
          <p:cNvPr id="226" name="Google Shape;226;gad8fd1af21_0_1863"/>
          <p:cNvSpPr txBox="1"/>
          <p:nvPr>
            <p:ph idx="12" type="sldNum"/>
          </p:nvPr>
        </p:nvSpPr>
        <p:spPr>
          <a:xfrm>
            <a:off x="11293784" y="6217622"/>
            <a:ext cx="731400" cy="5247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227" name="Shape 227"/>
        <p:cNvGrpSpPr/>
        <p:nvPr/>
      </p:nvGrpSpPr>
      <p:grpSpPr>
        <a:xfrm>
          <a:off x="0" y="0"/>
          <a:ext cx="0" cy="0"/>
          <a:chOff x="0" y="0"/>
          <a:chExt cx="0" cy="0"/>
        </a:xfrm>
      </p:grpSpPr>
      <p:pic>
        <p:nvPicPr>
          <p:cNvPr descr="Overlay-ContentSlides.png" id="228" name="Google Shape;228;gad8fd1af21_0_1871"/>
          <p:cNvPicPr preferRelativeResize="0"/>
          <p:nvPr/>
        </p:nvPicPr>
        <p:blipFill rotWithShape="1">
          <a:blip r:embed="rId2">
            <a:alphaModFix/>
          </a:blip>
          <a:srcRect b="0" l="0" r="0" t="0"/>
          <a:stretch/>
        </p:blipFill>
        <p:spPr>
          <a:xfrm>
            <a:off x="201034" y="187325"/>
            <a:ext cx="8828088" cy="6481763"/>
          </a:xfrm>
          <a:prstGeom prst="rect">
            <a:avLst/>
          </a:prstGeom>
          <a:noFill/>
          <a:ln>
            <a:noFill/>
          </a:ln>
        </p:spPr>
      </p:pic>
      <p:sp>
        <p:nvSpPr>
          <p:cNvPr id="229" name="Google Shape;229;gad8fd1af21_0_1871"/>
          <p:cNvSpPr txBox="1"/>
          <p:nvPr>
            <p:ph type="title"/>
          </p:nvPr>
        </p:nvSpPr>
        <p:spPr>
          <a:xfrm>
            <a:off x="1039024" y="381000"/>
            <a:ext cx="10108800" cy="1044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 name="Google Shape;230;gad8fd1af21_0_1871"/>
          <p:cNvSpPr txBox="1"/>
          <p:nvPr>
            <p:ph idx="1" type="body"/>
          </p:nvPr>
        </p:nvSpPr>
        <p:spPr>
          <a:xfrm>
            <a:off x="1039024" y="1828800"/>
            <a:ext cx="10108800" cy="4208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2000"/>
              </a:spcBef>
              <a:spcAft>
                <a:spcPts val="0"/>
              </a:spcAft>
              <a:buClr>
                <a:srgbClr val="001D4D"/>
              </a:buClr>
              <a:buSzPts val="1800"/>
              <a:buChar char="•"/>
              <a:defRPr/>
            </a:lvl1pPr>
            <a:lvl2pPr indent="-342900" lvl="1" marL="914400" algn="l">
              <a:lnSpc>
                <a:spcPct val="90000"/>
              </a:lnSpc>
              <a:spcBef>
                <a:spcPts val="600"/>
              </a:spcBef>
              <a:spcAft>
                <a:spcPts val="0"/>
              </a:spcAft>
              <a:buClr>
                <a:srgbClr val="001D4D"/>
              </a:buClr>
              <a:buSzPts val="1800"/>
              <a:buChar char="•"/>
              <a:defRPr/>
            </a:lvl2pPr>
            <a:lvl3pPr indent="-342900" lvl="2" marL="1371600" algn="l">
              <a:lnSpc>
                <a:spcPct val="90000"/>
              </a:lnSpc>
              <a:spcBef>
                <a:spcPts val="600"/>
              </a:spcBef>
              <a:spcAft>
                <a:spcPts val="0"/>
              </a:spcAft>
              <a:buClr>
                <a:srgbClr val="001D4D"/>
              </a:buClr>
              <a:buSzPts val="1800"/>
              <a:buChar char="•"/>
              <a:defRPr/>
            </a:lvl3pPr>
            <a:lvl4pPr indent="-342900" lvl="3" marL="1828800" algn="l">
              <a:lnSpc>
                <a:spcPct val="90000"/>
              </a:lnSpc>
              <a:spcBef>
                <a:spcPts val="600"/>
              </a:spcBef>
              <a:spcAft>
                <a:spcPts val="0"/>
              </a:spcAft>
              <a:buClr>
                <a:srgbClr val="001D4D"/>
              </a:buClr>
              <a:buSzPts val="1800"/>
              <a:buChar char="•"/>
              <a:defRPr/>
            </a:lvl4pPr>
            <a:lvl5pPr indent="-342900" lvl="4" marL="2286000" algn="l">
              <a:lnSpc>
                <a:spcPct val="90000"/>
              </a:lnSpc>
              <a:spcBef>
                <a:spcPts val="600"/>
              </a:spcBef>
              <a:spcAft>
                <a:spcPts val="0"/>
              </a:spcAft>
              <a:buClr>
                <a:srgbClr val="001D4D"/>
              </a:buClr>
              <a:buSzPts val="1800"/>
              <a:buChar char="•"/>
              <a:defRPr/>
            </a:lvl5pPr>
            <a:lvl6pPr indent="-342900" lvl="5" marL="2743200" algn="l">
              <a:lnSpc>
                <a:spcPct val="90000"/>
              </a:lnSpc>
              <a:spcBef>
                <a:spcPts val="360"/>
              </a:spcBef>
              <a:spcAft>
                <a:spcPts val="0"/>
              </a:spcAft>
              <a:buClr>
                <a:schemeClr val="dk1"/>
              </a:buClr>
              <a:buSzPts val="1800"/>
              <a:buChar char="•"/>
              <a:defRPr/>
            </a:lvl6pPr>
            <a:lvl7pPr indent="-342900" lvl="6" marL="3200400" algn="l">
              <a:lnSpc>
                <a:spcPct val="90000"/>
              </a:lnSpc>
              <a:spcBef>
                <a:spcPts val="360"/>
              </a:spcBef>
              <a:spcAft>
                <a:spcPts val="0"/>
              </a:spcAft>
              <a:buClr>
                <a:schemeClr val="dk1"/>
              </a:buClr>
              <a:buSzPts val="1800"/>
              <a:buChar char="•"/>
              <a:defRPr/>
            </a:lvl7pPr>
            <a:lvl8pPr indent="-342900" lvl="7" marL="3657600" algn="l">
              <a:lnSpc>
                <a:spcPct val="90000"/>
              </a:lnSpc>
              <a:spcBef>
                <a:spcPts val="360"/>
              </a:spcBef>
              <a:spcAft>
                <a:spcPts val="0"/>
              </a:spcAft>
              <a:buClr>
                <a:schemeClr val="dk1"/>
              </a:buClr>
              <a:buSzPts val="1800"/>
              <a:buChar char="•"/>
              <a:defRPr/>
            </a:lvl8pPr>
            <a:lvl9pPr indent="-342900" lvl="8" marL="4114800" algn="l">
              <a:lnSpc>
                <a:spcPct val="90000"/>
              </a:lnSpc>
              <a:spcBef>
                <a:spcPts val="360"/>
              </a:spcBef>
              <a:spcAft>
                <a:spcPts val="0"/>
              </a:spcAft>
              <a:buClr>
                <a:schemeClr val="dk1"/>
              </a:buClr>
              <a:buSzPts val="1800"/>
              <a:buChar char="•"/>
              <a:defRPr/>
            </a:lvl9pPr>
          </a:lstStyle>
          <a:p/>
        </p:txBody>
      </p:sp>
      <p:sp>
        <p:nvSpPr>
          <p:cNvPr id="231" name="Google Shape;231;gad8fd1af21_0_1871"/>
          <p:cNvSpPr txBox="1"/>
          <p:nvPr>
            <p:ph idx="10" type="dt"/>
          </p:nvPr>
        </p:nvSpPr>
        <p:spPr>
          <a:xfrm>
            <a:off x="507873" y="6288088"/>
            <a:ext cx="25161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2" name="Google Shape;232;gad8fd1af21_0_1871"/>
          <p:cNvSpPr txBox="1"/>
          <p:nvPr>
            <p:ph idx="11" type="ftr"/>
          </p:nvPr>
        </p:nvSpPr>
        <p:spPr>
          <a:xfrm>
            <a:off x="4405798" y="6288088"/>
            <a:ext cx="6983400" cy="3651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3" name="Google Shape;233;gad8fd1af21_0_1871"/>
          <p:cNvSpPr txBox="1"/>
          <p:nvPr>
            <p:ph idx="12" type="sldNum"/>
          </p:nvPr>
        </p:nvSpPr>
        <p:spPr>
          <a:xfrm>
            <a:off x="11202830" y="219075"/>
            <a:ext cx="658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 name="Shape 22"/>
        <p:cNvGrpSpPr/>
        <p:nvPr/>
      </p:nvGrpSpPr>
      <p:grpSpPr>
        <a:xfrm>
          <a:off x="0" y="0"/>
          <a:ext cx="0" cy="0"/>
          <a:chOff x="0" y="0"/>
          <a:chExt cx="0" cy="0"/>
        </a:xfrm>
      </p:grpSpPr>
      <p:sp>
        <p:nvSpPr>
          <p:cNvPr id="23" name="Google Shape;23;gad8fd1af21_0_1867"/>
          <p:cNvSpPr txBox="1"/>
          <p:nvPr>
            <p:ph type="title"/>
          </p:nvPr>
        </p:nvSpPr>
        <p:spPr>
          <a:xfrm>
            <a:off x="415496" y="593367"/>
            <a:ext cx="11358000" cy="7635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gad8fd1af21_0_1867"/>
          <p:cNvSpPr txBox="1"/>
          <p:nvPr>
            <p:ph idx="1" type="body"/>
          </p:nvPr>
        </p:nvSpPr>
        <p:spPr>
          <a:xfrm>
            <a:off x="415496" y="1536633"/>
            <a:ext cx="11358000" cy="4555200"/>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SzPts val="28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25" name="Google Shape;25;gad8fd1af21_0_1867"/>
          <p:cNvSpPr txBox="1"/>
          <p:nvPr>
            <p:ph idx="12" type="sldNum"/>
          </p:nvPr>
        </p:nvSpPr>
        <p:spPr>
          <a:xfrm>
            <a:off x="11293784" y="6217622"/>
            <a:ext cx="731400" cy="5247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26" name="Shape 26"/>
        <p:cNvGrpSpPr/>
        <p:nvPr/>
      </p:nvGrpSpPr>
      <p:grpSpPr>
        <a:xfrm>
          <a:off x="0" y="0"/>
          <a:ext cx="0" cy="0"/>
          <a:chOff x="0" y="0"/>
          <a:chExt cx="0" cy="0"/>
        </a:xfrm>
      </p:grpSpPr>
      <p:sp>
        <p:nvSpPr>
          <p:cNvPr id="27" name="Google Shape;27;gad8fd1af21_0_1786"/>
          <p:cNvSpPr/>
          <p:nvPr>
            <p:ph idx="2" type="pic"/>
          </p:nvPr>
        </p:nvSpPr>
        <p:spPr>
          <a:xfrm>
            <a:off x="3842995" y="696340"/>
            <a:ext cx="7620000" cy="5015100"/>
          </a:xfrm>
          <a:prstGeom prst="corner">
            <a:avLst>
              <a:gd fmla="val 78408" name="adj1"/>
              <a:gd fmla="val 117748" name="adj2"/>
            </a:avLst>
          </a:prstGeom>
          <a:noFill/>
          <a:ln>
            <a:noFill/>
          </a:ln>
        </p:spPr>
      </p:sp>
      <p:pic>
        <p:nvPicPr>
          <p:cNvPr descr="A close up of a sign&#10;&#10;Description automatically generated" id="28" name="Google Shape;28;gad8fd1af21_0_1786"/>
          <p:cNvPicPr preferRelativeResize="0"/>
          <p:nvPr/>
        </p:nvPicPr>
        <p:blipFill rotWithShape="1">
          <a:blip r:embed="rId2">
            <a:alphaModFix/>
          </a:blip>
          <a:srcRect b="0" l="0" r="0" t="0"/>
          <a:stretch/>
        </p:blipFill>
        <p:spPr>
          <a:xfrm>
            <a:off x="10127402" y="686124"/>
            <a:ext cx="1217245" cy="563739"/>
          </a:xfrm>
          <a:prstGeom prst="rect">
            <a:avLst/>
          </a:prstGeom>
          <a:noFill/>
          <a:ln>
            <a:noFill/>
          </a:ln>
        </p:spPr>
      </p:pic>
      <p:sp>
        <p:nvSpPr>
          <p:cNvPr id="29" name="Google Shape;29;gad8fd1af21_0_1786"/>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0" name="Google Shape;30;gad8fd1af21_0_1786"/>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1" name="Google Shape;31;gad8fd1af21_0_1786"/>
          <p:cNvGrpSpPr/>
          <p:nvPr/>
        </p:nvGrpSpPr>
        <p:grpSpPr>
          <a:xfrm>
            <a:off x="3842689" y="582804"/>
            <a:ext cx="7626305" cy="1198003"/>
            <a:chOff x="3840666" y="580944"/>
            <a:chExt cx="7628594" cy="1198003"/>
          </a:xfrm>
        </p:grpSpPr>
        <p:sp>
          <p:nvSpPr>
            <p:cNvPr id="32" name="Google Shape;32;gad8fd1af21_0_1786"/>
            <p:cNvSpPr/>
            <p:nvPr/>
          </p:nvSpPr>
          <p:spPr>
            <a:xfrm flipH="1">
              <a:off x="3840666" y="580944"/>
              <a:ext cx="5970300" cy="1134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 name="Google Shape;33;gad8fd1af21_0_1786"/>
            <p:cNvSpPr/>
            <p:nvPr/>
          </p:nvSpPr>
          <p:spPr>
            <a:xfrm>
              <a:off x="9757159" y="1669147"/>
              <a:ext cx="1712100" cy="1098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 name="Google Shape;34;gad8fd1af21_0_1786"/>
            <p:cNvSpPr/>
            <p:nvPr/>
          </p:nvSpPr>
          <p:spPr>
            <a:xfrm flipH="1" rot="5400000">
              <a:off x="9201298" y="1125025"/>
              <a:ext cx="1197900" cy="10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5" name="Google Shape;35;gad8fd1af21_0_178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36" name="Google Shape;36;gad8fd1af21_0_178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37" name="Shape 37"/>
        <p:cNvGrpSpPr/>
        <p:nvPr/>
      </p:nvGrpSpPr>
      <p:grpSpPr>
        <a:xfrm>
          <a:off x="0" y="0"/>
          <a:ext cx="0" cy="0"/>
          <a:chOff x="0" y="0"/>
          <a:chExt cx="0" cy="0"/>
        </a:xfrm>
      </p:grpSpPr>
      <p:sp>
        <p:nvSpPr>
          <p:cNvPr id="38" name="Google Shape;38;gad8fd1af21_0_1842"/>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9" name="Google Shape;39;gad8fd1af21_0_1842"/>
          <p:cNvGrpSpPr/>
          <p:nvPr/>
        </p:nvGrpSpPr>
        <p:grpSpPr>
          <a:xfrm>
            <a:off x="5537888" y="745237"/>
            <a:ext cx="522443" cy="530526"/>
            <a:chOff x="5537620" y="745237"/>
            <a:chExt cx="522600" cy="530526"/>
          </a:xfrm>
        </p:grpSpPr>
        <p:sp>
          <p:nvSpPr>
            <p:cNvPr id="40" name="Google Shape;40;gad8fd1af21_0_18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gad8fd1af21_0_18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gad8fd1af21_0_1842"/>
          <p:cNvGrpSpPr/>
          <p:nvPr/>
        </p:nvGrpSpPr>
        <p:grpSpPr>
          <a:xfrm flipH="1" rot="10800000">
            <a:off x="5537888" y="5593542"/>
            <a:ext cx="522443" cy="530526"/>
            <a:chOff x="5537620" y="745237"/>
            <a:chExt cx="522600" cy="530526"/>
          </a:xfrm>
        </p:grpSpPr>
        <p:sp>
          <p:nvSpPr>
            <p:cNvPr id="43" name="Google Shape;43;gad8fd1af21_0_18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 name="Google Shape;44;gad8fd1af21_0_18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gad8fd1af21_0_1842"/>
          <p:cNvGrpSpPr/>
          <p:nvPr/>
        </p:nvGrpSpPr>
        <p:grpSpPr>
          <a:xfrm>
            <a:off x="11083263" y="745237"/>
            <a:ext cx="522443" cy="530526"/>
            <a:chOff x="11140959" y="745237"/>
            <a:chExt cx="522600" cy="530526"/>
          </a:xfrm>
        </p:grpSpPr>
        <p:sp>
          <p:nvSpPr>
            <p:cNvPr id="46" name="Google Shape;46;gad8fd1af21_0_18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gad8fd1af21_0_18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8" name="Google Shape;48;gad8fd1af21_0_1842"/>
          <p:cNvGrpSpPr/>
          <p:nvPr/>
        </p:nvGrpSpPr>
        <p:grpSpPr>
          <a:xfrm flipH="1" rot="10800000">
            <a:off x="11083263" y="5593542"/>
            <a:ext cx="522443" cy="530526"/>
            <a:chOff x="11140959" y="745237"/>
            <a:chExt cx="522600" cy="530526"/>
          </a:xfrm>
        </p:grpSpPr>
        <p:sp>
          <p:nvSpPr>
            <p:cNvPr id="49" name="Google Shape;49;gad8fd1af21_0_18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gad8fd1af21_0_18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1" name="Google Shape;51;gad8fd1af21_0_1842"/>
          <p:cNvSpPr txBox="1"/>
          <p:nvPr>
            <p:ph idx="1"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52" name="Google Shape;52;gad8fd1af21_0_1842"/>
          <p:cNvPicPr preferRelativeResize="0"/>
          <p:nvPr/>
        </p:nvPicPr>
        <p:blipFill rotWithShape="1">
          <a:blip r:embed="rId2">
            <a:alphaModFix/>
          </a:blip>
          <a:srcRect b="0" l="0" r="0" t="0"/>
          <a:stretch/>
        </p:blipFill>
        <p:spPr>
          <a:xfrm>
            <a:off x="0" y="1"/>
            <a:ext cx="5064605" cy="6856285"/>
          </a:xfrm>
          <a:prstGeom prst="rect">
            <a:avLst/>
          </a:prstGeom>
          <a:noFill/>
          <a:ln>
            <a:noFill/>
          </a:ln>
        </p:spPr>
      </p:pic>
      <p:pic>
        <p:nvPicPr>
          <p:cNvPr descr="A close up of a sign&#10;&#10;Description automatically generated" id="53" name="Google Shape;53;gad8fd1af21_0_1842"/>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54" name="Google Shape;54;gad8fd1af21_0_1842"/>
          <p:cNvSpPr txBox="1"/>
          <p:nvPr>
            <p:ph idx="2"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gad8fd1af21_0_1842"/>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gad8fd1af21_0_1842"/>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gad8fd1af21_0_1842"/>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58" name="Shape 58"/>
        <p:cNvGrpSpPr/>
        <p:nvPr/>
      </p:nvGrpSpPr>
      <p:grpSpPr>
        <a:xfrm>
          <a:off x="0" y="0"/>
          <a:ext cx="0" cy="0"/>
          <a:chOff x="0" y="0"/>
          <a:chExt cx="0" cy="0"/>
        </a:xfrm>
      </p:grpSpPr>
      <p:sp>
        <p:nvSpPr>
          <p:cNvPr id="59" name="Google Shape;59;gad8fd1af21_0_1779"/>
          <p:cNvSpPr txBox="1"/>
          <p:nvPr>
            <p:ph idx="1" type="body"/>
          </p:nvPr>
        </p:nvSpPr>
        <p:spPr>
          <a:xfrm>
            <a:off x="1589824" y="1951592"/>
            <a:ext cx="4221600" cy="4338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60" name="Google Shape;60;gad8fd1af21_0_1779"/>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61" name="Google Shape;61;gad8fd1af21_0_1779"/>
          <p:cNvSpPr txBox="1"/>
          <p:nvPr>
            <p:ph type="title"/>
          </p:nvPr>
        </p:nvSpPr>
        <p:spPr>
          <a:xfrm>
            <a:off x="1589824" y="470310"/>
            <a:ext cx="89823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gad8fd1af21_0_1779"/>
          <p:cNvSpPr txBox="1"/>
          <p:nvPr>
            <p:ph idx="2" type="body"/>
          </p:nvPr>
        </p:nvSpPr>
        <p:spPr>
          <a:xfrm>
            <a:off x="6350427" y="1951592"/>
            <a:ext cx="4221600" cy="4338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gad8fd1af21_0_1779"/>
          <p:cNvSpPr txBox="1"/>
          <p:nvPr/>
        </p:nvSpPr>
        <p:spPr>
          <a:xfrm>
            <a:off x="245878"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4" name="Google Shape;64;gad8fd1af21_0_1779"/>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65" name="Shape 65"/>
        <p:cNvGrpSpPr/>
        <p:nvPr/>
      </p:nvGrpSpPr>
      <p:grpSpPr>
        <a:xfrm>
          <a:off x="0" y="0"/>
          <a:ext cx="0" cy="0"/>
          <a:chOff x="0" y="0"/>
          <a:chExt cx="0" cy="0"/>
        </a:xfrm>
      </p:grpSpPr>
      <p:sp>
        <p:nvSpPr>
          <p:cNvPr id="66" name="Google Shape;66;gad8fd1af21_0_1722"/>
          <p:cNvSpPr/>
          <p:nvPr/>
        </p:nvSpPr>
        <p:spPr>
          <a:xfrm>
            <a:off x="0" y="0"/>
            <a:ext cx="12189001"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 name="Google Shape;67;gad8fd1af21_0_1722"/>
          <p:cNvSpPr txBox="1"/>
          <p:nvPr>
            <p:ph idx="1" type="body"/>
          </p:nvPr>
        </p:nvSpPr>
        <p:spPr>
          <a:xfrm>
            <a:off x="3281382" y="1788667"/>
            <a:ext cx="7927500" cy="4175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gad8fd1af21_0_1722"/>
          <p:cNvSpPr txBox="1"/>
          <p:nvPr>
            <p:ph type="title"/>
          </p:nvPr>
        </p:nvSpPr>
        <p:spPr>
          <a:xfrm>
            <a:off x="3281382" y="819848"/>
            <a:ext cx="79275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69" name="Google Shape;69;gad8fd1af21_0_1722"/>
          <p:cNvPicPr preferRelativeResize="0"/>
          <p:nvPr/>
        </p:nvPicPr>
        <p:blipFill rotWithShape="1">
          <a:blip r:embed="rId2">
            <a:alphaModFix/>
          </a:blip>
          <a:srcRect b="0" l="0" r="0" t="0"/>
          <a:stretch/>
        </p:blipFill>
        <p:spPr>
          <a:xfrm>
            <a:off x="0" y="1"/>
            <a:ext cx="2465181" cy="6856285"/>
          </a:xfrm>
          <a:prstGeom prst="rect">
            <a:avLst/>
          </a:prstGeom>
          <a:noFill/>
          <a:ln>
            <a:noFill/>
          </a:ln>
        </p:spPr>
      </p:pic>
      <p:pic>
        <p:nvPicPr>
          <p:cNvPr descr="A close up of a sign&#10;&#10;Description automatically generated" id="70" name="Google Shape;70;gad8fd1af21_0_1722"/>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grpSp>
        <p:nvGrpSpPr>
          <p:cNvPr id="71" name="Google Shape;71;gad8fd1af21_0_1722"/>
          <p:cNvGrpSpPr/>
          <p:nvPr/>
        </p:nvGrpSpPr>
        <p:grpSpPr>
          <a:xfrm>
            <a:off x="2393383" y="0"/>
            <a:ext cx="9796176" cy="6888988"/>
            <a:chOff x="2421468" y="-1"/>
            <a:chExt cx="9810892" cy="6873867"/>
          </a:xfrm>
        </p:grpSpPr>
        <p:sp>
          <p:nvSpPr>
            <p:cNvPr id="72" name="Google Shape;72;gad8fd1af21_0_1722"/>
            <p:cNvSpPr/>
            <p:nvPr/>
          </p:nvSpPr>
          <p:spPr>
            <a:xfrm flipH="1" rot="-5400000">
              <a:off x="-852882" y="3408890"/>
              <a:ext cx="6723600" cy="174900"/>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 name="Google Shape;73;gad8fd1af21_0_1722"/>
            <p:cNvSpPr/>
            <p:nvPr/>
          </p:nvSpPr>
          <p:spPr>
            <a:xfrm flipH="1">
              <a:off x="2421599" y="-1"/>
              <a:ext cx="97704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 name="Google Shape;74;gad8fd1af21_0_1722"/>
            <p:cNvSpPr/>
            <p:nvPr/>
          </p:nvSpPr>
          <p:spPr>
            <a:xfrm flipH="1">
              <a:off x="2421533" y="6739466"/>
              <a:ext cx="52662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gad8fd1af21_0_1722"/>
            <p:cNvSpPr/>
            <p:nvPr/>
          </p:nvSpPr>
          <p:spPr>
            <a:xfrm flipH="1" rot="-5400000">
              <a:off x="11018860" y="1038599"/>
              <a:ext cx="2252100" cy="1749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6" name="Google Shape;76;gad8fd1af21_0_1722"/>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77" name="Shape 77"/>
        <p:cNvGrpSpPr/>
        <p:nvPr/>
      </p:nvGrpSpPr>
      <p:grpSpPr>
        <a:xfrm>
          <a:off x="0" y="0"/>
          <a:ext cx="0" cy="0"/>
          <a:chOff x="0" y="0"/>
          <a:chExt cx="0" cy="0"/>
        </a:xfrm>
      </p:grpSpPr>
      <p:sp>
        <p:nvSpPr>
          <p:cNvPr id="78" name="Google Shape;78;gad8fd1af21_0_1666"/>
          <p:cNvSpPr txBox="1"/>
          <p:nvPr>
            <p:ph idx="1" type="body"/>
          </p:nvPr>
        </p:nvSpPr>
        <p:spPr>
          <a:xfrm>
            <a:off x="2993325" y="2799440"/>
            <a:ext cx="6202200" cy="12591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9" name="Google Shape;79;gad8fd1af21_0_166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80" name="Google Shape;80;gad8fd1af21_0_166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81" name="Shape 81"/>
        <p:cNvGrpSpPr/>
        <p:nvPr/>
      </p:nvGrpSpPr>
      <p:grpSpPr>
        <a:xfrm>
          <a:off x="0" y="0"/>
          <a:ext cx="0" cy="0"/>
          <a:chOff x="0" y="0"/>
          <a:chExt cx="0" cy="0"/>
        </a:xfrm>
      </p:grpSpPr>
      <p:pic>
        <p:nvPicPr>
          <p:cNvPr id="82" name="Google Shape;82;gad8fd1af21_0_1670"/>
          <p:cNvPicPr preferRelativeResize="0"/>
          <p:nvPr>
            <p:ph idx="2" type="pic"/>
          </p:nvPr>
        </p:nvPicPr>
        <p:blipFill/>
        <p:spPr>
          <a:xfrm flipH="1">
            <a:off x="3721046" y="880677"/>
            <a:ext cx="7986000" cy="5366100"/>
          </a:xfrm>
          <a:prstGeom prst="corner">
            <a:avLst>
              <a:gd fmla="val 57242" name="adj1"/>
              <a:gd fmla="val 95740" name="adj2"/>
            </a:avLst>
          </a:prstGeom>
          <a:blipFill rotWithShape="0">
            <a:blip r:embed="rId2">
              <a:alphaModFix amt="0"/>
            </a:blip>
            <a:stretch>
              <a:fillRect b="0" l="0" r="0" t="0"/>
            </a:stretch>
          </a:blipFill>
          <a:ln>
            <a:noFill/>
          </a:ln>
        </p:spPr>
      </p:pic>
      <p:sp>
        <p:nvSpPr>
          <p:cNvPr id="83" name="Google Shape;83;gad8fd1af21_0_1670"/>
          <p:cNvSpPr txBox="1"/>
          <p:nvPr>
            <p:ph idx="1" type="body"/>
          </p:nvPr>
        </p:nvSpPr>
        <p:spPr>
          <a:xfrm>
            <a:off x="839578" y="2951929"/>
            <a:ext cx="2469000" cy="3041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4" name="Google Shape;84;gad8fd1af21_0_1670"/>
          <p:cNvSpPr txBox="1"/>
          <p:nvPr>
            <p:ph type="title"/>
          </p:nvPr>
        </p:nvSpPr>
        <p:spPr>
          <a:xfrm>
            <a:off x="839578" y="748430"/>
            <a:ext cx="4719600" cy="185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85" name="Google Shape;85;gad8fd1af21_0_1670"/>
          <p:cNvPicPr preferRelativeResize="0"/>
          <p:nvPr/>
        </p:nvPicPr>
        <p:blipFill rotWithShape="1">
          <a:blip r:embed="rId3">
            <a:alphaModFix/>
          </a:blip>
          <a:srcRect b="0" l="0" r="0" t="0"/>
          <a:stretch/>
        </p:blipFill>
        <p:spPr>
          <a:xfrm>
            <a:off x="207602" y="6123851"/>
            <a:ext cx="1217245" cy="563739"/>
          </a:xfrm>
          <a:prstGeom prst="rect">
            <a:avLst/>
          </a:prstGeom>
          <a:noFill/>
          <a:ln>
            <a:noFill/>
          </a:ln>
        </p:spPr>
      </p:pic>
      <p:grpSp>
        <p:nvGrpSpPr>
          <p:cNvPr id="86" name="Google Shape;86;gad8fd1af21_0_1670"/>
          <p:cNvGrpSpPr/>
          <p:nvPr/>
        </p:nvGrpSpPr>
        <p:grpSpPr>
          <a:xfrm>
            <a:off x="3720605" y="773552"/>
            <a:ext cx="7985813" cy="2408545"/>
            <a:chOff x="3673804" y="736031"/>
            <a:chExt cx="7988209" cy="2408545"/>
          </a:xfrm>
        </p:grpSpPr>
        <p:sp>
          <p:nvSpPr>
            <p:cNvPr id="87" name="Google Shape;87;gad8fd1af21_0_1670"/>
            <p:cNvSpPr/>
            <p:nvPr/>
          </p:nvSpPr>
          <p:spPr>
            <a:xfrm>
              <a:off x="6426113" y="736031"/>
              <a:ext cx="5235900" cy="1104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 name="Google Shape;88;gad8fd1af21_0_1670"/>
            <p:cNvSpPr/>
            <p:nvPr/>
          </p:nvSpPr>
          <p:spPr>
            <a:xfrm rot="5400000">
              <a:off x="6048904" y="1212164"/>
              <a:ext cx="861000" cy="106800"/>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 name="Google Shape;89;gad8fd1af21_0_1670"/>
            <p:cNvSpPr/>
            <p:nvPr/>
          </p:nvSpPr>
          <p:spPr>
            <a:xfrm rot="-5400000">
              <a:off x="5741965" y="2347394"/>
              <a:ext cx="1475100" cy="106800"/>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 name="Google Shape;90;gad8fd1af21_0_1670"/>
            <p:cNvSpPr/>
            <p:nvPr/>
          </p:nvSpPr>
          <p:spPr>
            <a:xfrm flipH="1">
              <a:off x="3673804" y="3034776"/>
              <a:ext cx="2859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91" name="Google Shape;91;gad8fd1af21_0_1670"/>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5"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gad8fd1af21_0_1653"/>
          <p:cNvSpPr txBox="1"/>
          <p:nvPr>
            <p:ph type="title"/>
          </p:nvPr>
        </p:nvSpPr>
        <p:spPr>
          <a:xfrm>
            <a:off x="837990" y="365125"/>
            <a:ext cx="105129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gad8fd1af21_0_1653"/>
          <p:cNvSpPr txBox="1"/>
          <p:nvPr>
            <p:ph idx="1" type="body"/>
          </p:nvPr>
        </p:nvSpPr>
        <p:spPr>
          <a:xfrm>
            <a:off x="837990" y="1825625"/>
            <a:ext cx="105129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gad8fd1af21_0_1653"/>
          <p:cNvPicPr preferRelativeResize="0"/>
          <p:nvPr/>
        </p:nvPicPr>
        <p:blipFill rotWithShape="1">
          <a:blip r:embed="rId1">
            <a:alphaModFix/>
          </a:blip>
          <a:srcRect b="0" l="0" r="0" t="0"/>
          <a:stretch/>
        </p:blipFill>
        <p:spPr>
          <a:xfrm>
            <a:off x="0" y="3060"/>
            <a:ext cx="12188950" cy="6853226"/>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31.png"/><Relationship Id="rId4" Type="http://schemas.openxmlformats.org/officeDocument/2006/relationships/image" Target="../media/image33.png"/><Relationship Id="rId9" Type="http://schemas.openxmlformats.org/officeDocument/2006/relationships/image" Target="../media/image38.png"/><Relationship Id="rId5" Type="http://schemas.openxmlformats.org/officeDocument/2006/relationships/image" Target="../media/image34.png"/><Relationship Id="rId6" Type="http://schemas.openxmlformats.org/officeDocument/2006/relationships/image" Target="../media/image36.png"/><Relationship Id="rId7" Type="http://schemas.openxmlformats.org/officeDocument/2006/relationships/image" Target="../media/image35.png"/><Relationship Id="rId8" Type="http://schemas.openxmlformats.org/officeDocument/2006/relationships/image" Target="../media/image39.png"/><Relationship Id="rId11" Type="http://schemas.openxmlformats.org/officeDocument/2006/relationships/image" Target="../media/image42.png"/><Relationship Id="rId10" Type="http://schemas.openxmlformats.org/officeDocument/2006/relationships/image" Target="../media/image40.png"/><Relationship Id="rId13" Type="http://schemas.openxmlformats.org/officeDocument/2006/relationships/image" Target="../media/image44.png"/><Relationship Id="rId12"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4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4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5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4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hyperlink" Target="mailto:chinc007@fiu.edu" TargetMode="External"/><Relationship Id="rId4" Type="http://schemas.openxmlformats.org/officeDocument/2006/relationships/hyperlink" Target="https://github.com/CHDeveloper" TargetMode="External"/><Relationship Id="rId9" Type="http://schemas.openxmlformats.org/officeDocument/2006/relationships/image" Target="../media/image50.jpg"/><Relationship Id="rId5" Type="http://schemas.openxmlformats.org/officeDocument/2006/relationships/hyperlink" Target="https://www.linkedin.com/in/christopherhinchey/" TargetMode="External"/><Relationship Id="rId6" Type="http://schemas.openxmlformats.org/officeDocument/2006/relationships/hyperlink" Target="mailto:imont034@fiu.edu" TargetMode="External"/><Relationship Id="rId7" Type="http://schemas.openxmlformats.org/officeDocument/2006/relationships/hyperlink" Target="https://github.com/imont034" TargetMode="External"/><Relationship Id="rId8" Type="http://schemas.openxmlformats.org/officeDocument/2006/relationships/hyperlink" Target="https://www.linkedin.com/in/imont034/" TargetMode="External"/><Relationship Id="rId10" Type="http://schemas.openxmlformats.org/officeDocument/2006/relationships/image" Target="../media/image58.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hyperlink" Target="mailto:cjera004@fiu.edu" TargetMode="External"/><Relationship Id="rId4" Type="http://schemas.openxmlformats.org/officeDocument/2006/relationships/hyperlink" Target="https://github.com/cjera004" TargetMode="External"/><Relationship Id="rId9" Type="http://schemas.openxmlformats.org/officeDocument/2006/relationships/hyperlink" Target="https://www.linkedin.com/in/christian-horton/" TargetMode="External"/><Relationship Id="rId5" Type="http://schemas.openxmlformats.org/officeDocument/2006/relationships/hyperlink" Target="https://www.linkedin.com/in/christopherjerauld/" TargetMode="External"/><Relationship Id="rId6" Type="http://schemas.openxmlformats.org/officeDocument/2006/relationships/hyperlink" Target="mailto:chort017@fiu.edu" TargetMode="External"/><Relationship Id="rId7" Type="http://schemas.openxmlformats.org/officeDocument/2006/relationships/hyperlink" Target="https://github.com/nortoh" TargetMode="External"/><Relationship Id="rId8" Type="http://schemas.openxmlformats.org/officeDocument/2006/relationships/hyperlink" Target="https://github.com/nortoh" TargetMode="External"/><Relationship Id="rId11" Type="http://schemas.openxmlformats.org/officeDocument/2006/relationships/image" Target="../media/image53.jpg"/><Relationship Id="rId10" Type="http://schemas.openxmlformats.org/officeDocument/2006/relationships/image" Target="../media/image52.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hyperlink" Target="mailto:asale038@fiu.edu" TargetMode="External"/><Relationship Id="rId4" Type="http://schemas.openxmlformats.org/officeDocument/2006/relationships/hyperlink" Target="https://github.com/albertosales1998" TargetMode="External"/><Relationship Id="rId9" Type="http://schemas.openxmlformats.org/officeDocument/2006/relationships/hyperlink" Target="https://www.linkedin.com/in/christian-moreyra/" TargetMode="External"/><Relationship Id="rId5" Type="http://schemas.openxmlformats.org/officeDocument/2006/relationships/hyperlink" Target="https://www.linkedin.com/in/albertosales/" TargetMode="External"/><Relationship Id="rId6" Type="http://schemas.openxmlformats.org/officeDocument/2006/relationships/image" Target="../media/image51.jpg"/><Relationship Id="rId7" Type="http://schemas.openxmlformats.org/officeDocument/2006/relationships/hyperlink" Target="mailto:cmore100@fiu.edu" TargetMode="External"/><Relationship Id="rId8" Type="http://schemas.openxmlformats.org/officeDocument/2006/relationships/hyperlink" Target="https://github.com/Christian-Moreyra" TargetMode="External"/><Relationship Id="rId10" Type="http://schemas.openxmlformats.org/officeDocument/2006/relationships/image" Target="../media/image5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
          <p:cNvSpPr txBox="1"/>
          <p:nvPr>
            <p:ph type="title"/>
          </p:nvPr>
        </p:nvSpPr>
        <p:spPr>
          <a:xfrm>
            <a:off x="1604850" y="3437700"/>
            <a:ext cx="8982300" cy="1330500"/>
          </a:xfrm>
          <a:prstGeom prst="rect">
            <a:avLst/>
          </a:prstGeom>
          <a:noFill/>
          <a:ln>
            <a:noFill/>
          </a:ln>
        </p:spPr>
        <p:txBody>
          <a:bodyPr anchorCtr="0" anchor="b" bIns="45700" lIns="91425" spcFirstLastPara="1" rIns="91425" wrap="square" tIns="45700">
            <a:noAutofit/>
          </a:bodyPr>
          <a:lstStyle/>
          <a:p>
            <a:pPr indent="0" lvl="0" marL="57150" rtl="0" algn="l">
              <a:lnSpc>
                <a:spcPct val="90000"/>
              </a:lnSpc>
              <a:spcBef>
                <a:spcPts val="0"/>
              </a:spcBef>
              <a:spcAft>
                <a:spcPts val="0"/>
              </a:spcAft>
              <a:buClr>
                <a:schemeClr val="dk1"/>
              </a:buClr>
              <a:buSzPts val="3600"/>
              <a:buFont typeface="Arial"/>
              <a:buNone/>
            </a:pPr>
            <a:r>
              <a:rPr b="1" lang="en-US" sz="2100">
                <a:solidFill>
                  <a:schemeClr val="lt1"/>
                </a:solidFill>
                <a:latin typeface="Roboto"/>
                <a:ea typeface="Roboto"/>
                <a:cs typeface="Roboto"/>
                <a:sym typeface="Roboto"/>
              </a:rPr>
              <a:t>Capstone II Team Members:</a:t>
            </a:r>
            <a:r>
              <a:rPr lang="en-US" sz="2100">
                <a:solidFill>
                  <a:schemeClr val="lt1"/>
                </a:solidFill>
                <a:latin typeface="Roboto"/>
                <a:ea typeface="Roboto"/>
                <a:cs typeface="Roboto"/>
                <a:sym typeface="Roboto"/>
              </a:rPr>
              <a:t> </a:t>
            </a:r>
            <a:r>
              <a:rPr lang="en-US" sz="2100">
                <a:solidFill>
                  <a:schemeClr val="lt1"/>
                </a:solidFill>
                <a:latin typeface="Roboto"/>
                <a:ea typeface="Roboto"/>
                <a:cs typeface="Roboto"/>
                <a:sym typeface="Roboto"/>
              </a:rPr>
              <a:t>Christopher Hinchey, Christopher Jerauld, Isabel Montes De Oca, Christian Moreyra, Alberto Sales, Christian Horton</a:t>
            </a:r>
            <a:br>
              <a:rPr lang="en-US" sz="2100">
                <a:solidFill>
                  <a:schemeClr val="lt1"/>
                </a:solidFill>
                <a:latin typeface="Roboto"/>
                <a:ea typeface="Roboto"/>
                <a:cs typeface="Roboto"/>
                <a:sym typeface="Roboto"/>
              </a:rPr>
            </a:br>
            <a:r>
              <a:rPr b="1" lang="en-US" sz="2100">
                <a:solidFill>
                  <a:schemeClr val="lt1"/>
                </a:solidFill>
                <a:latin typeface="Roboto"/>
                <a:ea typeface="Roboto"/>
                <a:cs typeface="Roboto"/>
                <a:sym typeface="Roboto"/>
              </a:rPr>
              <a:t>Product Owner:</a:t>
            </a:r>
            <a:r>
              <a:rPr lang="en-US" sz="2100">
                <a:solidFill>
                  <a:schemeClr val="lt1"/>
                </a:solidFill>
                <a:latin typeface="Roboto"/>
                <a:ea typeface="Roboto"/>
                <a:cs typeface="Roboto"/>
                <a:sym typeface="Roboto"/>
              </a:rPr>
              <a:t> Gregory Murad Reis</a:t>
            </a:r>
            <a:br>
              <a:rPr lang="en-US" sz="2100">
                <a:solidFill>
                  <a:schemeClr val="lt1"/>
                </a:solidFill>
                <a:latin typeface="Roboto"/>
                <a:ea typeface="Roboto"/>
                <a:cs typeface="Roboto"/>
                <a:sym typeface="Roboto"/>
              </a:rPr>
            </a:br>
            <a:r>
              <a:rPr b="1" lang="en-US" sz="2100">
                <a:solidFill>
                  <a:schemeClr val="lt1"/>
                </a:solidFill>
                <a:latin typeface="Roboto"/>
                <a:ea typeface="Roboto"/>
                <a:cs typeface="Roboto"/>
                <a:sym typeface="Roboto"/>
              </a:rPr>
              <a:t>Professor: </a:t>
            </a:r>
            <a:r>
              <a:rPr lang="en-US" sz="2100">
                <a:solidFill>
                  <a:schemeClr val="lt1"/>
                </a:solidFill>
                <a:latin typeface="Roboto"/>
                <a:ea typeface="Roboto"/>
                <a:cs typeface="Roboto"/>
                <a:sym typeface="Roboto"/>
              </a:rPr>
              <a:t>Masoud Sadjadi</a:t>
            </a:r>
            <a:endParaRPr>
              <a:latin typeface="Roboto"/>
              <a:ea typeface="Roboto"/>
              <a:cs typeface="Roboto"/>
              <a:sym typeface="Roboto"/>
            </a:endParaRPr>
          </a:p>
        </p:txBody>
      </p:sp>
      <p:sp>
        <p:nvSpPr>
          <p:cNvPr id="240" name="Google Shape;240;p1"/>
          <p:cNvSpPr txBox="1"/>
          <p:nvPr>
            <p:ph idx="4294967295" type="subTitle"/>
          </p:nvPr>
        </p:nvSpPr>
        <p:spPr>
          <a:xfrm>
            <a:off x="50" y="5571625"/>
            <a:ext cx="12189001" cy="10569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1800"/>
              <a:buFont typeface="Arial"/>
              <a:buNone/>
            </a:pPr>
            <a:r>
              <a:rPr lang="en-US" sz="2700">
                <a:latin typeface="Roboto"/>
                <a:ea typeface="Roboto"/>
                <a:cs typeface="Roboto"/>
                <a:sym typeface="Roboto"/>
              </a:rPr>
              <a:t>December</a:t>
            </a:r>
            <a:r>
              <a:rPr b="0" i="0" lang="en-US" sz="2700" u="none" cap="none" strike="noStrike">
                <a:solidFill>
                  <a:schemeClr val="accent5"/>
                </a:solidFill>
                <a:latin typeface="Roboto"/>
                <a:ea typeface="Roboto"/>
                <a:cs typeface="Roboto"/>
                <a:sym typeface="Roboto"/>
              </a:rPr>
              <a:t> </a:t>
            </a:r>
            <a:r>
              <a:rPr lang="en-US" sz="2700">
                <a:latin typeface="Roboto"/>
                <a:ea typeface="Roboto"/>
                <a:cs typeface="Roboto"/>
                <a:sym typeface="Roboto"/>
              </a:rPr>
              <a:t>3rd</a:t>
            </a:r>
            <a:r>
              <a:rPr b="0" i="0" lang="en-US" sz="2700" u="none" cap="none" strike="noStrike">
                <a:solidFill>
                  <a:schemeClr val="accent5"/>
                </a:solidFill>
                <a:latin typeface="Roboto"/>
                <a:ea typeface="Roboto"/>
                <a:cs typeface="Roboto"/>
                <a:sym typeface="Roboto"/>
              </a:rPr>
              <a:t>, 2021</a:t>
            </a:r>
            <a:endParaRPr b="0" i="0" sz="2700" u="none" cap="none" strike="noStrike">
              <a:solidFill>
                <a:schemeClr val="accent5"/>
              </a:solidFill>
              <a:latin typeface="Roboto"/>
              <a:ea typeface="Roboto"/>
              <a:cs typeface="Roboto"/>
              <a:sym typeface="Roboto"/>
            </a:endParaRPr>
          </a:p>
        </p:txBody>
      </p:sp>
      <p:pic>
        <p:nvPicPr>
          <p:cNvPr descr="A picture containing drawing&#10;&#10;Description automatically generated" id="241" name="Google Shape;241;p1"/>
          <p:cNvPicPr preferRelativeResize="0"/>
          <p:nvPr/>
        </p:nvPicPr>
        <p:blipFill rotWithShape="1">
          <a:blip r:embed="rId3">
            <a:alphaModFix/>
          </a:blip>
          <a:srcRect b="0" l="0" r="0" t="0"/>
          <a:stretch/>
        </p:blipFill>
        <p:spPr>
          <a:xfrm>
            <a:off x="3766604" y="814670"/>
            <a:ext cx="4658792" cy="895922"/>
          </a:xfrm>
          <a:prstGeom prst="rect">
            <a:avLst/>
          </a:prstGeom>
          <a:noFill/>
          <a:ln>
            <a:noFill/>
          </a:ln>
        </p:spPr>
      </p:pic>
      <p:sp>
        <p:nvSpPr>
          <p:cNvPr id="242" name="Google Shape;242;p1"/>
          <p:cNvSpPr txBox="1"/>
          <p:nvPr/>
        </p:nvSpPr>
        <p:spPr>
          <a:xfrm>
            <a:off x="0" y="1815600"/>
            <a:ext cx="12189000" cy="8412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700"/>
              <a:buFont typeface="Arial"/>
              <a:buNone/>
            </a:pPr>
            <a:r>
              <a:rPr lang="en-US" sz="2700">
                <a:solidFill>
                  <a:schemeClr val="lt1"/>
                </a:solidFill>
                <a:latin typeface="Roboto"/>
                <a:ea typeface="Roboto"/>
                <a:cs typeface="Roboto"/>
                <a:sym typeface="Roboto"/>
              </a:rPr>
              <a:t>Fall</a:t>
            </a:r>
            <a:r>
              <a:rPr b="0" i="0" lang="en-US" sz="2700" u="none" cap="none" strike="noStrike">
                <a:solidFill>
                  <a:schemeClr val="lt1"/>
                </a:solidFill>
                <a:latin typeface="Roboto"/>
                <a:ea typeface="Roboto"/>
                <a:cs typeface="Roboto"/>
                <a:sym typeface="Roboto"/>
              </a:rPr>
              <a:t> 2021</a:t>
            </a:r>
            <a:endParaRPr b="0" i="0" sz="2700" u="none" cap="none" strike="noStrike">
              <a:solidFill>
                <a:schemeClr val="lt1"/>
              </a:solidFill>
              <a:latin typeface="Roboto"/>
              <a:ea typeface="Roboto"/>
              <a:cs typeface="Roboto"/>
              <a:sym typeface="Roboto"/>
            </a:endParaRPr>
          </a:p>
        </p:txBody>
      </p:sp>
      <p:sp>
        <p:nvSpPr>
          <p:cNvPr id="243" name="Google Shape;243;p1"/>
          <p:cNvSpPr txBox="1"/>
          <p:nvPr/>
        </p:nvSpPr>
        <p:spPr>
          <a:xfrm>
            <a:off x="0" y="2684400"/>
            <a:ext cx="12189001" cy="7257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chemeClr val="dk1"/>
              </a:buClr>
              <a:buSzPts val="4400"/>
              <a:buFont typeface="Arial"/>
              <a:buNone/>
            </a:pPr>
            <a:r>
              <a:rPr b="0" i="0" lang="en-US" sz="4400" u="none" cap="none" strike="noStrike">
                <a:solidFill>
                  <a:schemeClr val="lt1"/>
                </a:solidFill>
                <a:latin typeface="Roboto"/>
                <a:ea typeface="Roboto"/>
                <a:cs typeface="Roboto"/>
                <a:sym typeface="Roboto"/>
              </a:rPr>
              <a:t>MathBotics</a:t>
            </a:r>
            <a:endParaRPr b="0" i="0" sz="2200" u="none" cap="none" strike="noStrike">
              <a:solidFill>
                <a:srgbClr val="000000"/>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4"/>
          <p:cNvSpPr txBox="1"/>
          <p:nvPr>
            <p:ph type="title"/>
          </p:nvPr>
        </p:nvSpPr>
        <p:spPr>
          <a:xfrm>
            <a:off x="942125" y="344105"/>
            <a:ext cx="8982300" cy="632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09" name="Google Shape;309;p4"/>
          <p:cNvSpPr txBox="1"/>
          <p:nvPr>
            <p:ph idx="1" type="body"/>
          </p:nvPr>
        </p:nvSpPr>
        <p:spPr>
          <a:xfrm>
            <a:off x="1246925" y="1198050"/>
            <a:ext cx="8982300" cy="4461900"/>
          </a:xfrm>
          <a:prstGeom prst="rect">
            <a:avLst/>
          </a:prstGeom>
          <a:noFill/>
          <a:ln>
            <a:noFill/>
          </a:ln>
        </p:spPr>
        <p:txBody>
          <a:bodyPr anchorCtr="0" anchor="t" bIns="45700" lIns="91425" spcFirstLastPara="1" rIns="91425" wrap="square" tIns="45700">
            <a:noAutofit/>
          </a:bodyPr>
          <a:lstStyle/>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Backend - create logic for aggregating grades</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 developer I would like to be able to aggregate correct answers as a count, then aggregate total questions in a lesson as a count and divide correct/total to see grade as a float.</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Remove Guardian capabilities from project</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 product owner, I was advised that the guardian feature would add unneeded complexity to the user’s experience.</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Load the multiple choice question list in the question list during a lesson [Backend &amp; Frontend]</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 student, I would like to see my current progress of the quiz during a lesson</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Student view of progress, as a progress bar for lesson [Backend &amp; Frontend]</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 student, I should be able to see how far along I am in the lesson.</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Instructor view for students and their progress. [Backend &amp; Frontend]</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an instructor, I can view, from my courses’ students tab, my students’ progress through the course.</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An updated Multiple Choice Question should not create a new entry into the database and instead be updated</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 developer, I don’t want orphaned data in the database</a:t>
            </a:r>
            <a:endParaRPr sz="13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An instructor should only see the courses they created (Currently other instructors can see courses created by other instructors) [Frontend]</a:t>
            </a:r>
            <a:endParaRPr sz="1300">
              <a:solidFill>
                <a:srgbClr val="FFFFFF"/>
              </a:solidFill>
              <a:latin typeface="Roboto"/>
              <a:ea typeface="Roboto"/>
              <a:cs typeface="Roboto"/>
              <a:sym typeface="Roboto"/>
            </a:endParaRPr>
          </a:p>
          <a:p>
            <a:pPr indent="-311150" lvl="1" marL="914400" rtl="0" algn="l">
              <a:lnSpc>
                <a:spcPct val="15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As an instructor, I should be able to only see the courses I created.</a:t>
            </a:r>
            <a:endParaRPr sz="1300">
              <a:solidFill>
                <a:srgbClr val="FFFFFF"/>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a345d1744a_0_942"/>
          <p:cNvSpPr txBox="1"/>
          <p:nvPr>
            <p:ph type="title"/>
          </p:nvPr>
        </p:nvSpPr>
        <p:spPr>
          <a:xfrm>
            <a:off x="923075" y="382206"/>
            <a:ext cx="8982300" cy="57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16" name="Google Shape;316;ga345d1744a_0_942"/>
          <p:cNvSpPr txBox="1"/>
          <p:nvPr>
            <p:ph idx="1" type="body"/>
          </p:nvPr>
        </p:nvSpPr>
        <p:spPr>
          <a:xfrm>
            <a:off x="1462750" y="915900"/>
            <a:ext cx="8982300" cy="4461900"/>
          </a:xfrm>
          <a:prstGeom prst="rect">
            <a:avLst/>
          </a:prstGeom>
          <a:noFill/>
          <a:ln>
            <a:noFill/>
          </a:ln>
        </p:spPr>
        <p:txBody>
          <a:bodyPr anchorCtr="0" anchor="t" bIns="45700" lIns="91425" spcFirstLastPara="1" rIns="91425" wrap="square" tIns="45700">
            <a:noAutofit/>
          </a:bodyPr>
          <a:lstStyle/>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Submit questions at the end of a lesson [Frontend] </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want student’s answers to be submitted to the database</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A student should only be able to see the course(s) they are enrolled in (currently students can see other courses that were made by any instructor that they’re not enrolled in)</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student, I should be able to only view the courses I am enrolled in.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An updated Multiple Choice Question should not create a new entry into the database and instead be updated [Frontend]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don’t want orphaned data in the database</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Change Dashboard page depending on user role [Frontend &amp; Backend]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product owner, I want users to have customized dashboards depending on their role</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Lesson catalogue shouldn’t allow addition of a lesson that is already in the course (Lesson already in the course shouldn’t be in the list) </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don’t want duplicate data displayed in a list</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Refactor student handling to allow student in multiple courses (Handle students that aren’t in a course)</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product owner, I want the ability for a student to be enrolled in multiple courses</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Fix textblock functionality [Frontend &amp; Backend]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an Admin, I should be able to add a textblock to the lesson.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8"/>
            </a:pPr>
            <a:r>
              <a:rPr lang="en-US" sz="1300">
                <a:solidFill>
                  <a:schemeClr val="lt1"/>
                </a:solidFill>
                <a:latin typeface="Roboto"/>
                <a:ea typeface="Roboto"/>
                <a:cs typeface="Roboto"/>
                <a:sym typeface="Roboto"/>
              </a:rPr>
              <a:t>Remove blocks from lessons [Frontend &amp; Backend]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an admin, I want to remove an extra slide that was created</a:t>
            </a:r>
            <a:endParaRPr sz="1300">
              <a:solidFill>
                <a:schemeClr val="lt1"/>
              </a:solidFill>
              <a:latin typeface="Roboto"/>
              <a:ea typeface="Roboto"/>
              <a:cs typeface="Roboto"/>
              <a:sym typeface="Roboto"/>
            </a:endParaRPr>
          </a:p>
          <a:p>
            <a:pPr indent="0" lvl="0" marL="914400" rtl="0" algn="l">
              <a:lnSpc>
                <a:spcPct val="150000"/>
              </a:lnSpc>
              <a:spcBef>
                <a:spcPts val="0"/>
              </a:spcBef>
              <a:spcAft>
                <a:spcPts val="0"/>
              </a:spcAft>
              <a:buSzPts val="2800"/>
              <a:buNone/>
            </a:pPr>
            <a:r>
              <a:t/>
            </a:r>
            <a:endParaRPr sz="1300">
              <a:solidFill>
                <a:srgbClr val="FFFFFF"/>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ga345d1744a_0_948"/>
          <p:cNvSpPr txBox="1"/>
          <p:nvPr>
            <p:ph type="title"/>
          </p:nvPr>
        </p:nvSpPr>
        <p:spPr>
          <a:xfrm>
            <a:off x="923075" y="477605"/>
            <a:ext cx="8982300" cy="613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23" name="Google Shape;323;ga345d1744a_0_948"/>
          <p:cNvSpPr txBox="1"/>
          <p:nvPr>
            <p:ph idx="1" type="body"/>
          </p:nvPr>
        </p:nvSpPr>
        <p:spPr>
          <a:xfrm>
            <a:off x="1353975" y="1162800"/>
            <a:ext cx="8982300" cy="466080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SzPts val="2800"/>
              <a:buNone/>
            </a:pPr>
            <a:r>
              <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Adding a student to a course form [Frontend &amp; Backend] </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an instructor, I want to have the ability of adding a student to my course(s)</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Sign up form [Frontend &amp; Backend]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want a student to create their own account that can be added to a course by an instructor.</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Ticket system for Instructor to submit review of application [Frontend &amp; Backend]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user, I want to send my feedback to admins of the application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Beta version should be deployed to desired server </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have a clear direction as to how to deploy incremental updates to MathBotics.</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Admin can add videos or pictures to a block</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user,  I want to add instructive videos and pictures to my lessons</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Limit attempts for students to answer questions (Disable start lesson button once limits are hit) (Possible solution: Add attempts to lessonToCourse Database table and student attempts on grade table)</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user, I want to limit the number of attempts a student has to answer a question to better test comprehension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16"/>
            </a:pPr>
            <a:r>
              <a:rPr lang="en-US" sz="1300">
                <a:solidFill>
                  <a:schemeClr val="lt1"/>
                </a:solidFill>
                <a:latin typeface="Roboto"/>
                <a:ea typeface="Roboto"/>
                <a:cs typeface="Roboto"/>
                <a:sym typeface="Roboto"/>
              </a:rPr>
              <a:t>Remove question list sidebar from Instructor view when editing slides [Frontend]</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don’t want the instructor to see the question list sidebar or the submit answer button</a:t>
            </a:r>
            <a:endParaRPr sz="1300">
              <a:solidFill>
                <a:schemeClr val="lt1"/>
              </a:solidFill>
              <a:latin typeface="Roboto"/>
              <a:ea typeface="Roboto"/>
              <a:cs typeface="Roboto"/>
              <a:sym typeface="Roboto"/>
            </a:endParaRPr>
          </a:p>
          <a:p>
            <a:pPr indent="0" lvl="0" marL="0" rtl="0" algn="l">
              <a:lnSpc>
                <a:spcPct val="150000"/>
              </a:lnSpc>
              <a:spcBef>
                <a:spcPts val="0"/>
              </a:spcBef>
              <a:spcAft>
                <a:spcPts val="0"/>
              </a:spcAft>
              <a:buSzPts val="2800"/>
              <a:buNone/>
            </a:pPr>
            <a:r>
              <a:t/>
            </a:r>
            <a:endParaRPr sz="1300">
              <a:solidFill>
                <a:schemeClr val="lt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a345d1744a_0_954"/>
          <p:cNvSpPr txBox="1"/>
          <p:nvPr>
            <p:ph type="title"/>
          </p:nvPr>
        </p:nvSpPr>
        <p:spPr>
          <a:xfrm>
            <a:off x="942125" y="477606"/>
            <a:ext cx="8982300" cy="594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30" name="Google Shape;330;ga345d1744a_0_954"/>
          <p:cNvSpPr txBox="1"/>
          <p:nvPr>
            <p:ph idx="1" type="body"/>
          </p:nvPr>
        </p:nvSpPr>
        <p:spPr>
          <a:xfrm>
            <a:off x="1304075" y="1072200"/>
            <a:ext cx="8982300" cy="4927500"/>
          </a:xfrm>
          <a:prstGeom prst="rect">
            <a:avLst/>
          </a:prstGeom>
          <a:noFill/>
          <a:ln>
            <a:noFill/>
          </a:ln>
        </p:spPr>
        <p:txBody>
          <a:bodyPr anchorCtr="0" anchor="t" bIns="45700" lIns="91425" spcFirstLastPara="1" rIns="91425" wrap="square" tIns="45700">
            <a:noAutofit/>
          </a:bodyPr>
          <a:lstStyle/>
          <a:p>
            <a:pPr indent="0" lvl="0" marL="914400" rtl="0" algn="l">
              <a:lnSpc>
                <a:spcPct val="150000"/>
              </a:lnSpc>
              <a:spcBef>
                <a:spcPts val="0"/>
              </a:spcBef>
              <a:spcAft>
                <a:spcPts val="0"/>
              </a:spcAft>
              <a:buSzPts val="2800"/>
              <a:buNone/>
            </a:pPr>
            <a:r>
              <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Fix new admin bug</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product owner, I want to have the ability to invite new admins to the application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Be able to randomize the filename before it gets persisted to the files directory on the server</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want the uploaded files to be randomized for security purposes and to allow files with the same name</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Textblock needs an update call because it creates a new TextBlock on each onSave</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want to persist an update to the existing TextBlock and not recreate a new TextBlock.</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Setup server SMTP and logging</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developer, I want to send emails to users and log it’s activity</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Added grade level to lesson and add to creation form</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product owner, I want a grade level associated with a lesson</a:t>
            </a:r>
            <a:endParaRPr sz="1300">
              <a:solidFill>
                <a:schemeClr val="lt1"/>
              </a:solidFill>
              <a:latin typeface="Roboto"/>
              <a:ea typeface="Roboto"/>
              <a:cs typeface="Roboto"/>
              <a:sym typeface="Roboto"/>
            </a:endParaRPr>
          </a:p>
          <a:p>
            <a:pPr indent="-311150" lvl="0" marL="457200" rtl="0" algn="l">
              <a:lnSpc>
                <a:spcPct val="150000"/>
              </a:lnSpc>
              <a:spcBef>
                <a:spcPts val="0"/>
              </a:spcBef>
              <a:spcAft>
                <a:spcPts val="0"/>
              </a:spcAft>
              <a:buClr>
                <a:schemeClr val="lt1"/>
              </a:buClr>
              <a:buSzPts val="1300"/>
              <a:buFont typeface="Roboto"/>
              <a:buAutoNum type="arabicPeriod" startAt="23"/>
            </a:pPr>
            <a:r>
              <a:rPr lang="en-US" sz="1300">
                <a:solidFill>
                  <a:schemeClr val="lt1"/>
                </a:solidFill>
                <a:latin typeface="Roboto"/>
                <a:ea typeface="Roboto"/>
                <a:cs typeface="Roboto"/>
                <a:sym typeface="Roboto"/>
              </a:rPr>
              <a:t>Remove grade level from student</a:t>
            </a:r>
            <a:endParaRPr sz="1300">
              <a:solidFill>
                <a:schemeClr val="lt1"/>
              </a:solidFill>
              <a:latin typeface="Roboto"/>
              <a:ea typeface="Roboto"/>
              <a:cs typeface="Roboto"/>
              <a:sym typeface="Roboto"/>
            </a:endParaRPr>
          </a:p>
          <a:p>
            <a:pPr indent="-311150" lvl="1" marL="914400" rtl="0" algn="l">
              <a:lnSpc>
                <a:spcPct val="150000"/>
              </a:lnSpc>
              <a:spcBef>
                <a:spcPts val="0"/>
              </a:spcBef>
              <a:spcAft>
                <a:spcPts val="0"/>
              </a:spcAft>
              <a:buClr>
                <a:schemeClr val="lt1"/>
              </a:buClr>
              <a:buSzPts val="1300"/>
              <a:buFont typeface="Roboto"/>
              <a:buChar char="○"/>
            </a:pPr>
            <a:r>
              <a:rPr lang="en-US" sz="1300">
                <a:solidFill>
                  <a:schemeClr val="lt1"/>
                </a:solidFill>
                <a:latin typeface="Roboto"/>
                <a:ea typeface="Roboto"/>
                <a:cs typeface="Roboto"/>
                <a:sym typeface="Roboto"/>
              </a:rPr>
              <a:t>As a product owner, a grade level doesn’t need to be associated with a student</a:t>
            </a:r>
            <a:endParaRPr sz="1300">
              <a:solidFill>
                <a:schemeClr val="lt1"/>
              </a:solidFill>
              <a:latin typeface="Roboto"/>
              <a:ea typeface="Roboto"/>
              <a:cs typeface="Roboto"/>
              <a:sym typeface="Roboto"/>
            </a:endParaRPr>
          </a:p>
          <a:p>
            <a:pPr indent="0" lvl="0" marL="0" rtl="0" algn="l">
              <a:lnSpc>
                <a:spcPct val="150000"/>
              </a:lnSpc>
              <a:spcBef>
                <a:spcPts val="0"/>
              </a:spcBef>
              <a:spcAft>
                <a:spcPts val="0"/>
              </a:spcAft>
              <a:buNone/>
            </a:pPr>
            <a:r>
              <a:t/>
            </a:r>
            <a:endParaRPr sz="1300">
              <a:solidFill>
                <a:schemeClr val="lt1"/>
              </a:solidFill>
              <a:latin typeface="Roboto"/>
              <a:ea typeface="Roboto"/>
              <a:cs typeface="Roboto"/>
              <a:sym typeface="Roboto"/>
            </a:endParaRPr>
          </a:p>
          <a:p>
            <a:pPr indent="0" lvl="0" marL="0" rtl="0" algn="l">
              <a:lnSpc>
                <a:spcPct val="150000"/>
              </a:lnSpc>
              <a:spcBef>
                <a:spcPts val="0"/>
              </a:spcBef>
              <a:spcAft>
                <a:spcPts val="0"/>
              </a:spcAft>
              <a:buSzPts val="2800"/>
              <a:buNone/>
            </a:pPr>
            <a:r>
              <a:t/>
            </a:r>
            <a:endParaRPr sz="1300">
              <a:solidFill>
                <a:srgbClr val="FFFFFF"/>
              </a:solidFill>
              <a:latin typeface="Roboto"/>
              <a:ea typeface="Roboto"/>
              <a:cs typeface="Roboto"/>
              <a:sym typeface="Roboto"/>
            </a:endParaRPr>
          </a:p>
          <a:p>
            <a:pPr indent="0" lvl="0" marL="914400" rtl="0" algn="l">
              <a:lnSpc>
                <a:spcPct val="150000"/>
              </a:lnSpc>
              <a:spcBef>
                <a:spcPts val="0"/>
              </a:spcBef>
              <a:spcAft>
                <a:spcPts val="0"/>
              </a:spcAft>
              <a:buSzPts val="2800"/>
              <a:buNone/>
            </a:pPr>
            <a:r>
              <a:t/>
            </a:r>
            <a:endParaRPr sz="1300">
              <a:solidFill>
                <a:srgbClr val="FFFFFF"/>
              </a:solidFill>
              <a:latin typeface="Roboto"/>
              <a:ea typeface="Roboto"/>
              <a:cs typeface="Roboto"/>
              <a:sym typeface="Roboto"/>
            </a:endParaRPr>
          </a:p>
          <a:p>
            <a:pPr indent="0" lvl="0" marL="457200" rtl="0" algn="l">
              <a:lnSpc>
                <a:spcPct val="150000"/>
              </a:lnSpc>
              <a:spcBef>
                <a:spcPts val="0"/>
              </a:spcBef>
              <a:spcAft>
                <a:spcPts val="0"/>
              </a:spcAft>
              <a:buSzPts val="2800"/>
              <a:buNone/>
            </a:pPr>
            <a:r>
              <a:t/>
            </a:r>
            <a:endParaRPr sz="1400">
              <a:solidFill>
                <a:srgbClr val="FFFFFF"/>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a345d1744a_0_1514"/>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37" name="Google Shape;337;ga345d1744a_0_1514"/>
          <p:cNvSpPr txBox="1"/>
          <p:nvPr>
            <p:ph idx="1" type="body"/>
          </p:nvPr>
        </p:nvSpPr>
        <p:spPr>
          <a:xfrm>
            <a:off x="725850" y="2417875"/>
            <a:ext cx="2582700" cy="283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Student Lesson Use Case Diagram</a:t>
            </a:r>
            <a:endParaRPr sz="2200">
              <a:latin typeface="Roboto"/>
              <a:ea typeface="Roboto"/>
              <a:cs typeface="Roboto"/>
              <a:sym typeface="Roboto"/>
            </a:endParaRPr>
          </a:p>
        </p:txBody>
      </p:sp>
      <p:pic>
        <p:nvPicPr>
          <p:cNvPr id="338" name="Google Shape;338;ga345d1744a_0_1514"/>
          <p:cNvPicPr preferRelativeResize="0"/>
          <p:nvPr/>
        </p:nvPicPr>
        <p:blipFill>
          <a:blip r:embed="rId3">
            <a:alphaModFix/>
          </a:blip>
          <a:stretch>
            <a:fillRect/>
          </a:stretch>
        </p:blipFill>
        <p:spPr>
          <a:xfrm>
            <a:off x="3390600" y="1992050"/>
            <a:ext cx="7209825" cy="2969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1030378fcac_2_37"/>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45" name="Google Shape;345;g1030378fcac_2_37"/>
          <p:cNvSpPr txBox="1"/>
          <p:nvPr>
            <p:ph idx="1" type="body"/>
          </p:nvPr>
        </p:nvSpPr>
        <p:spPr>
          <a:xfrm>
            <a:off x="725850" y="2417875"/>
            <a:ext cx="2582700" cy="283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Upload File Use Case Diagram</a:t>
            </a:r>
            <a:endParaRPr sz="2200">
              <a:latin typeface="Roboto"/>
              <a:ea typeface="Roboto"/>
              <a:cs typeface="Roboto"/>
              <a:sym typeface="Roboto"/>
            </a:endParaRPr>
          </a:p>
        </p:txBody>
      </p:sp>
      <p:pic>
        <p:nvPicPr>
          <p:cNvPr id="346" name="Google Shape;346;g1030378fcac_2_37"/>
          <p:cNvPicPr preferRelativeResize="0"/>
          <p:nvPr/>
        </p:nvPicPr>
        <p:blipFill>
          <a:blip r:embed="rId3">
            <a:alphaModFix/>
          </a:blip>
          <a:stretch>
            <a:fillRect/>
          </a:stretch>
        </p:blipFill>
        <p:spPr>
          <a:xfrm>
            <a:off x="3848850" y="2083700"/>
            <a:ext cx="7403175" cy="3476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g1030378fcac_2_47"/>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53" name="Google Shape;353;g1030378fcac_2_47"/>
          <p:cNvSpPr txBox="1"/>
          <p:nvPr>
            <p:ph idx="1" type="body"/>
          </p:nvPr>
        </p:nvSpPr>
        <p:spPr>
          <a:xfrm>
            <a:off x="236750" y="2417875"/>
            <a:ext cx="2642400" cy="283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Edit Multiple Choice Question </a:t>
            </a:r>
            <a:endParaRPr sz="2200">
              <a:latin typeface="Roboto"/>
              <a:ea typeface="Roboto"/>
              <a:cs typeface="Roboto"/>
              <a:sym typeface="Roboto"/>
            </a:endParaRPr>
          </a:p>
          <a:p>
            <a:pPr indent="0" lvl="0" marL="0" rtl="0" algn="l">
              <a:lnSpc>
                <a:spcPct val="90000"/>
              </a:lnSpc>
              <a:spcBef>
                <a:spcPts val="0"/>
              </a:spcBef>
              <a:spcAft>
                <a:spcPts val="0"/>
              </a:spcAft>
              <a:buSzPts val="1600"/>
              <a:buNone/>
            </a:pPr>
            <a:r>
              <a:rPr lang="en-US" sz="2200">
                <a:latin typeface="Roboto"/>
                <a:ea typeface="Roboto"/>
                <a:cs typeface="Roboto"/>
                <a:sym typeface="Roboto"/>
              </a:rPr>
              <a:t>Use Case Diagram</a:t>
            </a:r>
            <a:endParaRPr sz="2200">
              <a:latin typeface="Roboto"/>
              <a:ea typeface="Roboto"/>
              <a:cs typeface="Roboto"/>
              <a:sym typeface="Roboto"/>
            </a:endParaRPr>
          </a:p>
        </p:txBody>
      </p:sp>
      <p:pic>
        <p:nvPicPr>
          <p:cNvPr id="354" name="Google Shape;354;g1030378fcac_2_47"/>
          <p:cNvPicPr preferRelativeResize="0"/>
          <p:nvPr/>
        </p:nvPicPr>
        <p:blipFill rotWithShape="1">
          <a:blip r:embed="rId3">
            <a:alphaModFix/>
          </a:blip>
          <a:srcRect b="22916" l="0" r="0" t="0"/>
          <a:stretch/>
        </p:blipFill>
        <p:spPr>
          <a:xfrm>
            <a:off x="2795200" y="1886050"/>
            <a:ext cx="8952375" cy="34945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1030378fcac_2_57"/>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61" name="Google Shape;361;g1030378fcac_2_57"/>
          <p:cNvSpPr txBox="1"/>
          <p:nvPr>
            <p:ph idx="1" type="body"/>
          </p:nvPr>
        </p:nvSpPr>
        <p:spPr>
          <a:xfrm>
            <a:off x="236750" y="2417875"/>
            <a:ext cx="2642400" cy="283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Edit Course Page Form Use Case Diagram</a:t>
            </a:r>
            <a:endParaRPr sz="2200">
              <a:latin typeface="Roboto"/>
              <a:ea typeface="Roboto"/>
              <a:cs typeface="Roboto"/>
              <a:sym typeface="Roboto"/>
            </a:endParaRPr>
          </a:p>
        </p:txBody>
      </p:sp>
      <p:pic>
        <p:nvPicPr>
          <p:cNvPr id="362" name="Google Shape;362;g1030378fcac_2_57"/>
          <p:cNvPicPr preferRelativeResize="0"/>
          <p:nvPr/>
        </p:nvPicPr>
        <p:blipFill rotWithShape="1">
          <a:blip r:embed="rId3">
            <a:alphaModFix/>
          </a:blip>
          <a:srcRect b="24902" l="0" r="0" t="0"/>
          <a:stretch/>
        </p:blipFill>
        <p:spPr>
          <a:xfrm>
            <a:off x="3254625" y="1878425"/>
            <a:ext cx="8004149" cy="3650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g1030378fcac_2_83"/>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69" name="Google Shape;369;g1030378fcac_2_83"/>
          <p:cNvSpPr txBox="1"/>
          <p:nvPr>
            <p:ph idx="1" type="body"/>
          </p:nvPr>
        </p:nvSpPr>
        <p:spPr>
          <a:xfrm>
            <a:off x="236750" y="2417875"/>
            <a:ext cx="2642400" cy="283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Drag and Drop</a:t>
            </a:r>
            <a:r>
              <a:rPr lang="en-US" sz="2200">
                <a:latin typeface="Roboto"/>
                <a:ea typeface="Roboto"/>
                <a:cs typeface="Roboto"/>
                <a:sym typeface="Roboto"/>
              </a:rPr>
              <a:t> Use Case Diagram</a:t>
            </a:r>
            <a:endParaRPr sz="2200">
              <a:latin typeface="Roboto"/>
              <a:ea typeface="Roboto"/>
              <a:cs typeface="Roboto"/>
              <a:sym typeface="Roboto"/>
            </a:endParaRPr>
          </a:p>
        </p:txBody>
      </p:sp>
      <p:pic>
        <p:nvPicPr>
          <p:cNvPr id="370" name="Google Shape;370;g1030378fcac_2_83"/>
          <p:cNvPicPr preferRelativeResize="0"/>
          <p:nvPr/>
        </p:nvPicPr>
        <p:blipFill>
          <a:blip r:embed="rId3">
            <a:alphaModFix/>
          </a:blip>
          <a:stretch>
            <a:fillRect/>
          </a:stretch>
        </p:blipFill>
        <p:spPr>
          <a:xfrm>
            <a:off x="3688475" y="1162050"/>
            <a:ext cx="5943600" cy="4533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g1030378fcac_8_36"/>
          <p:cNvSpPr txBox="1"/>
          <p:nvPr>
            <p:ph type="title"/>
          </p:nvPr>
        </p:nvSpPr>
        <p:spPr>
          <a:xfrm>
            <a:off x="725850" y="544525"/>
            <a:ext cx="2703300" cy="1378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Requirements:Use Case Diagram</a:t>
            </a:r>
            <a:endParaRPr sz="3000">
              <a:latin typeface="Roboto"/>
              <a:ea typeface="Roboto"/>
              <a:cs typeface="Roboto"/>
              <a:sym typeface="Roboto"/>
            </a:endParaRPr>
          </a:p>
        </p:txBody>
      </p:sp>
      <p:sp>
        <p:nvSpPr>
          <p:cNvPr id="377" name="Google Shape;377;g1030378fcac_8_36"/>
          <p:cNvSpPr txBox="1"/>
          <p:nvPr>
            <p:ph idx="1" type="body"/>
          </p:nvPr>
        </p:nvSpPr>
        <p:spPr>
          <a:xfrm>
            <a:off x="236750" y="2417875"/>
            <a:ext cx="2642400" cy="2835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2200">
                <a:latin typeface="Roboto"/>
                <a:ea typeface="Roboto"/>
                <a:cs typeface="Roboto"/>
                <a:sym typeface="Roboto"/>
              </a:rPr>
              <a:t>Render Sidebar Based On User Type</a:t>
            </a:r>
            <a:endParaRPr sz="2200">
              <a:latin typeface="Roboto"/>
              <a:ea typeface="Roboto"/>
              <a:cs typeface="Roboto"/>
              <a:sym typeface="Roboto"/>
            </a:endParaRPr>
          </a:p>
        </p:txBody>
      </p:sp>
      <p:pic>
        <p:nvPicPr>
          <p:cNvPr id="378" name="Google Shape;378;g1030378fcac_8_36"/>
          <p:cNvPicPr preferRelativeResize="0"/>
          <p:nvPr/>
        </p:nvPicPr>
        <p:blipFill>
          <a:blip r:embed="rId3">
            <a:alphaModFix/>
          </a:blip>
          <a:stretch>
            <a:fillRect/>
          </a:stretch>
        </p:blipFill>
        <p:spPr>
          <a:xfrm>
            <a:off x="3384150" y="2356725"/>
            <a:ext cx="5620850" cy="2957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a345d1744a_0_0"/>
          <p:cNvSpPr txBox="1"/>
          <p:nvPr>
            <p:ph type="title"/>
          </p:nvPr>
        </p:nvSpPr>
        <p:spPr>
          <a:xfrm>
            <a:off x="1268925" y="551504"/>
            <a:ext cx="8982300" cy="770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Problem definition</a:t>
            </a:r>
            <a:endParaRPr>
              <a:latin typeface="Roboto"/>
              <a:ea typeface="Roboto"/>
              <a:cs typeface="Roboto"/>
              <a:sym typeface="Roboto"/>
            </a:endParaRPr>
          </a:p>
        </p:txBody>
      </p:sp>
      <p:sp>
        <p:nvSpPr>
          <p:cNvPr id="250" name="Google Shape;250;ga345d1744a_0_0"/>
          <p:cNvSpPr txBox="1"/>
          <p:nvPr>
            <p:ph idx="1" type="body"/>
          </p:nvPr>
        </p:nvSpPr>
        <p:spPr>
          <a:xfrm>
            <a:off x="1268924" y="1537525"/>
            <a:ext cx="8982300" cy="43389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rPr lang="en-US" sz="2200">
                <a:solidFill>
                  <a:srgbClr val="FFFFFF"/>
                </a:solidFill>
                <a:latin typeface="Roboto"/>
                <a:ea typeface="Roboto"/>
                <a:cs typeface="Roboto"/>
                <a:sym typeface="Roboto"/>
              </a:rPr>
              <a:t>Teaching robotics requires interactivity and an ease of learning. Students need an engaging lesson plan to learn effectively in this subject matter.</a:t>
            </a:r>
            <a:r>
              <a:rPr lang="en-US" sz="2200">
                <a:solidFill>
                  <a:srgbClr val="FFFFFF"/>
                </a:solidFill>
                <a:latin typeface="Roboto"/>
                <a:ea typeface="Roboto"/>
                <a:cs typeface="Roboto"/>
                <a:sym typeface="Roboto"/>
              </a:rPr>
              <a:t> </a:t>
            </a:r>
            <a:endParaRPr sz="2200">
              <a:solidFill>
                <a:srgbClr val="FFFFFF"/>
              </a:solidFill>
              <a:latin typeface="Roboto"/>
              <a:ea typeface="Roboto"/>
              <a:cs typeface="Roboto"/>
              <a:sym typeface="Roboto"/>
            </a:endParaRPr>
          </a:p>
          <a:p>
            <a:pPr indent="0" lvl="0" marL="0" rtl="0" algn="l">
              <a:lnSpc>
                <a:spcPct val="115000"/>
              </a:lnSpc>
              <a:spcBef>
                <a:spcPts val="0"/>
              </a:spcBef>
              <a:spcAft>
                <a:spcPts val="0"/>
              </a:spcAft>
              <a:buSzPts val="1100"/>
              <a:buNone/>
            </a:pPr>
            <a:r>
              <a:t/>
            </a:r>
            <a:endParaRPr sz="2200">
              <a:solidFill>
                <a:srgbClr val="FFFFFF"/>
              </a:solidFill>
              <a:latin typeface="Roboto"/>
              <a:ea typeface="Roboto"/>
              <a:cs typeface="Roboto"/>
              <a:sym typeface="Roboto"/>
            </a:endParaRPr>
          </a:p>
          <a:p>
            <a:pPr indent="0" lvl="0" marL="0" rtl="0" algn="l">
              <a:lnSpc>
                <a:spcPct val="115000"/>
              </a:lnSpc>
              <a:spcBef>
                <a:spcPts val="0"/>
              </a:spcBef>
              <a:spcAft>
                <a:spcPts val="0"/>
              </a:spcAft>
              <a:buSzPts val="1100"/>
              <a:buNone/>
            </a:pPr>
            <a:r>
              <a:rPr lang="en-US" sz="2200">
                <a:solidFill>
                  <a:srgbClr val="FFFFFF"/>
                </a:solidFill>
                <a:latin typeface="Roboto"/>
                <a:ea typeface="Roboto"/>
                <a:cs typeface="Roboto"/>
                <a:sym typeface="Roboto"/>
              </a:rPr>
              <a:t>To this end, a tool is needed to facilitate an instructor’s educational plan while still providing them the freedom on how best to structure their class.</a:t>
            </a:r>
            <a:endParaRPr sz="2200">
              <a:solidFill>
                <a:srgbClr val="FFFFFF"/>
              </a:solidFill>
              <a:latin typeface="Roboto"/>
              <a:ea typeface="Roboto"/>
              <a:cs typeface="Roboto"/>
              <a:sym typeface="Roboto"/>
            </a:endParaRPr>
          </a:p>
          <a:p>
            <a:pPr indent="0" lvl="0" marL="0" rtl="0" algn="l">
              <a:lnSpc>
                <a:spcPct val="115000"/>
              </a:lnSpc>
              <a:spcBef>
                <a:spcPts val="0"/>
              </a:spcBef>
              <a:spcAft>
                <a:spcPts val="0"/>
              </a:spcAft>
              <a:buSzPts val="1100"/>
              <a:buNone/>
            </a:pPr>
            <a:r>
              <a:t/>
            </a:r>
            <a:endParaRPr sz="2200">
              <a:solidFill>
                <a:srgbClr val="FFFFFF"/>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US" sz="2200">
                <a:solidFill>
                  <a:srgbClr val="FFFFFF"/>
                </a:solidFill>
                <a:latin typeface="Roboto"/>
                <a:ea typeface="Roboto"/>
                <a:cs typeface="Roboto"/>
                <a:sym typeface="Roboto"/>
              </a:rPr>
              <a:t>However, no learning management system exists that allows teachers to compile verified and varied robotics lessons into their classes.</a:t>
            </a:r>
            <a:endParaRPr sz="2200">
              <a:solidFill>
                <a:srgbClr val="FFFFFF"/>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ga345d1744a_0_1528"/>
          <p:cNvSpPr txBox="1"/>
          <p:nvPr>
            <p:ph type="title"/>
          </p:nvPr>
        </p:nvSpPr>
        <p:spPr>
          <a:xfrm>
            <a:off x="725850" y="698400"/>
            <a:ext cx="2643600" cy="1039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385" name="Google Shape;385;ga345d1744a_0_1528"/>
          <p:cNvSpPr txBox="1"/>
          <p:nvPr>
            <p:ph idx="1" type="body"/>
          </p:nvPr>
        </p:nvSpPr>
        <p:spPr>
          <a:xfrm>
            <a:off x="725850" y="2018700"/>
            <a:ext cx="2093700" cy="1278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Upload File</a:t>
            </a:r>
            <a:r>
              <a:rPr lang="en-US" sz="2200">
                <a:latin typeface="Roboto"/>
                <a:ea typeface="Roboto"/>
                <a:cs typeface="Roboto"/>
                <a:sym typeface="Roboto"/>
              </a:rPr>
              <a:t> Sequence Diagram</a:t>
            </a:r>
            <a:endParaRPr sz="2200">
              <a:latin typeface="Roboto"/>
              <a:ea typeface="Roboto"/>
              <a:cs typeface="Roboto"/>
              <a:sym typeface="Roboto"/>
            </a:endParaRPr>
          </a:p>
        </p:txBody>
      </p:sp>
      <p:pic>
        <p:nvPicPr>
          <p:cNvPr id="386" name="Google Shape;386;ga345d1744a_0_1528"/>
          <p:cNvPicPr preferRelativeResize="0"/>
          <p:nvPr/>
        </p:nvPicPr>
        <p:blipFill>
          <a:blip r:embed="rId3">
            <a:alphaModFix/>
          </a:blip>
          <a:stretch>
            <a:fillRect/>
          </a:stretch>
        </p:blipFill>
        <p:spPr>
          <a:xfrm>
            <a:off x="3542675" y="1878450"/>
            <a:ext cx="7923950" cy="41778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ga345d1744a_0_1521"/>
          <p:cNvSpPr txBox="1"/>
          <p:nvPr>
            <p:ph type="title"/>
          </p:nvPr>
        </p:nvSpPr>
        <p:spPr>
          <a:xfrm>
            <a:off x="725850" y="583200"/>
            <a:ext cx="2805600" cy="1294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393" name="Google Shape;393;ga345d1744a_0_1521"/>
          <p:cNvSpPr txBox="1"/>
          <p:nvPr>
            <p:ph idx="1" type="body"/>
          </p:nvPr>
        </p:nvSpPr>
        <p:spPr>
          <a:xfrm>
            <a:off x="725850" y="2018700"/>
            <a:ext cx="2582700" cy="2006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Edit Multiple Choice Question Block Form Sequence Diagram</a:t>
            </a:r>
            <a:endParaRPr sz="2200">
              <a:latin typeface="Roboto"/>
              <a:ea typeface="Roboto"/>
              <a:cs typeface="Roboto"/>
              <a:sym typeface="Roboto"/>
            </a:endParaRPr>
          </a:p>
        </p:txBody>
      </p:sp>
      <p:pic>
        <p:nvPicPr>
          <p:cNvPr id="394" name="Google Shape;394;ga345d1744a_0_1521"/>
          <p:cNvPicPr preferRelativeResize="0"/>
          <p:nvPr/>
        </p:nvPicPr>
        <p:blipFill>
          <a:blip r:embed="rId3">
            <a:alphaModFix/>
          </a:blip>
          <a:stretch>
            <a:fillRect/>
          </a:stretch>
        </p:blipFill>
        <p:spPr>
          <a:xfrm>
            <a:off x="3531450" y="1136363"/>
            <a:ext cx="6143375" cy="458527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ga345d1744a_0_1535"/>
          <p:cNvSpPr txBox="1"/>
          <p:nvPr>
            <p:ph type="title"/>
          </p:nvPr>
        </p:nvSpPr>
        <p:spPr>
          <a:xfrm>
            <a:off x="725850" y="698400"/>
            <a:ext cx="2773500" cy="1039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401" name="Google Shape;401;ga345d1744a_0_1535"/>
          <p:cNvSpPr txBox="1"/>
          <p:nvPr>
            <p:ph idx="1" type="body"/>
          </p:nvPr>
        </p:nvSpPr>
        <p:spPr>
          <a:xfrm>
            <a:off x="725850" y="2018700"/>
            <a:ext cx="3146100" cy="1625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QuestionList Sidebar Sequence Diagram</a:t>
            </a:r>
            <a:endParaRPr sz="2200">
              <a:latin typeface="Roboto"/>
              <a:ea typeface="Roboto"/>
              <a:cs typeface="Roboto"/>
              <a:sym typeface="Roboto"/>
            </a:endParaRPr>
          </a:p>
        </p:txBody>
      </p:sp>
      <p:pic>
        <p:nvPicPr>
          <p:cNvPr id="402" name="Google Shape;402;ga345d1744a_0_1535"/>
          <p:cNvPicPr preferRelativeResize="0"/>
          <p:nvPr/>
        </p:nvPicPr>
        <p:blipFill>
          <a:blip r:embed="rId3">
            <a:alphaModFix/>
          </a:blip>
          <a:stretch>
            <a:fillRect/>
          </a:stretch>
        </p:blipFill>
        <p:spPr>
          <a:xfrm>
            <a:off x="4682775" y="778675"/>
            <a:ext cx="4457700" cy="56197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g1030378fcac_2_73"/>
          <p:cNvSpPr txBox="1"/>
          <p:nvPr>
            <p:ph type="title"/>
          </p:nvPr>
        </p:nvSpPr>
        <p:spPr>
          <a:xfrm>
            <a:off x="725850" y="698400"/>
            <a:ext cx="2773500" cy="1039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409" name="Google Shape;409;g1030378fcac_2_73"/>
          <p:cNvSpPr txBox="1"/>
          <p:nvPr>
            <p:ph idx="1" type="body"/>
          </p:nvPr>
        </p:nvSpPr>
        <p:spPr>
          <a:xfrm>
            <a:off x="725850" y="2018700"/>
            <a:ext cx="2680200" cy="1625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600"/>
              <a:buNone/>
            </a:pPr>
            <a:r>
              <a:rPr lang="en-US" sz="2200">
                <a:latin typeface="Roboto"/>
                <a:ea typeface="Roboto"/>
                <a:cs typeface="Roboto"/>
                <a:sym typeface="Roboto"/>
              </a:rPr>
              <a:t>Edit Course Page Form Sequence Diagram</a:t>
            </a:r>
            <a:endParaRPr sz="2200">
              <a:latin typeface="Roboto"/>
              <a:ea typeface="Roboto"/>
              <a:cs typeface="Roboto"/>
              <a:sym typeface="Roboto"/>
            </a:endParaRPr>
          </a:p>
        </p:txBody>
      </p:sp>
      <p:pic>
        <p:nvPicPr>
          <p:cNvPr id="410" name="Google Shape;410;g1030378fcac_2_73"/>
          <p:cNvPicPr preferRelativeResize="0"/>
          <p:nvPr/>
        </p:nvPicPr>
        <p:blipFill>
          <a:blip r:embed="rId3">
            <a:alphaModFix/>
          </a:blip>
          <a:stretch>
            <a:fillRect/>
          </a:stretch>
        </p:blipFill>
        <p:spPr>
          <a:xfrm>
            <a:off x="3708625" y="1954775"/>
            <a:ext cx="7672200" cy="35287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g1030378fcac_8_29"/>
          <p:cNvSpPr txBox="1"/>
          <p:nvPr>
            <p:ph type="title"/>
          </p:nvPr>
        </p:nvSpPr>
        <p:spPr>
          <a:xfrm>
            <a:off x="725850" y="698400"/>
            <a:ext cx="2773500" cy="1039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417" name="Google Shape;417;g1030378fcac_8_29"/>
          <p:cNvSpPr txBox="1"/>
          <p:nvPr>
            <p:ph idx="1" type="body"/>
          </p:nvPr>
        </p:nvSpPr>
        <p:spPr>
          <a:xfrm>
            <a:off x="725850" y="2018700"/>
            <a:ext cx="2680200" cy="1625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2200">
                <a:latin typeface="Roboto"/>
                <a:ea typeface="Roboto"/>
                <a:cs typeface="Roboto"/>
                <a:sym typeface="Roboto"/>
              </a:rPr>
              <a:t>Render Sidebar Based On User Type</a:t>
            </a:r>
            <a:endParaRPr sz="2200">
              <a:latin typeface="Roboto"/>
              <a:ea typeface="Roboto"/>
              <a:cs typeface="Roboto"/>
              <a:sym typeface="Roboto"/>
            </a:endParaRPr>
          </a:p>
        </p:txBody>
      </p:sp>
      <p:pic>
        <p:nvPicPr>
          <p:cNvPr id="418" name="Google Shape;418;g1030378fcac_8_29"/>
          <p:cNvPicPr preferRelativeResize="0"/>
          <p:nvPr/>
        </p:nvPicPr>
        <p:blipFill>
          <a:blip r:embed="rId3">
            <a:alphaModFix/>
          </a:blip>
          <a:stretch>
            <a:fillRect/>
          </a:stretch>
        </p:blipFill>
        <p:spPr>
          <a:xfrm>
            <a:off x="3635625" y="2230675"/>
            <a:ext cx="6323600" cy="36876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ga345d1744a_0_1542"/>
          <p:cNvSpPr txBox="1"/>
          <p:nvPr>
            <p:ph type="title"/>
          </p:nvPr>
        </p:nvSpPr>
        <p:spPr>
          <a:xfrm>
            <a:off x="725850" y="507600"/>
            <a:ext cx="3378900" cy="913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000">
                <a:latin typeface="Roboto"/>
                <a:ea typeface="Roboto"/>
                <a:cs typeface="Roboto"/>
                <a:sym typeface="Roboto"/>
              </a:rPr>
              <a:t>System Design: Architecture</a:t>
            </a:r>
            <a:endParaRPr sz="3000">
              <a:latin typeface="Roboto"/>
              <a:ea typeface="Roboto"/>
              <a:cs typeface="Roboto"/>
              <a:sym typeface="Roboto"/>
            </a:endParaRPr>
          </a:p>
        </p:txBody>
      </p:sp>
      <p:sp>
        <p:nvSpPr>
          <p:cNvPr id="425" name="Google Shape;425;ga345d1744a_0_1542"/>
          <p:cNvSpPr txBox="1"/>
          <p:nvPr/>
        </p:nvSpPr>
        <p:spPr>
          <a:xfrm>
            <a:off x="934725" y="1910075"/>
            <a:ext cx="29463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200">
                <a:solidFill>
                  <a:schemeClr val="lt1"/>
                </a:solidFill>
                <a:latin typeface="Roboto"/>
                <a:ea typeface="Roboto"/>
                <a:cs typeface="Roboto"/>
                <a:sym typeface="Roboto"/>
              </a:rPr>
              <a:t>The design of the project now uses Traefik to perform reverse proxy with docker containers over HTTPS. The project </a:t>
            </a:r>
            <a:r>
              <a:rPr lang="en-US" sz="2200">
                <a:solidFill>
                  <a:schemeClr val="lt1"/>
                </a:solidFill>
                <a:latin typeface="Roboto"/>
                <a:ea typeface="Roboto"/>
                <a:cs typeface="Roboto"/>
                <a:sym typeface="Roboto"/>
              </a:rPr>
              <a:t>now </a:t>
            </a:r>
            <a:r>
              <a:rPr lang="en-US" sz="2200">
                <a:solidFill>
                  <a:schemeClr val="lt1"/>
                </a:solidFill>
                <a:latin typeface="Roboto"/>
                <a:ea typeface="Roboto"/>
                <a:cs typeface="Roboto"/>
                <a:sym typeface="Roboto"/>
              </a:rPr>
              <a:t>includes services provided by FIU.</a:t>
            </a:r>
            <a:endParaRPr sz="2200">
              <a:solidFill>
                <a:schemeClr val="lt1"/>
              </a:solidFill>
              <a:latin typeface="Roboto"/>
              <a:ea typeface="Roboto"/>
              <a:cs typeface="Roboto"/>
              <a:sym typeface="Roboto"/>
            </a:endParaRPr>
          </a:p>
        </p:txBody>
      </p:sp>
      <p:pic>
        <p:nvPicPr>
          <p:cNvPr id="426" name="Google Shape;426;ga345d1744a_0_1542"/>
          <p:cNvPicPr preferRelativeResize="0"/>
          <p:nvPr/>
        </p:nvPicPr>
        <p:blipFill>
          <a:blip r:embed="rId3">
            <a:alphaModFix/>
          </a:blip>
          <a:stretch>
            <a:fillRect/>
          </a:stretch>
        </p:blipFill>
        <p:spPr>
          <a:xfrm>
            <a:off x="3793350" y="915649"/>
            <a:ext cx="5831224" cy="522135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gcc45f8decb_0_130"/>
          <p:cNvSpPr txBox="1"/>
          <p:nvPr>
            <p:ph idx="2" type="body"/>
          </p:nvPr>
        </p:nvSpPr>
        <p:spPr>
          <a:xfrm>
            <a:off x="430850" y="1407600"/>
            <a:ext cx="4274700" cy="4269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800"/>
              <a:buNone/>
            </a:pPr>
            <a:r>
              <a:rPr lang="en-US">
                <a:solidFill>
                  <a:srgbClr val="FFFFFF"/>
                </a:solidFill>
                <a:latin typeface="Roboto"/>
                <a:ea typeface="Roboto"/>
                <a:cs typeface="Roboto"/>
                <a:sym typeface="Roboto"/>
              </a:rPr>
              <a:t>Frontend (React)</a:t>
            </a:r>
            <a:endParaRPr>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The client for the MathBotics application</a:t>
            </a:r>
            <a:endParaRPr sz="1300">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communicates with the backend via a GraphQL layer provided by Relay</a:t>
            </a:r>
            <a:endParaRPr sz="1300">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Makes encoded POST requests.</a:t>
            </a:r>
            <a:endParaRPr sz="1300">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Communicates over HTTPS with self-signed certificates provided by LetsEncrypt, Inc</a:t>
            </a:r>
            <a:endParaRPr sz="1400">
              <a:solidFill>
                <a:srgbClr val="FFFFFF"/>
              </a:solidFill>
              <a:latin typeface="Roboto"/>
              <a:ea typeface="Roboto"/>
              <a:cs typeface="Roboto"/>
              <a:sym typeface="Roboto"/>
            </a:endParaRPr>
          </a:p>
          <a:p>
            <a:pPr indent="0" lvl="0" marL="0" rtl="0" algn="l">
              <a:lnSpc>
                <a:spcPct val="100000"/>
              </a:lnSpc>
              <a:spcBef>
                <a:spcPts val="0"/>
              </a:spcBef>
              <a:spcAft>
                <a:spcPts val="0"/>
              </a:spcAft>
              <a:buSzPts val="1800"/>
              <a:buNone/>
            </a:pPr>
            <a:r>
              <a:rPr lang="en-US">
                <a:solidFill>
                  <a:srgbClr val="FFFFFF"/>
                </a:solidFill>
                <a:latin typeface="Roboto"/>
                <a:ea typeface="Roboto"/>
                <a:cs typeface="Roboto"/>
                <a:sym typeface="Roboto"/>
              </a:rPr>
              <a:t>Backend (Node)</a:t>
            </a:r>
            <a:endParaRPr>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Provides the logic for all of the data requested by the frontend and all the data modified by it</a:t>
            </a:r>
            <a:endParaRPr sz="1300">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Where applicable, this data may mutate the application state, typically when it does so, the new data is persisted in the Database (PostgreSQL)</a:t>
            </a:r>
            <a:endParaRPr sz="1300">
              <a:solidFill>
                <a:srgbClr val="FFFFFF"/>
              </a:solidFill>
              <a:latin typeface="Roboto"/>
              <a:ea typeface="Roboto"/>
              <a:cs typeface="Roboto"/>
              <a:sym typeface="Roboto"/>
            </a:endParaRPr>
          </a:p>
          <a:p>
            <a:pPr indent="0" lvl="0" marL="0" rtl="0" algn="l">
              <a:lnSpc>
                <a:spcPct val="100000"/>
              </a:lnSpc>
              <a:spcBef>
                <a:spcPts val="0"/>
              </a:spcBef>
              <a:spcAft>
                <a:spcPts val="0"/>
              </a:spcAft>
              <a:buNone/>
            </a:pPr>
            <a:r>
              <a:rPr lang="en-US">
                <a:solidFill>
                  <a:srgbClr val="FFFFFF"/>
                </a:solidFill>
                <a:latin typeface="Roboto"/>
                <a:ea typeface="Roboto"/>
                <a:cs typeface="Roboto"/>
                <a:sym typeface="Roboto"/>
              </a:rPr>
              <a:t>System/Networking (Docker/Traefik)</a:t>
            </a:r>
            <a:endParaRPr>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Runs in docker containers and communicates over docker internal networks.</a:t>
            </a:r>
            <a:endParaRPr sz="1300">
              <a:solidFill>
                <a:srgbClr val="FFFFFF"/>
              </a:solidFill>
              <a:latin typeface="Roboto"/>
              <a:ea typeface="Roboto"/>
              <a:cs typeface="Roboto"/>
              <a:sym typeface="Roboto"/>
            </a:endParaRPr>
          </a:p>
          <a:p>
            <a:pPr indent="-311150" lvl="0" marL="457200" rtl="0" algn="l">
              <a:lnSpc>
                <a:spcPct val="100000"/>
              </a:lnSpc>
              <a:spcBef>
                <a:spcPts val="0"/>
              </a:spcBef>
              <a:spcAft>
                <a:spcPts val="0"/>
              </a:spcAft>
              <a:buClr>
                <a:srgbClr val="FFFFFF"/>
              </a:buClr>
              <a:buSzPts val="1300"/>
              <a:buFont typeface="Roboto"/>
              <a:buChar char="•"/>
            </a:pPr>
            <a:r>
              <a:rPr lang="en-US" sz="1300">
                <a:solidFill>
                  <a:srgbClr val="FFFFFF"/>
                </a:solidFill>
                <a:latin typeface="Roboto"/>
                <a:ea typeface="Roboto"/>
                <a:cs typeface="Roboto"/>
                <a:sym typeface="Roboto"/>
              </a:rPr>
              <a:t>Uses Traefik with LetsEncrypt for reverse proxy over HTTPS.</a:t>
            </a:r>
            <a:endParaRPr sz="1300">
              <a:solidFill>
                <a:srgbClr val="FFFFFF"/>
              </a:solidFill>
              <a:latin typeface="Roboto"/>
              <a:ea typeface="Roboto"/>
              <a:cs typeface="Roboto"/>
              <a:sym typeface="Roboto"/>
            </a:endParaRPr>
          </a:p>
          <a:p>
            <a:pPr indent="0" lvl="0" marL="0" rtl="0" algn="l">
              <a:lnSpc>
                <a:spcPct val="100000"/>
              </a:lnSpc>
              <a:spcBef>
                <a:spcPts val="0"/>
              </a:spcBef>
              <a:spcAft>
                <a:spcPts val="0"/>
              </a:spcAft>
              <a:buSzPts val="1800"/>
              <a:buNone/>
            </a:pPr>
            <a:r>
              <a:rPr lang="en-US">
                <a:latin typeface="Roboto"/>
                <a:ea typeface="Roboto"/>
                <a:cs typeface="Roboto"/>
                <a:sym typeface="Roboto"/>
              </a:rPr>
              <a:t>Database (PostgreSQL)</a:t>
            </a:r>
            <a:endParaRPr sz="1400">
              <a:solidFill>
                <a:srgbClr val="FFFFFF"/>
              </a:solidFill>
              <a:latin typeface="Roboto"/>
              <a:ea typeface="Roboto"/>
              <a:cs typeface="Roboto"/>
              <a:sym typeface="Roboto"/>
            </a:endParaRPr>
          </a:p>
          <a:p>
            <a:pPr indent="-228600" lvl="0" marL="457200" rtl="0" algn="l">
              <a:lnSpc>
                <a:spcPct val="100000"/>
              </a:lnSpc>
              <a:spcBef>
                <a:spcPts val="0"/>
              </a:spcBef>
              <a:spcAft>
                <a:spcPts val="0"/>
              </a:spcAft>
              <a:buSzPts val="1800"/>
              <a:buNone/>
            </a:pPr>
            <a:r>
              <a:t/>
            </a:r>
            <a:endParaRPr sz="1400">
              <a:solidFill>
                <a:srgbClr val="FFFFFF"/>
              </a:solidFill>
              <a:latin typeface="Roboto"/>
              <a:ea typeface="Roboto"/>
              <a:cs typeface="Roboto"/>
              <a:sym typeface="Roboto"/>
            </a:endParaRPr>
          </a:p>
          <a:p>
            <a:pPr indent="0" lvl="0" marL="0" rtl="0" algn="l">
              <a:lnSpc>
                <a:spcPct val="100000"/>
              </a:lnSpc>
              <a:spcBef>
                <a:spcPts val="0"/>
              </a:spcBef>
              <a:spcAft>
                <a:spcPts val="0"/>
              </a:spcAft>
              <a:buSzPts val="1800"/>
              <a:buNone/>
            </a:pPr>
            <a:r>
              <a:t/>
            </a:r>
            <a:endParaRPr sz="1400">
              <a:solidFill>
                <a:srgbClr val="000000"/>
              </a:solidFill>
            </a:endParaRPr>
          </a:p>
          <a:p>
            <a:pPr indent="0" lvl="0" marL="0" rtl="0" algn="l">
              <a:lnSpc>
                <a:spcPct val="90000"/>
              </a:lnSpc>
              <a:spcBef>
                <a:spcPts val="1000"/>
              </a:spcBef>
              <a:spcAft>
                <a:spcPts val="0"/>
              </a:spcAft>
              <a:buSzPts val="1800"/>
              <a:buNone/>
            </a:pPr>
            <a:r>
              <a:t/>
            </a:r>
            <a:endParaRPr/>
          </a:p>
        </p:txBody>
      </p:sp>
      <p:sp>
        <p:nvSpPr>
          <p:cNvPr id="433" name="Google Shape;433;gcc45f8decb_0_130"/>
          <p:cNvSpPr txBox="1"/>
          <p:nvPr>
            <p:ph type="title"/>
          </p:nvPr>
        </p:nvSpPr>
        <p:spPr>
          <a:xfrm>
            <a:off x="545154" y="734390"/>
            <a:ext cx="3801900" cy="564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000000"/>
              </a:buClr>
              <a:buSzPts val="3600"/>
              <a:buFont typeface="Arial"/>
              <a:buNone/>
            </a:pPr>
            <a:r>
              <a:rPr lang="en-US" sz="3600">
                <a:solidFill>
                  <a:srgbClr val="FFFFFF"/>
                </a:solidFill>
                <a:latin typeface="Roboto"/>
                <a:ea typeface="Roboto"/>
                <a:cs typeface="Roboto"/>
                <a:sym typeface="Roboto"/>
              </a:rPr>
              <a:t>System Design: Architecture</a:t>
            </a:r>
            <a:endParaRPr sz="3600">
              <a:solidFill>
                <a:srgbClr val="FFFFFF"/>
              </a:solidFill>
              <a:latin typeface="Roboto"/>
              <a:ea typeface="Roboto"/>
              <a:cs typeface="Roboto"/>
              <a:sym typeface="Roboto"/>
            </a:endParaRPr>
          </a:p>
          <a:p>
            <a:pPr indent="0" lvl="0" marL="0" rtl="0" algn="ctr">
              <a:lnSpc>
                <a:spcPct val="90000"/>
              </a:lnSpc>
              <a:spcBef>
                <a:spcPts val="0"/>
              </a:spcBef>
              <a:spcAft>
                <a:spcPts val="0"/>
              </a:spcAft>
              <a:buSzPts val="2800"/>
              <a:buNone/>
            </a:pPr>
            <a:r>
              <a:t/>
            </a:r>
            <a:endParaRPr/>
          </a:p>
        </p:txBody>
      </p:sp>
      <p:pic>
        <p:nvPicPr>
          <p:cNvPr id="434" name="Google Shape;434;gcc45f8decb_0_130"/>
          <p:cNvPicPr preferRelativeResize="0"/>
          <p:nvPr/>
        </p:nvPicPr>
        <p:blipFill rotWithShape="1">
          <a:blip r:embed="rId3">
            <a:alphaModFix/>
          </a:blip>
          <a:srcRect b="30402" l="3717" r="7346" t="49223"/>
          <a:stretch/>
        </p:blipFill>
        <p:spPr>
          <a:xfrm>
            <a:off x="6769600" y="393832"/>
            <a:ext cx="2211825" cy="676073"/>
          </a:xfrm>
          <a:prstGeom prst="rect">
            <a:avLst/>
          </a:prstGeom>
          <a:noFill/>
          <a:ln>
            <a:noFill/>
          </a:ln>
        </p:spPr>
      </p:pic>
      <p:pic>
        <p:nvPicPr>
          <p:cNvPr id="435" name="Google Shape;435;gcc45f8decb_0_130"/>
          <p:cNvPicPr preferRelativeResize="0"/>
          <p:nvPr/>
        </p:nvPicPr>
        <p:blipFill rotWithShape="1">
          <a:blip r:embed="rId4">
            <a:alphaModFix/>
          </a:blip>
          <a:srcRect b="0" l="0" r="0" t="0"/>
          <a:stretch/>
        </p:blipFill>
        <p:spPr>
          <a:xfrm>
            <a:off x="5656875" y="2406900"/>
            <a:ext cx="2336381" cy="1099725"/>
          </a:xfrm>
          <a:prstGeom prst="rect">
            <a:avLst/>
          </a:prstGeom>
          <a:noFill/>
          <a:ln>
            <a:noFill/>
          </a:ln>
        </p:spPr>
      </p:pic>
      <p:pic>
        <p:nvPicPr>
          <p:cNvPr id="436" name="Google Shape;436;gcc45f8decb_0_130"/>
          <p:cNvPicPr preferRelativeResize="0"/>
          <p:nvPr/>
        </p:nvPicPr>
        <p:blipFill rotWithShape="1">
          <a:blip r:embed="rId5">
            <a:alphaModFix/>
          </a:blip>
          <a:srcRect b="0" l="0" r="36792" t="76687"/>
          <a:stretch/>
        </p:blipFill>
        <p:spPr>
          <a:xfrm>
            <a:off x="6197238" y="4722011"/>
            <a:ext cx="2107325" cy="887003"/>
          </a:xfrm>
          <a:prstGeom prst="rect">
            <a:avLst/>
          </a:prstGeom>
          <a:noFill/>
          <a:ln>
            <a:noFill/>
          </a:ln>
        </p:spPr>
      </p:pic>
      <p:pic>
        <p:nvPicPr>
          <p:cNvPr id="437" name="Google Shape;437;gcc45f8decb_0_130"/>
          <p:cNvPicPr preferRelativeResize="0"/>
          <p:nvPr/>
        </p:nvPicPr>
        <p:blipFill rotWithShape="1">
          <a:blip r:embed="rId6">
            <a:alphaModFix/>
          </a:blip>
          <a:srcRect b="23901" l="5752" r="6688" t="25294"/>
          <a:stretch/>
        </p:blipFill>
        <p:spPr>
          <a:xfrm>
            <a:off x="9360344" y="3578263"/>
            <a:ext cx="2516934" cy="821425"/>
          </a:xfrm>
          <a:prstGeom prst="rect">
            <a:avLst/>
          </a:prstGeom>
          <a:noFill/>
          <a:ln>
            <a:noFill/>
          </a:ln>
        </p:spPr>
      </p:pic>
      <p:pic>
        <p:nvPicPr>
          <p:cNvPr id="438" name="Google Shape;438;gcc45f8decb_0_130"/>
          <p:cNvPicPr preferRelativeResize="0"/>
          <p:nvPr/>
        </p:nvPicPr>
        <p:blipFill rotWithShape="1">
          <a:blip r:embed="rId7">
            <a:alphaModFix/>
          </a:blip>
          <a:srcRect b="73170" l="33867" r="21214" t="0"/>
          <a:stretch/>
        </p:blipFill>
        <p:spPr>
          <a:xfrm>
            <a:off x="9303076" y="393818"/>
            <a:ext cx="1355551" cy="924071"/>
          </a:xfrm>
          <a:prstGeom prst="rect">
            <a:avLst/>
          </a:prstGeom>
          <a:noFill/>
          <a:ln>
            <a:noFill/>
          </a:ln>
        </p:spPr>
      </p:pic>
      <p:pic>
        <p:nvPicPr>
          <p:cNvPr id="439" name="Google Shape;439;gcc45f8decb_0_130"/>
          <p:cNvPicPr preferRelativeResize="0"/>
          <p:nvPr/>
        </p:nvPicPr>
        <p:blipFill rotWithShape="1">
          <a:blip r:embed="rId8">
            <a:alphaModFix/>
          </a:blip>
          <a:srcRect b="54995" l="34229" r="26284" t="30607"/>
          <a:stretch/>
        </p:blipFill>
        <p:spPr>
          <a:xfrm>
            <a:off x="5805246" y="3652025"/>
            <a:ext cx="1624918" cy="676076"/>
          </a:xfrm>
          <a:prstGeom prst="rect">
            <a:avLst/>
          </a:prstGeom>
          <a:noFill/>
          <a:ln>
            <a:noFill/>
          </a:ln>
        </p:spPr>
      </p:pic>
      <p:pic>
        <p:nvPicPr>
          <p:cNvPr id="440" name="Google Shape;440;gcc45f8decb_0_130"/>
          <p:cNvPicPr preferRelativeResize="0"/>
          <p:nvPr/>
        </p:nvPicPr>
        <p:blipFill rotWithShape="1">
          <a:blip r:embed="rId9">
            <a:alphaModFix/>
          </a:blip>
          <a:srcRect b="0" l="0" r="0" t="0"/>
          <a:stretch/>
        </p:blipFill>
        <p:spPr>
          <a:xfrm>
            <a:off x="9202250" y="2674411"/>
            <a:ext cx="2211824" cy="556718"/>
          </a:xfrm>
          <a:prstGeom prst="rect">
            <a:avLst/>
          </a:prstGeom>
          <a:noFill/>
          <a:ln>
            <a:noFill/>
          </a:ln>
        </p:spPr>
      </p:pic>
      <p:pic>
        <p:nvPicPr>
          <p:cNvPr id="441" name="Google Shape;441;gcc45f8decb_0_130"/>
          <p:cNvPicPr preferRelativeResize="0"/>
          <p:nvPr/>
        </p:nvPicPr>
        <p:blipFill rotWithShape="1">
          <a:blip r:embed="rId10">
            <a:alphaModFix/>
          </a:blip>
          <a:srcRect b="0" l="0" r="8991" t="76638"/>
          <a:stretch/>
        </p:blipFill>
        <p:spPr>
          <a:xfrm>
            <a:off x="9331594" y="4746825"/>
            <a:ext cx="2398018" cy="821426"/>
          </a:xfrm>
          <a:prstGeom prst="rect">
            <a:avLst/>
          </a:prstGeom>
          <a:noFill/>
          <a:ln>
            <a:noFill/>
          </a:ln>
        </p:spPr>
      </p:pic>
      <p:cxnSp>
        <p:nvCxnSpPr>
          <p:cNvPr id="442" name="Google Shape;442;gcc45f8decb_0_130"/>
          <p:cNvCxnSpPr>
            <a:stCxn id="439" idx="3"/>
            <a:endCxn id="437" idx="1"/>
          </p:cNvCxnSpPr>
          <p:nvPr/>
        </p:nvCxnSpPr>
        <p:spPr>
          <a:xfrm flipH="1" rot="10800000">
            <a:off x="7430164" y="3988863"/>
            <a:ext cx="1930200" cy="1200"/>
          </a:xfrm>
          <a:prstGeom prst="straightConnector1">
            <a:avLst/>
          </a:prstGeom>
          <a:noFill/>
          <a:ln cap="flat" cmpd="sng" w="9525">
            <a:solidFill>
              <a:schemeClr val="dk2"/>
            </a:solidFill>
            <a:prstDash val="solid"/>
            <a:round/>
            <a:headEnd len="sm" w="sm" type="none"/>
            <a:tailEnd len="med" w="med" type="triangle"/>
          </a:ln>
        </p:spPr>
      </p:cxnSp>
      <p:pic>
        <p:nvPicPr>
          <p:cNvPr id="443" name="Google Shape;443;gcc45f8decb_0_130"/>
          <p:cNvPicPr preferRelativeResize="0"/>
          <p:nvPr/>
        </p:nvPicPr>
        <p:blipFill>
          <a:blip r:embed="rId11">
            <a:alphaModFix/>
          </a:blip>
          <a:stretch>
            <a:fillRect/>
          </a:stretch>
        </p:blipFill>
        <p:spPr>
          <a:xfrm>
            <a:off x="9541742" y="1215292"/>
            <a:ext cx="758392" cy="1046200"/>
          </a:xfrm>
          <a:prstGeom prst="rect">
            <a:avLst/>
          </a:prstGeom>
          <a:noFill/>
          <a:ln>
            <a:noFill/>
          </a:ln>
        </p:spPr>
      </p:pic>
      <p:pic>
        <p:nvPicPr>
          <p:cNvPr id="444" name="Google Shape;444;gcc45f8decb_0_130"/>
          <p:cNvPicPr preferRelativeResize="0"/>
          <p:nvPr/>
        </p:nvPicPr>
        <p:blipFill>
          <a:blip r:embed="rId12">
            <a:alphaModFix/>
          </a:blip>
          <a:stretch>
            <a:fillRect/>
          </a:stretch>
        </p:blipFill>
        <p:spPr>
          <a:xfrm>
            <a:off x="10300127" y="1923445"/>
            <a:ext cx="1291648" cy="338050"/>
          </a:xfrm>
          <a:prstGeom prst="rect">
            <a:avLst/>
          </a:prstGeom>
          <a:noFill/>
          <a:ln>
            <a:noFill/>
          </a:ln>
        </p:spPr>
      </p:pic>
      <p:pic>
        <p:nvPicPr>
          <p:cNvPr id="445" name="Google Shape;445;gcc45f8decb_0_130"/>
          <p:cNvPicPr preferRelativeResize="0"/>
          <p:nvPr/>
        </p:nvPicPr>
        <p:blipFill>
          <a:blip r:embed="rId13">
            <a:alphaModFix/>
          </a:blip>
          <a:stretch>
            <a:fillRect/>
          </a:stretch>
        </p:blipFill>
        <p:spPr>
          <a:xfrm>
            <a:off x="5895102" y="1215309"/>
            <a:ext cx="1859922" cy="1046200"/>
          </a:xfrm>
          <a:prstGeom prst="rect">
            <a:avLst/>
          </a:prstGeom>
          <a:noFill/>
          <a:ln>
            <a:noFill/>
          </a:ln>
        </p:spPr>
      </p:pic>
      <p:cxnSp>
        <p:nvCxnSpPr>
          <p:cNvPr id="446" name="Google Shape;446;gcc45f8decb_0_130"/>
          <p:cNvCxnSpPr>
            <a:stCxn id="445" idx="3"/>
            <a:endCxn id="443" idx="1"/>
          </p:cNvCxnSpPr>
          <p:nvPr/>
        </p:nvCxnSpPr>
        <p:spPr>
          <a:xfrm>
            <a:off x="7755024" y="1738409"/>
            <a:ext cx="1786800" cy="0"/>
          </a:xfrm>
          <a:prstGeom prst="straightConnector1">
            <a:avLst/>
          </a:prstGeom>
          <a:noFill/>
          <a:ln cap="flat" cmpd="sng" w="9525">
            <a:solidFill>
              <a:schemeClr val="dk2"/>
            </a:solidFill>
            <a:prstDash val="solid"/>
            <a:round/>
            <a:headEnd len="med" w="med" type="none"/>
            <a:tailEnd len="med" w="med" type="stealth"/>
          </a:ln>
        </p:spPr>
      </p:cxnSp>
      <p:cxnSp>
        <p:nvCxnSpPr>
          <p:cNvPr id="447" name="Google Shape;447;gcc45f8decb_0_130"/>
          <p:cNvCxnSpPr>
            <a:stCxn id="435" idx="3"/>
            <a:endCxn id="440" idx="1"/>
          </p:cNvCxnSpPr>
          <p:nvPr/>
        </p:nvCxnSpPr>
        <p:spPr>
          <a:xfrm flipH="1" rot="10800000">
            <a:off x="7993256" y="2952863"/>
            <a:ext cx="1209000" cy="3900"/>
          </a:xfrm>
          <a:prstGeom prst="straightConnector1">
            <a:avLst/>
          </a:prstGeom>
          <a:noFill/>
          <a:ln cap="flat" cmpd="sng" w="9525">
            <a:solidFill>
              <a:schemeClr val="dk2"/>
            </a:solidFill>
            <a:prstDash val="solid"/>
            <a:round/>
            <a:headEnd len="med" w="med" type="none"/>
            <a:tailEnd len="med" w="med" type="stealth"/>
          </a:ln>
        </p:spPr>
      </p:cxnSp>
      <p:cxnSp>
        <p:nvCxnSpPr>
          <p:cNvPr id="448" name="Google Shape;448;gcc45f8decb_0_130"/>
          <p:cNvCxnSpPr/>
          <p:nvPr/>
        </p:nvCxnSpPr>
        <p:spPr>
          <a:xfrm flipH="1">
            <a:off x="7986000" y="3210550"/>
            <a:ext cx="1158000" cy="457200"/>
          </a:xfrm>
          <a:prstGeom prst="straightConnector1">
            <a:avLst/>
          </a:prstGeom>
          <a:noFill/>
          <a:ln cap="flat" cmpd="sng" w="9525">
            <a:solidFill>
              <a:schemeClr val="dk2"/>
            </a:solidFill>
            <a:prstDash val="solid"/>
            <a:round/>
            <a:headEnd len="med" w="med" type="none"/>
            <a:tailEnd len="med" w="med" type="stealth"/>
          </a:ln>
        </p:spPr>
      </p:cxnSp>
      <p:cxnSp>
        <p:nvCxnSpPr>
          <p:cNvPr id="449" name="Google Shape;449;gcc45f8decb_0_130"/>
          <p:cNvCxnSpPr>
            <a:stCxn id="436" idx="3"/>
            <a:endCxn id="441" idx="1"/>
          </p:cNvCxnSpPr>
          <p:nvPr/>
        </p:nvCxnSpPr>
        <p:spPr>
          <a:xfrm flipH="1" rot="10800000">
            <a:off x="8304563" y="5157413"/>
            <a:ext cx="1026900" cy="8100"/>
          </a:xfrm>
          <a:prstGeom prst="straightConnector1">
            <a:avLst/>
          </a:prstGeom>
          <a:noFill/>
          <a:ln cap="flat" cmpd="sng" w="9525">
            <a:solidFill>
              <a:schemeClr val="dk2"/>
            </a:solidFill>
            <a:prstDash val="solid"/>
            <a:round/>
            <a:headEnd len="med" w="med" type="none"/>
            <a:tailEnd len="med" w="med" type="stealth"/>
          </a:ln>
        </p:spPr>
      </p:cxnSp>
      <p:cxnSp>
        <p:nvCxnSpPr>
          <p:cNvPr id="450" name="Google Shape;450;gcc45f8decb_0_130"/>
          <p:cNvCxnSpPr/>
          <p:nvPr/>
        </p:nvCxnSpPr>
        <p:spPr>
          <a:xfrm flipH="1">
            <a:off x="7986000" y="1987063"/>
            <a:ext cx="1158000" cy="457200"/>
          </a:xfrm>
          <a:prstGeom prst="straightConnector1">
            <a:avLst/>
          </a:prstGeom>
          <a:noFill/>
          <a:ln cap="flat" cmpd="sng" w="9525">
            <a:solidFill>
              <a:schemeClr val="dk2"/>
            </a:solidFill>
            <a:prstDash val="solid"/>
            <a:round/>
            <a:headEnd len="med" w="med" type="none"/>
            <a:tailEnd len="med" w="med" type="stealth"/>
          </a:ln>
        </p:spPr>
      </p:cxnSp>
      <p:cxnSp>
        <p:nvCxnSpPr>
          <p:cNvPr id="451" name="Google Shape;451;gcc45f8decb_0_130"/>
          <p:cNvCxnSpPr/>
          <p:nvPr/>
        </p:nvCxnSpPr>
        <p:spPr>
          <a:xfrm flipH="1">
            <a:off x="7904700" y="4401863"/>
            <a:ext cx="1158000" cy="457200"/>
          </a:xfrm>
          <a:prstGeom prst="straightConnector1">
            <a:avLst/>
          </a:prstGeom>
          <a:noFill/>
          <a:ln cap="flat" cmpd="sng" w="9525">
            <a:solidFill>
              <a:schemeClr val="dk2"/>
            </a:solidFill>
            <a:prstDash val="solid"/>
            <a:round/>
            <a:headEnd len="med" w="med" type="none"/>
            <a:tailEnd len="med" w="med" type="stealth"/>
          </a:ln>
        </p:spPr>
      </p:cxn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gcf076b886e_6_5"/>
          <p:cNvSpPr txBox="1"/>
          <p:nvPr>
            <p:ph type="title"/>
          </p:nvPr>
        </p:nvSpPr>
        <p:spPr>
          <a:xfrm>
            <a:off x="725850" y="507600"/>
            <a:ext cx="3378900" cy="913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000">
                <a:latin typeface="Roboto"/>
                <a:ea typeface="Roboto"/>
                <a:cs typeface="Roboto"/>
                <a:sym typeface="Roboto"/>
              </a:rPr>
              <a:t>System Design:</a:t>
            </a:r>
            <a:endParaRPr sz="3000">
              <a:latin typeface="Roboto"/>
              <a:ea typeface="Roboto"/>
              <a:cs typeface="Roboto"/>
              <a:sym typeface="Roboto"/>
            </a:endParaRPr>
          </a:p>
          <a:p>
            <a:pPr indent="0" lvl="0" marL="0" rtl="0" algn="l">
              <a:lnSpc>
                <a:spcPct val="90000"/>
              </a:lnSpc>
              <a:spcBef>
                <a:spcPts val="0"/>
              </a:spcBef>
              <a:spcAft>
                <a:spcPts val="0"/>
              </a:spcAft>
              <a:buSzPts val="3600"/>
              <a:buNone/>
            </a:pPr>
            <a:r>
              <a:rPr lang="en-US" sz="3000">
                <a:latin typeface="Roboto"/>
                <a:ea typeface="Roboto"/>
                <a:cs typeface="Roboto"/>
                <a:sym typeface="Roboto"/>
              </a:rPr>
              <a:t>Deployment</a:t>
            </a:r>
            <a:endParaRPr sz="3000">
              <a:latin typeface="Roboto"/>
              <a:ea typeface="Roboto"/>
              <a:cs typeface="Roboto"/>
              <a:sym typeface="Roboto"/>
            </a:endParaRPr>
          </a:p>
        </p:txBody>
      </p:sp>
      <p:sp>
        <p:nvSpPr>
          <p:cNvPr id="458" name="Google Shape;458;gcf076b886e_6_5"/>
          <p:cNvSpPr txBox="1"/>
          <p:nvPr>
            <p:ph idx="1" type="body"/>
          </p:nvPr>
        </p:nvSpPr>
        <p:spPr>
          <a:xfrm>
            <a:off x="725850" y="1594050"/>
            <a:ext cx="2620500" cy="40383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Arial"/>
              <a:buNone/>
            </a:pPr>
            <a:r>
              <a:rPr lang="en-US" sz="2200">
                <a:latin typeface="Roboto"/>
                <a:ea typeface="Roboto"/>
                <a:cs typeface="Roboto"/>
                <a:sym typeface="Roboto"/>
              </a:rPr>
              <a:t>The frontend should be served as a static site.</a:t>
            </a:r>
            <a:endParaRPr sz="2200">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rPr lang="en-US" sz="2200">
                <a:latin typeface="Roboto"/>
                <a:ea typeface="Roboto"/>
                <a:cs typeface="Roboto"/>
                <a:sym typeface="Roboto"/>
              </a:rPr>
              <a:t> </a:t>
            </a:r>
            <a:endParaRPr sz="2200">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rPr lang="en-US" sz="2200">
                <a:latin typeface="Roboto"/>
                <a:ea typeface="Roboto"/>
                <a:cs typeface="Roboto"/>
                <a:sym typeface="Roboto"/>
              </a:rPr>
              <a:t>The backend and frontend should be deployed using docker.</a:t>
            </a:r>
            <a:endParaRPr sz="2200">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t/>
            </a:r>
            <a:endParaRPr sz="2200">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rPr lang="en-US" sz="2200">
                <a:latin typeface="Roboto"/>
                <a:ea typeface="Roboto"/>
                <a:cs typeface="Roboto"/>
                <a:sym typeface="Roboto"/>
              </a:rPr>
              <a:t>The server is provided by FIU and runs the database and containers.</a:t>
            </a:r>
            <a:endParaRPr sz="2200">
              <a:solidFill>
                <a:srgbClr val="FFFFFF"/>
              </a:solidFill>
              <a:latin typeface="Roboto"/>
              <a:ea typeface="Roboto"/>
              <a:cs typeface="Roboto"/>
              <a:sym typeface="Roboto"/>
            </a:endParaRPr>
          </a:p>
        </p:txBody>
      </p:sp>
      <p:pic>
        <p:nvPicPr>
          <p:cNvPr id="459" name="Google Shape;459;gcf076b886e_6_5"/>
          <p:cNvPicPr preferRelativeResize="0"/>
          <p:nvPr/>
        </p:nvPicPr>
        <p:blipFill>
          <a:blip r:embed="rId3">
            <a:alphaModFix/>
          </a:blip>
          <a:stretch>
            <a:fillRect/>
          </a:stretch>
        </p:blipFill>
        <p:spPr>
          <a:xfrm>
            <a:off x="3346350" y="1976762"/>
            <a:ext cx="8537799" cy="290447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9"/>
          <p:cNvSpPr txBox="1"/>
          <p:nvPr>
            <p:ph type="title"/>
          </p:nvPr>
        </p:nvSpPr>
        <p:spPr>
          <a:xfrm>
            <a:off x="1211349" y="-192865"/>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System Design</a:t>
            </a:r>
            <a:endParaRPr>
              <a:latin typeface="Roboto"/>
              <a:ea typeface="Roboto"/>
              <a:cs typeface="Roboto"/>
              <a:sym typeface="Roboto"/>
            </a:endParaRPr>
          </a:p>
        </p:txBody>
      </p:sp>
      <p:sp>
        <p:nvSpPr>
          <p:cNvPr id="466" name="Google Shape;466;p9"/>
          <p:cNvSpPr txBox="1"/>
          <p:nvPr>
            <p:ph idx="1" type="body"/>
          </p:nvPr>
        </p:nvSpPr>
        <p:spPr>
          <a:xfrm>
            <a:off x="1224849" y="1224275"/>
            <a:ext cx="8982300" cy="4338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800"/>
              <a:buNone/>
            </a:pPr>
            <a:r>
              <a:rPr lang="en-US" sz="2600">
                <a:latin typeface="Roboto"/>
                <a:ea typeface="Roboto"/>
                <a:cs typeface="Roboto"/>
                <a:sym typeface="Roboto"/>
              </a:rPr>
              <a:t>Persistent data design</a:t>
            </a:r>
            <a:endParaRPr>
              <a:latin typeface="Roboto"/>
              <a:ea typeface="Roboto"/>
              <a:cs typeface="Roboto"/>
              <a:sym typeface="Roboto"/>
            </a:endParaRPr>
          </a:p>
          <a:p>
            <a:pPr indent="-361950" lvl="0" marL="457200" rtl="0" algn="l">
              <a:lnSpc>
                <a:spcPct val="90000"/>
              </a:lnSpc>
              <a:spcBef>
                <a:spcPts val="0"/>
              </a:spcBef>
              <a:spcAft>
                <a:spcPts val="0"/>
              </a:spcAft>
              <a:buSzPts val="2100"/>
              <a:buFont typeface="Roboto"/>
              <a:buChar char="●"/>
            </a:pPr>
            <a:r>
              <a:rPr lang="en-US" sz="2100">
                <a:latin typeface="Roboto"/>
                <a:ea typeface="Roboto"/>
                <a:cs typeface="Roboto"/>
                <a:sym typeface="Roboto"/>
              </a:rPr>
              <a:t>We use PostgreSQL to store the persistent data, such as user information, course information, lesson information, etc</a:t>
            </a:r>
            <a:endParaRPr sz="2100">
              <a:latin typeface="Roboto"/>
              <a:ea typeface="Roboto"/>
              <a:cs typeface="Roboto"/>
              <a:sym typeface="Roboto"/>
            </a:endParaRPr>
          </a:p>
          <a:p>
            <a:pPr indent="-361950" lvl="0" marL="457200" rtl="0" algn="l">
              <a:lnSpc>
                <a:spcPct val="90000"/>
              </a:lnSpc>
              <a:spcBef>
                <a:spcPts val="0"/>
              </a:spcBef>
              <a:spcAft>
                <a:spcPts val="0"/>
              </a:spcAft>
              <a:buSzPts val="2100"/>
              <a:buFont typeface="Roboto"/>
              <a:buChar char="●"/>
            </a:pPr>
            <a:r>
              <a:rPr lang="en-US" sz="2100">
                <a:latin typeface="Roboto"/>
                <a:ea typeface="Roboto"/>
                <a:cs typeface="Roboto"/>
                <a:sym typeface="Roboto"/>
              </a:rPr>
              <a:t>Contain frontend and backend in docker containers for data </a:t>
            </a:r>
            <a:r>
              <a:rPr lang="en-US" sz="2100">
                <a:latin typeface="Roboto"/>
                <a:ea typeface="Roboto"/>
                <a:cs typeface="Roboto"/>
                <a:sym typeface="Roboto"/>
              </a:rPr>
              <a:t>persistence.</a:t>
            </a:r>
            <a:endParaRPr sz="2100">
              <a:latin typeface="Roboto"/>
              <a:ea typeface="Roboto"/>
              <a:cs typeface="Roboto"/>
              <a:sym typeface="Roboto"/>
            </a:endParaRPr>
          </a:p>
          <a:p>
            <a:pPr indent="0" lvl="0" marL="0" rtl="0" algn="l">
              <a:spcBef>
                <a:spcPts val="0"/>
              </a:spcBef>
              <a:spcAft>
                <a:spcPts val="0"/>
              </a:spcAft>
              <a:buNone/>
            </a:pPr>
            <a:r>
              <a:t/>
            </a:r>
            <a:endParaRPr sz="2600">
              <a:solidFill>
                <a:schemeClr val="lt1"/>
              </a:solidFill>
              <a:latin typeface="Roboto"/>
              <a:ea typeface="Roboto"/>
              <a:cs typeface="Roboto"/>
              <a:sym typeface="Roboto"/>
            </a:endParaRPr>
          </a:p>
          <a:p>
            <a:pPr indent="0" lvl="0" marL="0" rtl="0" algn="l">
              <a:spcBef>
                <a:spcPts val="0"/>
              </a:spcBef>
              <a:spcAft>
                <a:spcPts val="0"/>
              </a:spcAft>
              <a:buNone/>
            </a:pPr>
            <a:r>
              <a:rPr lang="en-US" sz="2600">
                <a:solidFill>
                  <a:schemeClr val="lt1"/>
                </a:solidFill>
                <a:latin typeface="Roboto"/>
                <a:ea typeface="Roboto"/>
                <a:cs typeface="Roboto"/>
                <a:sym typeface="Roboto"/>
              </a:rPr>
              <a:t>Networking/</a:t>
            </a:r>
            <a:r>
              <a:rPr lang="en-US" sz="2600">
                <a:solidFill>
                  <a:schemeClr val="lt1"/>
                </a:solidFill>
                <a:latin typeface="Roboto"/>
                <a:ea typeface="Roboto"/>
                <a:cs typeface="Roboto"/>
                <a:sym typeface="Roboto"/>
              </a:rPr>
              <a:t>Email</a:t>
            </a:r>
            <a:endParaRPr sz="2600">
              <a:solidFill>
                <a:schemeClr val="lt1"/>
              </a:solidFill>
              <a:latin typeface="Roboto"/>
              <a:ea typeface="Roboto"/>
              <a:cs typeface="Roboto"/>
              <a:sym typeface="Roboto"/>
            </a:endParaRPr>
          </a:p>
          <a:p>
            <a:pPr indent="-393700" lvl="0" marL="457200" rtl="0" algn="l">
              <a:spcBef>
                <a:spcPts val="0"/>
              </a:spcBef>
              <a:spcAft>
                <a:spcPts val="0"/>
              </a:spcAft>
              <a:buClr>
                <a:schemeClr val="lt1"/>
              </a:buClr>
              <a:buSzPts val="2600"/>
              <a:buFont typeface="Roboto"/>
              <a:buChar char="●"/>
            </a:pPr>
            <a:r>
              <a:rPr lang="en-US" sz="2100">
                <a:solidFill>
                  <a:schemeClr val="lt1"/>
                </a:solidFill>
                <a:latin typeface="Roboto"/>
                <a:ea typeface="Roboto"/>
                <a:cs typeface="Roboto"/>
                <a:sym typeface="Roboto"/>
              </a:rPr>
              <a:t>2 address records: </a:t>
            </a:r>
            <a:r>
              <a:rPr b="1" lang="en-US" sz="2100">
                <a:solidFill>
                  <a:schemeClr val="lt1"/>
                </a:solidFill>
                <a:latin typeface="Roboto"/>
                <a:ea typeface="Roboto"/>
                <a:cs typeface="Roboto"/>
                <a:sym typeface="Roboto"/>
              </a:rPr>
              <a:t>mathbotics.cs.fiu.edu &amp; api.mathbotics.cs.fiu.edu</a:t>
            </a:r>
            <a:endParaRPr b="1" sz="2100">
              <a:solidFill>
                <a:schemeClr val="lt1"/>
              </a:solidFill>
              <a:latin typeface="Roboto"/>
              <a:ea typeface="Roboto"/>
              <a:cs typeface="Roboto"/>
              <a:sym typeface="Roboto"/>
            </a:endParaRPr>
          </a:p>
          <a:p>
            <a:pPr indent="-361950" lvl="0" marL="457200" rtl="0" algn="l">
              <a:spcBef>
                <a:spcPts val="0"/>
              </a:spcBef>
              <a:spcAft>
                <a:spcPts val="0"/>
              </a:spcAft>
              <a:buClr>
                <a:schemeClr val="lt1"/>
              </a:buClr>
              <a:buSzPts val="2100"/>
              <a:buFont typeface="Roboto"/>
              <a:buChar char="●"/>
            </a:pPr>
            <a:r>
              <a:rPr lang="en-US" sz="2100">
                <a:solidFill>
                  <a:schemeClr val="lt1"/>
                </a:solidFill>
                <a:latin typeface="Roboto"/>
                <a:ea typeface="Roboto"/>
                <a:cs typeface="Roboto"/>
                <a:sym typeface="Roboto"/>
              </a:rPr>
              <a:t>1 email address: </a:t>
            </a:r>
            <a:r>
              <a:rPr b="1" lang="en-US" sz="2100">
                <a:solidFill>
                  <a:schemeClr val="lt1"/>
                </a:solidFill>
                <a:latin typeface="Roboto"/>
                <a:ea typeface="Roboto"/>
                <a:cs typeface="Roboto"/>
                <a:sym typeface="Roboto"/>
              </a:rPr>
              <a:t>mathbotics@cs.fiu.edu</a:t>
            </a:r>
            <a:r>
              <a:rPr lang="en-US" sz="2100">
                <a:solidFill>
                  <a:schemeClr val="lt1"/>
                </a:solidFill>
                <a:latin typeface="Roboto"/>
                <a:ea typeface="Roboto"/>
                <a:cs typeface="Roboto"/>
                <a:sym typeface="Roboto"/>
              </a:rPr>
              <a:t> </a:t>
            </a:r>
            <a:endParaRPr sz="2100">
              <a:solidFill>
                <a:schemeClr val="lt1"/>
              </a:solidFill>
              <a:latin typeface="Roboto"/>
              <a:ea typeface="Roboto"/>
              <a:cs typeface="Roboto"/>
              <a:sym typeface="Roboto"/>
            </a:endParaRPr>
          </a:p>
          <a:p>
            <a:pPr indent="-361950" lvl="0" marL="457200" rtl="0" algn="l">
              <a:spcBef>
                <a:spcPts val="0"/>
              </a:spcBef>
              <a:spcAft>
                <a:spcPts val="0"/>
              </a:spcAft>
              <a:buClr>
                <a:schemeClr val="lt1"/>
              </a:buClr>
              <a:buSzPts val="2100"/>
              <a:buFont typeface="Roboto"/>
              <a:buChar char="●"/>
            </a:pPr>
            <a:r>
              <a:rPr lang="en-US" sz="2100">
                <a:solidFill>
                  <a:schemeClr val="lt1"/>
                </a:solidFill>
                <a:latin typeface="Roboto"/>
                <a:ea typeface="Roboto"/>
                <a:cs typeface="Roboto"/>
                <a:sym typeface="Roboto"/>
              </a:rPr>
              <a:t>Traefik for reverse proxy between frontend and backend docker containers</a:t>
            </a:r>
            <a:endParaRPr sz="2100">
              <a:solidFill>
                <a:schemeClr val="lt1"/>
              </a:solidFill>
              <a:latin typeface="Roboto"/>
              <a:ea typeface="Roboto"/>
              <a:cs typeface="Roboto"/>
              <a:sym typeface="Roboto"/>
            </a:endParaRPr>
          </a:p>
          <a:p>
            <a:pPr indent="0" lvl="0" marL="0" rtl="0" algn="l">
              <a:lnSpc>
                <a:spcPct val="90000"/>
              </a:lnSpc>
              <a:spcBef>
                <a:spcPts val="0"/>
              </a:spcBef>
              <a:spcAft>
                <a:spcPts val="0"/>
              </a:spcAft>
              <a:buSzPts val="2800"/>
              <a:buNone/>
            </a:pPr>
            <a:r>
              <a:t/>
            </a:r>
            <a:endParaRPr sz="2100">
              <a:latin typeface="Roboto"/>
              <a:ea typeface="Roboto"/>
              <a:cs typeface="Roboto"/>
              <a:sym typeface="Roboto"/>
            </a:endParaRPr>
          </a:p>
          <a:p>
            <a:pPr indent="0" lvl="0" marL="0" rtl="0" algn="l">
              <a:lnSpc>
                <a:spcPct val="90000"/>
              </a:lnSpc>
              <a:spcBef>
                <a:spcPts val="0"/>
              </a:spcBef>
              <a:spcAft>
                <a:spcPts val="0"/>
              </a:spcAft>
              <a:buSzPts val="2800"/>
              <a:buNone/>
            </a:pPr>
            <a:r>
              <a:rPr lang="en-US" sz="2600">
                <a:latin typeface="Roboto"/>
                <a:ea typeface="Roboto"/>
                <a:cs typeface="Roboto"/>
                <a:sym typeface="Roboto"/>
              </a:rPr>
              <a:t>Security/Privacy</a:t>
            </a:r>
            <a:endParaRPr sz="2600">
              <a:latin typeface="Roboto"/>
              <a:ea typeface="Roboto"/>
              <a:cs typeface="Roboto"/>
              <a:sym typeface="Roboto"/>
            </a:endParaRPr>
          </a:p>
          <a:p>
            <a:pPr indent="-393700" lvl="0" marL="457200" rtl="0" algn="l">
              <a:lnSpc>
                <a:spcPct val="90000"/>
              </a:lnSpc>
              <a:spcBef>
                <a:spcPts val="0"/>
              </a:spcBef>
              <a:spcAft>
                <a:spcPts val="0"/>
              </a:spcAft>
              <a:buSzPts val="2600"/>
              <a:buFont typeface="Roboto"/>
              <a:buChar char="●"/>
            </a:pPr>
            <a:r>
              <a:rPr lang="en-US" sz="2100">
                <a:latin typeface="Roboto"/>
                <a:ea typeface="Roboto"/>
                <a:cs typeface="Roboto"/>
                <a:sym typeface="Roboto"/>
              </a:rPr>
              <a:t>HTTPS with self-signed certificates</a:t>
            </a:r>
            <a:endParaRPr sz="2600">
              <a:latin typeface="Roboto"/>
              <a:ea typeface="Roboto"/>
              <a:cs typeface="Roboto"/>
              <a:sym typeface="Roboto"/>
            </a:endParaRPr>
          </a:p>
          <a:p>
            <a:pPr indent="-393700" lvl="0" marL="457200" rtl="0" algn="l">
              <a:lnSpc>
                <a:spcPct val="90000"/>
              </a:lnSpc>
              <a:spcBef>
                <a:spcPts val="0"/>
              </a:spcBef>
              <a:spcAft>
                <a:spcPts val="0"/>
              </a:spcAft>
              <a:buSzPts val="2600"/>
              <a:buFont typeface="Roboto"/>
              <a:buChar char="●"/>
            </a:pPr>
            <a:r>
              <a:rPr lang="en-US" sz="2100">
                <a:latin typeface="Roboto"/>
                <a:ea typeface="Roboto"/>
                <a:cs typeface="Roboto"/>
                <a:sym typeface="Roboto"/>
              </a:rPr>
              <a:t>Uses HTTPOnly cookies to maintain JWT token</a:t>
            </a:r>
            <a:endParaRPr sz="2100">
              <a:latin typeface="Roboto"/>
              <a:ea typeface="Roboto"/>
              <a:cs typeface="Roboto"/>
              <a:sym typeface="Roboto"/>
            </a:endParaRPr>
          </a:p>
          <a:p>
            <a:pPr indent="0" lvl="0" marL="0" rtl="0" algn="l">
              <a:lnSpc>
                <a:spcPct val="90000"/>
              </a:lnSpc>
              <a:spcBef>
                <a:spcPts val="0"/>
              </a:spcBef>
              <a:spcAft>
                <a:spcPts val="0"/>
              </a:spcAft>
              <a:buNone/>
            </a:pPr>
            <a:r>
              <a:t/>
            </a:r>
            <a:endParaRPr sz="2100">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gcf076b886e_2_17"/>
          <p:cNvSpPr txBox="1"/>
          <p:nvPr>
            <p:ph type="title"/>
          </p:nvPr>
        </p:nvSpPr>
        <p:spPr>
          <a:xfrm>
            <a:off x="600250" y="341425"/>
            <a:ext cx="3102300" cy="992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473" name="Google Shape;473;gcf076b886e_2_17"/>
          <p:cNvSpPr txBox="1"/>
          <p:nvPr>
            <p:ph idx="1" type="body"/>
          </p:nvPr>
        </p:nvSpPr>
        <p:spPr>
          <a:xfrm>
            <a:off x="600250" y="1527425"/>
            <a:ext cx="1904100" cy="116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Database</a:t>
            </a:r>
            <a:r>
              <a:rPr lang="en-US" sz="2200">
                <a:solidFill>
                  <a:srgbClr val="FFFFFF"/>
                </a:solidFill>
                <a:latin typeface="Roboto"/>
                <a:ea typeface="Roboto"/>
                <a:cs typeface="Roboto"/>
                <a:sym typeface="Roboto"/>
              </a:rPr>
              <a:t> Class Diagram</a:t>
            </a:r>
            <a:endParaRPr sz="2600">
              <a:solidFill>
                <a:srgbClr val="FFFFFF"/>
              </a:solidFill>
              <a:latin typeface="Roboto"/>
              <a:ea typeface="Roboto"/>
              <a:cs typeface="Roboto"/>
              <a:sym typeface="Roboto"/>
            </a:endParaRPr>
          </a:p>
        </p:txBody>
      </p:sp>
      <p:pic>
        <p:nvPicPr>
          <p:cNvPr id="474" name="Google Shape;474;gcf076b886e_2_17"/>
          <p:cNvPicPr preferRelativeResize="0"/>
          <p:nvPr/>
        </p:nvPicPr>
        <p:blipFill rotWithShape="1">
          <a:blip r:embed="rId3">
            <a:alphaModFix/>
          </a:blip>
          <a:srcRect b="0" l="1124" r="1124" t="0"/>
          <a:stretch/>
        </p:blipFill>
        <p:spPr>
          <a:xfrm>
            <a:off x="2289325" y="949477"/>
            <a:ext cx="7287700" cy="5487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a345d1744a_0_1014"/>
          <p:cNvSpPr txBox="1"/>
          <p:nvPr>
            <p:ph type="title"/>
          </p:nvPr>
        </p:nvSpPr>
        <p:spPr>
          <a:xfrm>
            <a:off x="813875" y="508929"/>
            <a:ext cx="8982300" cy="7623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The New System</a:t>
            </a:r>
            <a:endParaRPr>
              <a:latin typeface="Roboto"/>
              <a:ea typeface="Roboto"/>
              <a:cs typeface="Roboto"/>
              <a:sym typeface="Roboto"/>
            </a:endParaRPr>
          </a:p>
        </p:txBody>
      </p:sp>
      <p:sp>
        <p:nvSpPr>
          <p:cNvPr id="257" name="Google Shape;257;ga345d1744a_0_1014"/>
          <p:cNvSpPr txBox="1"/>
          <p:nvPr>
            <p:ph idx="1" type="body"/>
          </p:nvPr>
        </p:nvSpPr>
        <p:spPr>
          <a:xfrm>
            <a:off x="911975" y="1449250"/>
            <a:ext cx="9055800" cy="4338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sz="2200">
                <a:solidFill>
                  <a:srgbClr val="FFFFFF"/>
                </a:solidFill>
                <a:latin typeface="Roboto"/>
                <a:ea typeface="Roboto"/>
                <a:cs typeface="Roboto"/>
                <a:sym typeface="Roboto"/>
              </a:rPr>
              <a:t>The new system improves the MathBotics overall functionality and  product usage by:</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Successfully deploying the core functionality of the product to the live production server hosted on FIU</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Having the product tested in a real-world classroom application to get initial feedback from users</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Allowing for students to be enrolled in multiple courses without the introduction of mutated data</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Testing web application on server similar to live production server before live deployment</a:t>
            </a:r>
            <a:endParaRPr sz="2200">
              <a:solidFill>
                <a:srgbClr val="FFFFFF"/>
              </a:solidFill>
              <a:latin typeface="Roboto"/>
              <a:ea typeface="Roboto"/>
              <a:cs typeface="Roboto"/>
              <a:sym typeface="Roboto"/>
            </a:endParaRPr>
          </a:p>
          <a:p>
            <a:pPr indent="0" lvl="0" marL="0" rtl="0" algn="l">
              <a:lnSpc>
                <a:spcPct val="100000"/>
              </a:lnSpc>
              <a:spcBef>
                <a:spcPts val="1000"/>
              </a:spcBef>
              <a:spcAft>
                <a:spcPts val="0"/>
              </a:spcAft>
              <a:buSzPts val="2800"/>
              <a:buNone/>
            </a:pPr>
            <a:r>
              <a:t/>
            </a:r>
            <a:endParaRPr sz="400">
              <a:solidFill>
                <a:srgbClr val="FFFFFF"/>
              </a:solidFill>
              <a:latin typeface="Roboto"/>
              <a:ea typeface="Roboto"/>
              <a:cs typeface="Roboto"/>
              <a:sym typeface="Roboto"/>
            </a:endParaRPr>
          </a:p>
          <a:p>
            <a:pPr indent="0" lvl="0" marL="0" rtl="0" algn="l">
              <a:lnSpc>
                <a:spcPct val="100000"/>
              </a:lnSpc>
              <a:spcBef>
                <a:spcPts val="1000"/>
              </a:spcBef>
              <a:spcAft>
                <a:spcPts val="0"/>
              </a:spcAft>
              <a:buSzPts val="2800"/>
              <a:buNone/>
            </a:pPr>
            <a:r>
              <a:rPr lang="en-US" sz="2200">
                <a:solidFill>
                  <a:srgbClr val="FFFFFF"/>
                </a:solidFill>
                <a:latin typeface="Roboto"/>
                <a:ea typeface="Roboto"/>
                <a:cs typeface="Roboto"/>
                <a:sym typeface="Roboto"/>
              </a:rPr>
              <a:t>Continued on next slide ...</a:t>
            </a:r>
            <a:endParaRPr sz="2200">
              <a:solidFill>
                <a:srgbClr val="FFFFFF"/>
              </a:solidFill>
              <a:latin typeface="Roboto"/>
              <a:ea typeface="Roboto"/>
              <a:cs typeface="Roboto"/>
              <a:sym typeface="Roboto"/>
            </a:endParaRPr>
          </a:p>
          <a:p>
            <a:pPr indent="0" lvl="0" marL="0" rtl="0" algn="l">
              <a:lnSpc>
                <a:spcPct val="90000"/>
              </a:lnSpc>
              <a:spcBef>
                <a:spcPts val="0"/>
              </a:spcBef>
              <a:spcAft>
                <a:spcPts val="0"/>
              </a:spcAft>
              <a:buSzPts val="2800"/>
              <a:buNone/>
            </a:pPr>
            <a:r>
              <a:t/>
            </a:r>
            <a:endParaRPr sz="2200">
              <a:solidFill>
                <a:srgbClr val="FFFFFF"/>
              </a:solidFill>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gcf076b886e_2_8"/>
          <p:cNvSpPr txBox="1"/>
          <p:nvPr>
            <p:ph type="title"/>
          </p:nvPr>
        </p:nvSpPr>
        <p:spPr>
          <a:xfrm>
            <a:off x="725850" y="583198"/>
            <a:ext cx="2582700" cy="8493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481" name="Google Shape;481;gcf076b886e_2_8"/>
          <p:cNvSpPr txBox="1"/>
          <p:nvPr>
            <p:ph idx="1" type="body"/>
          </p:nvPr>
        </p:nvSpPr>
        <p:spPr>
          <a:xfrm>
            <a:off x="725852" y="1498542"/>
            <a:ext cx="2151000" cy="1017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2200">
                <a:latin typeface="Roboto"/>
                <a:ea typeface="Roboto"/>
                <a:cs typeface="Roboto"/>
                <a:sym typeface="Roboto"/>
              </a:rPr>
              <a:t>Slides Page Upload File Class Diagram</a:t>
            </a:r>
            <a:endParaRPr sz="2600">
              <a:latin typeface="Roboto"/>
              <a:ea typeface="Roboto"/>
              <a:cs typeface="Roboto"/>
              <a:sym typeface="Roboto"/>
            </a:endParaRPr>
          </a:p>
          <a:p>
            <a:pPr indent="0" lvl="0" marL="0" rtl="0" algn="l">
              <a:lnSpc>
                <a:spcPct val="90000"/>
              </a:lnSpc>
              <a:spcBef>
                <a:spcPts val="2000"/>
              </a:spcBef>
              <a:spcAft>
                <a:spcPts val="0"/>
              </a:spcAft>
              <a:buSzPts val="1600"/>
              <a:buNone/>
            </a:pPr>
            <a:r>
              <a:t/>
            </a:r>
            <a:endParaRPr sz="2200">
              <a:latin typeface="Roboto"/>
              <a:ea typeface="Roboto"/>
              <a:cs typeface="Roboto"/>
              <a:sym typeface="Roboto"/>
            </a:endParaRPr>
          </a:p>
        </p:txBody>
      </p:sp>
      <p:pic>
        <p:nvPicPr>
          <p:cNvPr id="482" name="Google Shape;482;gcf076b886e_2_8"/>
          <p:cNvPicPr preferRelativeResize="0"/>
          <p:nvPr/>
        </p:nvPicPr>
        <p:blipFill>
          <a:blip r:embed="rId3">
            <a:alphaModFix/>
          </a:blip>
          <a:stretch>
            <a:fillRect/>
          </a:stretch>
        </p:blipFill>
        <p:spPr>
          <a:xfrm>
            <a:off x="3087050" y="2031630"/>
            <a:ext cx="8365525" cy="30700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ga345d1744a_0_1282"/>
          <p:cNvSpPr txBox="1"/>
          <p:nvPr>
            <p:ph type="title"/>
          </p:nvPr>
        </p:nvSpPr>
        <p:spPr>
          <a:xfrm>
            <a:off x="725850" y="585216"/>
            <a:ext cx="2582700" cy="896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489" name="Google Shape;489;ga345d1744a_0_1282"/>
          <p:cNvSpPr txBox="1"/>
          <p:nvPr>
            <p:ph idx="1" type="body"/>
          </p:nvPr>
        </p:nvSpPr>
        <p:spPr>
          <a:xfrm>
            <a:off x="725860" y="1706838"/>
            <a:ext cx="2582700" cy="344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2000"/>
              </a:spcBef>
              <a:spcAft>
                <a:spcPts val="0"/>
              </a:spcAft>
              <a:buClr>
                <a:srgbClr val="001D4D"/>
              </a:buClr>
              <a:buSzPts val="2200"/>
              <a:buNone/>
            </a:pPr>
            <a:r>
              <a:rPr lang="en-US" sz="2200">
                <a:latin typeface="Roboto"/>
                <a:ea typeface="Roboto"/>
                <a:cs typeface="Roboto"/>
                <a:sym typeface="Roboto"/>
              </a:rPr>
              <a:t>Edit MultipleChoiceQuestionBlockForm Component Class Diagram</a:t>
            </a:r>
            <a:endParaRPr sz="2200">
              <a:latin typeface="Roboto"/>
              <a:ea typeface="Roboto"/>
              <a:cs typeface="Roboto"/>
              <a:sym typeface="Roboto"/>
            </a:endParaRPr>
          </a:p>
        </p:txBody>
      </p:sp>
      <p:pic>
        <p:nvPicPr>
          <p:cNvPr id="490" name="Google Shape;490;ga345d1744a_0_1282"/>
          <p:cNvPicPr preferRelativeResize="0"/>
          <p:nvPr/>
        </p:nvPicPr>
        <p:blipFill rotWithShape="1">
          <a:blip r:embed="rId3">
            <a:alphaModFix/>
          </a:blip>
          <a:srcRect b="0" l="8203" r="10329" t="13224"/>
          <a:stretch/>
        </p:blipFill>
        <p:spPr>
          <a:xfrm>
            <a:off x="3642075" y="931750"/>
            <a:ext cx="5988425" cy="45899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ga345d1744a_0_1275"/>
          <p:cNvSpPr txBox="1"/>
          <p:nvPr>
            <p:ph type="title"/>
          </p:nvPr>
        </p:nvSpPr>
        <p:spPr>
          <a:xfrm>
            <a:off x="725850" y="585216"/>
            <a:ext cx="2582700" cy="886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497" name="Google Shape;497;ga345d1744a_0_1275"/>
          <p:cNvSpPr txBox="1"/>
          <p:nvPr>
            <p:ph idx="1" type="body"/>
          </p:nvPr>
        </p:nvSpPr>
        <p:spPr>
          <a:xfrm>
            <a:off x="725850" y="1641542"/>
            <a:ext cx="2493900" cy="116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Edit Course Page Form Class Diagram</a:t>
            </a:r>
            <a:endParaRPr sz="2600">
              <a:solidFill>
                <a:srgbClr val="FFFFFF"/>
              </a:solidFill>
              <a:latin typeface="Roboto"/>
              <a:ea typeface="Roboto"/>
              <a:cs typeface="Roboto"/>
              <a:sym typeface="Roboto"/>
            </a:endParaRPr>
          </a:p>
        </p:txBody>
      </p:sp>
      <p:pic>
        <p:nvPicPr>
          <p:cNvPr id="498" name="Google Shape;498;ga345d1744a_0_1275"/>
          <p:cNvPicPr preferRelativeResize="0"/>
          <p:nvPr/>
        </p:nvPicPr>
        <p:blipFill rotWithShape="1">
          <a:blip r:embed="rId3">
            <a:alphaModFix/>
          </a:blip>
          <a:srcRect b="2810" l="0" r="0" t="18474"/>
          <a:stretch/>
        </p:blipFill>
        <p:spPr>
          <a:xfrm>
            <a:off x="2390450" y="2371750"/>
            <a:ext cx="9334350" cy="25787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g1030378fcac_2_27"/>
          <p:cNvSpPr txBox="1"/>
          <p:nvPr>
            <p:ph type="title"/>
          </p:nvPr>
        </p:nvSpPr>
        <p:spPr>
          <a:xfrm>
            <a:off x="725850" y="585216"/>
            <a:ext cx="2582700" cy="886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505" name="Google Shape;505;g1030378fcac_2_27"/>
          <p:cNvSpPr txBox="1"/>
          <p:nvPr>
            <p:ph idx="1" type="body"/>
          </p:nvPr>
        </p:nvSpPr>
        <p:spPr>
          <a:xfrm>
            <a:off x="725850" y="1641542"/>
            <a:ext cx="2493900" cy="116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Question List Sidebar Class Diagram</a:t>
            </a:r>
            <a:endParaRPr sz="2600">
              <a:solidFill>
                <a:srgbClr val="FFFFFF"/>
              </a:solidFill>
              <a:latin typeface="Roboto"/>
              <a:ea typeface="Roboto"/>
              <a:cs typeface="Roboto"/>
              <a:sym typeface="Roboto"/>
            </a:endParaRPr>
          </a:p>
        </p:txBody>
      </p:sp>
      <p:pic>
        <p:nvPicPr>
          <p:cNvPr id="506" name="Google Shape;506;g1030378fcac_2_27"/>
          <p:cNvPicPr preferRelativeResize="0"/>
          <p:nvPr/>
        </p:nvPicPr>
        <p:blipFill>
          <a:blip r:embed="rId3">
            <a:alphaModFix/>
          </a:blip>
          <a:stretch>
            <a:fillRect/>
          </a:stretch>
        </p:blipFill>
        <p:spPr>
          <a:xfrm>
            <a:off x="2367277" y="2610450"/>
            <a:ext cx="8132351" cy="295722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g1030378fcac_8_7"/>
          <p:cNvSpPr txBox="1"/>
          <p:nvPr>
            <p:ph type="title"/>
          </p:nvPr>
        </p:nvSpPr>
        <p:spPr>
          <a:xfrm>
            <a:off x="725850" y="585216"/>
            <a:ext cx="2582700" cy="886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513" name="Google Shape;513;g1030378fcac_8_7"/>
          <p:cNvSpPr txBox="1"/>
          <p:nvPr>
            <p:ph idx="1" type="body"/>
          </p:nvPr>
        </p:nvSpPr>
        <p:spPr>
          <a:xfrm>
            <a:off x="725850" y="1641542"/>
            <a:ext cx="2493900" cy="116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Drag And Drop</a:t>
            </a:r>
            <a:r>
              <a:rPr lang="en-US" sz="2200">
                <a:solidFill>
                  <a:srgbClr val="FFFFFF"/>
                </a:solidFill>
                <a:latin typeface="Roboto"/>
                <a:ea typeface="Roboto"/>
                <a:cs typeface="Roboto"/>
                <a:sym typeface="Roboto"/>
              </a:rPr>
              <a:t> Class Diagram</a:t>
            </a:r>
            <a:endParaRPr sz="2600">
              <a:solidFill>
                <a:srgbClr val="FFFFFF"/>
              </a:solidFill>
              <a:latin typeface="Roboto"/>
              <a:ea typeface="Roboto"/>
              <a:cs typeface="Roboto"/>
              <a:sym typeface="Roboto"/>
            </a:endParaRPr>
          </a:p>
        </p:txBody>
      </p:sp>
      <p:pic>
        <p:nvPicPr>
          <p:cNvPr id="514" name="Google Shape;514;g1030378fcac_8_7"/>
          <p:cNvPicPr preferRelativeResize="0"/>
          <p:nvPr/>
        </p:nvPicPr>
        <p:blipFill>
          <a:blip r:embed="rId3">
            <a:alphaModFix/>
          </a:blip>
          <a:stretch>
            <a:fillRect/>
          </a:stretch>
        </p:blipFill>
        <p:spPr>
          <a:xfrm>
            <a:off x="4070625" y="810925"/>
            <a:ext cx="5491151" cy="55070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g1030378fcac_8_22"/>
          <p:cNvSpPr txBox="1"/>
          <p:nvPr>
            <p:ph type="title"/>
          </p:nvPr>
        </p:nvSpPr>
        <p:spPr>
          <a:xfrm>
            <a:off x="725850" y="585216"/>
            <a:ext cx="2582700" cy="886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521" name="Google Shape;521;g1030378fcac_8_22"/>
          <p:cNvSpPr txBox="1"/>
          <p:nvPr>
            <p:ph idx="1" type="body"/>
          </p:nvPr>
        </p:nvSpPr>
        <p:spPr>
          <a:xfrm>
            <a:off x="725850" y="1641542"/>
            <a:ext cx="2493900" cy="116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Render Sidebar Based On User Type</a:t>
            </a:r>
            <a:endParaRPr sz="2600">
              <a:solidFill>
                <a:srgbClr val="FFFFFF"/>
              </a:solidFill>
              <a:latin typeface="Roboto"/>
              <a:ea typeface="Roboto"/>
              <a:cs typeface="Roboto"/>
              <a:sym typeface="Roboto"/>
            </a:endParaRPr>
          </a:p>
        </p:txBody>
      </p:sp>
      <p:pic>
        <p:nvPicPr>
          <p:cNvPr id="522" name="Google Shape;522;g1030378fcac_8_22"/>
          <p:cNvPicPr preferRelativeResize="0"/>
          <p:nvPr/>
        </p:nvPicPr>
        <p:blipFill>
          <a:blip r:embed="rId3">
            <a:alphaModFix/>
          </a:blip>
          <a:stretch>
            <a:fillRect/>
          </a:stretch>
        </p:blipFill>
        <p:spPr>
          <a:xfrm>
            <a:off x="3436850" y="1044600"/>
            <a:ext cx="6067999" cy="46189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12"/>
          <p:cNvSpPr txBox="1"/>
          <p:nvPr>
            <p:ph type="title"/>
          </p:nvPr>
        </p:nvSpPr>
        <p:spPr>
          <a:xfrm>
            <a:off x="1437425" y="420231"/>
            <a:ext cx="8982300" cy="556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Main algorithm </a:t>
            </a:r>
            <a:endParaRPr>
              <a:latin typeface="Roboto"/>
              <a:ea typeface="Roboto"/>
              <a:cs typeface="Roboto"/>
              <a:sym typeface="Roboto"/>
            </a:endParaRPr>
          </a:p>
        </p:txBody>
      </p:sp>
      <p:sp>
        <p:nvSpPr>
          <p:cNvPr id="529" name="Google Shape;529;p12"/>
          <p:cNvSpPr txBox="1"/>
          <p:nvPr>
            <p:ph idx="1" type="body"/>
          </p:nvPr>
        </p:nvSpPr>
        <p:spPr>
          <a:xfrm>
            <a:off x="1488525" y="1259550"/>
            <a:ext cx="9093600" cy="470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800"/>
              <a:buNone/>
            </a:pPr>
            <a:r>
              <a:rPr lang="en-US" sz="2200">
                <a:latin typeface="Roboto"/>
                <a:ea typeface="Roboto"/>
                <a:cs typeface="Roboto"/>
                <a:sym typeface="Roboto"/>
              </a:rPr>
              <a:t>The Calculate Student Grade features the communication between client and database so that a student can have a grade calculated and returned to them.</a:t>
            </a:r>
            <a:endParaRPr sz="2200">
              <a:latin typeface="Roboto"/>
              <a:ea typeface="Roboto"/>
              <a:cs typeface="Roboto"/>
              <a:sym typeface="Roboto"/>
            </a:endParaRPr>
          </a:p>
          <a:p>
            <a:pPr indent="0" lvl="0" marL="0" rtl="0" algn="l">
              <a:lnSpc>
                <a:spcPct val="90000"/>
              </a:lnSpc>
              <a:spcBef>
                <a:spcPts val="0"/>
              </a:spcBef>
              <a:spcAft>
                <a:spcPts val="0"/>
              </a:spcAft>
              <a:buSzPts val="2800"/>
              <a:buNone/>
            </a:pPr>
            <a:r>
              <a:t/>
            </a:r>
            <a:endParaRPr sz="2200">
              <a:latin typeface="Roboto"/>
              <a:ea typeface="Roboto"/>
              <a:cs typeface="Roboto"/>
              <a:sym typeface="Roboto"/>
            </a:endParaRPr>
          </a:p>
          <a:p>
            <a:pPr indent="0" lvl="0" marL="0" rtl="0" algn="l">
              <a:lnSpc>
                <a:spcPct val="90000"/>
              </a:lnSpc>
              <a:spcBef>
                <a:spcPts val="0"/>
              </a:spcBef>
              <a:spcAft>
                <a:spcPts val="0"/>
              </a:spcAft>
              <a:buSzPts val="2800"/>
              <a:buNone/>
            </a:pPr>
            <a:r>
              <a:rPr lang="en-US" sz="2200">
                <a:latin typeface="Roboto"/>
                <a:ea typeface="Roboto"/>
                <a:cs typeface="Roboto"/>
                <a:sym typeface="Roboto"/>
              </a:rPr>
              <a:t>The pseudocode:</a:t>
            </a:r>
            <a:endParaRPr sz="2200">
              <a:latin typeface="Roboto"/>
              <a:ea typeface="Roboto"/>
              <a:cs typeface="Roboto"/>
              <a:sym typeface="Roboto"/>
            </a:endParaRPr>
          </a:p>
          <a:p>
            <a:pPr indent="-368300" lvl="0" marL="457200" rtl="0" algn="l">
              <a:lnSpc>
                <a:spcPct val="90000"/>
              </a:lnSpc>
              <a:spcBef>
                <a:spcPts val="0"/>
              </a:spcBef>
              <a:spcAft>
                <a:spcPts val="0"/>
              </a:spcAft>
              <a:buSzPts val="2200"/>
              <a:buFont typeface="Roboto"/>
              <a:buChar char="●"/>
            </a:pPr>
            <a:r>
              <a:rPr lang="en-US" sz="2200">
                <a:latin typeface="Roboto"/>
                <a:ea typeface="Roboto"/>
                <a:cs typeface="Roboto"/>
                <a:sym typeface="Roboto"/>
              </a:rPr>
              <a:t>The user selects to submit their answers to the database.</a:t>
            </a:r>
            <a:endParaRPr sz="2200">
              <a:latin typeface="Roboto"/>
              <a:ea typeface="Roboto"/>
              <a:cs typeface="Roboto"/>
              <a:sym typeface="Roboto"/>
            </a:endParaRPr>
          </a:p>
          <a:p>
            <a:pPr indent="-368300" lvl="0" marL="457200" rtl="0" algn="l">
              <a:lnSpc>
                <a:spcPct val="90000"/>
              </a:lnSpc>
              <a:spcBef>
                <a:spcPts val="0"/>
              </a:spcBef>
              <a:spcAft>
                <a:spcPts val="0"/>
              </a:spcAft>
              <a:buSzPts val="2200"/>
              <a:buFont typeface="Roboto"/>
              <a:buChar char="●"/>
            </a:pPr>
            <a:r>
              <a:rPr lang="en-US" sz="2200">
                <a:latin typeface="Roboto"/>
                <a:ea typeface="Roboto"/>
                <a:cs typeface="Roboto"/>
                <a:sym typeface="Roboto"/>
              </a:rPr>
              <a:t>Then the database iterates over the questions in a lesson and decides which questions are correct</a:t>
            </a:r>
            <a:endParaRPr sz="2200">
              <a:latin typeface="Roboto"/>
              <a:ea typeface="Roboto"/>
              <a:cs typeface="Roboto"/>
              <a:sym typeface="Roboto"/>
            </a:endParaRPr>
          </a:p>
          <a:p>
            <a:pPr indent="-368300" lvl="0" marL="457200" rtl="0" algn="l">
              <a:lnSpc>
                <a:spcPct val="90000"/>
              </a:lnSpc>
              <a:spcBef>
                <a:spcPts val="0"/>
              </a:spcBef>
              <a:spcAft>
                <a:spcPts val="0"/>
              </a:spcAft>
              <a:buSzPts val="2200"/>
              <a:buFont typeface="Roboto"/>
              <a:buChar char="●"/>
            </a:pPr>
            <a:r>
              <a:rPr lang="en-US" sz="2200">
                <a:latin typeface="Roboto"/>
                <a:ea typeface="Roboto"/>
                <a:cs typeface="Roboto"/>
                <a:sym typeface="Roboto"/>
              </a:rPr>
              <a:t>The database then counts the number of correct </a:t>
            </a:r>
            <a:r>
              <a:rPr lang="en-US" sz="2200">
                <a:latin typeface="Roboto"/>
                <a:ea typeface="Roboto"/>
                <a:cs typeface="Roboto"/>
                <a:sym typeface="Roboto"/>
              </a:rPr>
              <a:t>responses</a:t>
            </a:r>
            <a:endParaRPr sz="2200">
              <a:latin typeface="Roboto"/>
              <a:ea typeface="Roboto"/>
              <a:cs typeface="Roboto"/>
              <a:sym typeface="Roboto"/>
            </a:endParaRPr>
          </a:p>
          <a:p>
            <a:pPr indent="-368300" lvl="0" marL="457200" rtl="0" algn="l">
              <a:lnSpc>
                <a:spcPct val="90000"/>
              </a:lnSpc>
              <a:spcBef>
                <a:spcPts val="0"/>
              </a:spcBef>
              <a:spcAft>
                <a:spcPts val="0"/>
              </a:spcAft>
              <a:buSzPts val="2200"/>
              <a:buFont typeface="Roboto"/>
              <a:buChar char="●"/>
            </a:pPr>
            <a:r>
              <a:rPr lang="en-US" sz="2200">
                <a:latin typeface="Roboto"/>
                <a:ea typeface="Roboto"/>
                <a:cs typeface="Roboto"/>
                <a:sym typeface="Roboto"/>
              </a:rPr>
              <a:t>Then the database does a calculation to return the percentage of correct answers</a:t>
            </a:r>
            <a:endParaRPr sz="2200">
              <a:latin typeface="Roboto"/>
              <a:ea typeface="Roboto"/>
              <a:cs typeface="Roboto"/>
              <a:sym typeface="Roboto"/>
            </a:endParaRPr>
          </a:p>
          <a:p>
            <a:pPr indent="0" lvl="0" marL="0" rtl="0" algn="l">
              <a:lnSpc>
                <a:spcPct val="90000"/>
              </a:lnSpc>
              <a:spcBef>
                <a:spcPts val="0"/>
              </a:spcBef>
              <a:spcAft>
                <a:spcPts val="0"/>
              </a:spcAft>
              <a:buNone/>
            </a:pPr>
            <a:r>
              <a:t/>
            </a:r>
            <a:endParaRPr sz="2200">
              <a:latin typeface="Roboto"/>
              <a:ea typeface="Roboto"/>
              <a:cs typeface="Roboto"/>
              <a:sym typeface="Roboto"/>
            </a:endParaRPr>
          </a:p>
          <a:p>
            <a:pPr indent="0" lvl="0" marL="0" rtl="0" algn="l">
              <a:lnSpc>
                <a:spcPct val="90000"/>
              </a:lnSpc>
              <a:spcBef>
                <a:spcPts val="0"/>
              </a:spcBef>
              <a:spcAft>
                <a:spcPts val="0"/>
              </a:spcAft>
              <a:buNone/>
            </a:pPr>
            <a:r>
              <a:t/>
            </a:r>
            <a:endParaRPr sz="2200">
              <a:latin typeface="Roboto"/>
              <a:ea typeface="Roboto"/>
              <a:cs typeface="Roboto"/>
              <a:sym typeface="Roboto"/>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13"/>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Test Suites and Test Cases</a:t>
            </a:r>
            <a:endParaRPr>
              <a:latin typeface="Roboto"/>
              <a:ea typeface="Roboto"/>
              <a:cs typeface="Roboto"/>
              <a:sym typeface="Roboto"/>
            </a:endParaRPr>
          </a:p>
        </p:txBody>
      </p:sp>
      <p:sp>
        <p:nvSpPr>
          <p:cNvPr id="536" name="Google Shape;536;p13"/>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2000"/>
              </a:spcBef>
              <a:spcAft>
                <a:spcPts val="0"/>
              </a:spcAft>
              <a:buSzPts val="2800"/>
              <a:buNone/>
            </a:pPr>
            <a:r>
              <a:rPr lang="en-US" sz="2200">
                <a:latin typeface="Roboto"/>
                <a:ea typeface="Roboto"/>
                <a:cs typeface="Roboto"/>
                <a:sym typeface="Roboto"/>
              </a:rPr>
              <a:t>Test Suites: Jest, ApolloServertesting</a:t>
            </a:r>
            <a:endParaRPr sz="2200">
              <a:latin typeface="Roboto"/>
              <a:ea typeface="Roboto"/>
              <a:cs typeface="Roboto"/>
              <a:sym typeface="Roboto"/>
            </a:endParaRPr>
          </a:p>
          <a:p>
            <a:pPr indent="0" lvl="0" marL="0" rtl="0" algn="l">
              <a:lnSpc>
                <a:spcPct val="90000"/>
              </a:lnSpc>
              <a:spcBef>
                <a:spcPts val="2000"/>
              </a:spcBef>
              <a:spcAft>
                <a:spcPts val="0"/>
              </a:spcAft>
              <a:buSzPts val="2800"/>
              <a:buNone/>
            </a:pPr>
            <a:r>
              <a:rPr lang="en-US" sz="2200">
                <a:latin typeface="Roboto"/>
                <a:ea typeface="Roboto"/>
                <a:cs typeface="Roboto"/>
                <a:sym typeface="Roboto"/>
              </a:rPr>
              <a:t>Type of Tests:</a:t>
            </a:r>
            <a:endParaRPr sz="2200">
              <a:latin typeface="Roboto"/>
              <a:ea typeface="Roboto"/>
              <a:cs typeface="Roboto"/>
              <a:sym typeface="Roboto"/>
            </a:endParaRPr>
          </a:p>
          <a:p>
            <a:pPr indent="-368300" lvl="0" marL="457200" rtl="0" algn="l">
              <a:lnSpc>
                <a:spcPct val="90000"/>
              </a:lnSpc>
              <a:spcBef>
                <a:spcPts val="2000"/>
              </a:spcBef>
              <a:spcAft>
                <a:spcPts val="0"/>
              </a:spcAft>
              <a:buSzPts val="2200"/>
              <a:buFont typeface="Roboto"/>
              <a:buChar char="●"/>
            </a:pPr>
            <a:r>
              <a:rPr lang="en-US" sz="2200">
                <a:latin typeface="Roboto"/>
                <a:ea typeface="Roboto"/>
                <a:cs typeface="Roboto"/>
                <a:sym typeface="Roboto"/>
              </a:rPr>
              <a:t>Using the Jest Framework, we were able to test the integration for mutations a user would perform, from making a </a:t>
            </a:r>
            <a:r>
              <a:rPr lang="en-US" sz="2200">
                <a:latin typeface="Roboto"/>
                <a:ea typeface="Roboto"/>
                <a:cs typeface="Roboto"/>
                <a:sym typeface="Roboto"/>
              </a:rPr>
              <a:t>request</a:t>
            </a:r>
            <a:r>
              <a:rPr lang="en-US" sz="2200">
                <a:latin typeface="Roboto"/>
                <a:ea typeface="Roboto"/>
                <a:cs typeface="Roboto"/>
                <a:sym typeface="Roboto"/>
              </a:rPr>
              <a:t> to resolving it.</a:t>
            </a:r>
            <a:endParaRPr sz="2200">
              <a:latin typeface="Roboto"/>
              <a:ea typeface="Roboto"/>
              <a:cs typeface="Roboto"/>
              <a:sym typeface="Robo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g105d306d4d2_3_0"/>
          <p:cNvSpPr txBox="1"/>
          <p:nvPr>
            <p:ph idx="1" type="body"/>
          </p:nvPr>
        </p:nvSpPr>
        <p:spPr>
          <a:xfrm>
            <a:off x="1589824" y="1939925"/>
            <a:ext cx="8982300" cy="4338900"/>
          </a:xfrm>
          <a:prstGeom prst="rect">
            <a:avLst/>
          </a:prstGeom>
        </p:spPr>
        <p:txBody>
          <a:bodyPr anchorCtr="0" anchor="t" bIns="45700" lIns="91425" spcFirstLastPara="1" rIns="91425" wrap="square" tIns="45700">
            <a:noAutofit/>
          </a:bodyPr>
          <a:lstStyle/>
          <a:p>
            <a:pPr indent="-406400" lvl="0" marL="457200" rtl="0" algn="l">
              <a:spcBef>
                <a:spcPts val="1000"/>
              </a:spcBef>
              <a:spcAft>
                <a:spcPts val="0"/>
              </a:spcAft>
              <a:buSzPts val="2800"/>
              <a:buChar char="●"/>
            </a:pPr>
            <a:r>
              <a:rPr lang="en-US"/>
              <a:t>React components </a:t>
            </a:r>
            <a:r>
              <a:rPr lang="en-US"/>
              <a:t>automatically reload after deleting students or lesson</a:t>
            </a:r>
            <a:endParaRPr/>
          </a:p>
          <a:p>
            <a:pPr indent="0" lvl="0" marL="0" rtl="0" algn="l">
              <a:spcBef>
                <a:spcPts val="1000"/>
              </a:spcBef>
              <a:spcAft>
                <a:spcPts val="0"/>
              </a:spcAft>
              <a:buNone/>
            </a:pPr>
            <a:r>
              <a:t/>
            </a:r>
            <a:endParaRPr/>
          </a:p>
          <a:p>
            <a:pPr indent="-406400" lvl="0" marL="457200" rtl="0" algn="l">
              <a:spcBef>
                <a:spcPts val="1000"/>
              </a:spcBef>
              <a:spcAft>
                <a:spcPts val="0"/>
              </a:spcAft>
              <a:buSzPts val="2800"/>
              <a:buChar char="●"/>
            </a:pPr>
            <a:r>
              <a:rPr lang="en-US"/>
              <a:t>Initial dashboard page should show a variety of data such as: announcements, progress, etc.</a:t>
            </a:r>
            <a:endParaRPr/>
          </a:p>
          <a:p>
            <a:pPr indent="0" lvl="0" marL="0" rtl="0" algn="l">
              <a:spcBef>
                <a:spcPts val="1000"/>
              </a:spcBef>
              <a:spcAft>
                <a:spcPts val="0"/>
              </a:spcAft>
              <a:buNone/>
            </a:pPr>
            <a:r>
              <a:t/>
            </a:r>
            <a:endParaRPr/>
          </a:p>
          <a:p>
            <a:pPr indent="-406400" lvl="0" marL="457200" rtl="0" algn="l">
              <a:spcBef>
                <a:spcPts val="1000"/>
              </a:spcBef>
              <a:spcAft>
                <a:spcPts val="0"/>
              </a:spcAft>
              <a:buSzPts val="2800"/>
              <a:buChar char="●"/>
            </a:pPr>
            <a:r>
              <a:rPr lang="en-US"/>
              <a:t>When admin deletes a lesson, the slide and block components associated continue to exist in db</a:t>
            </a:r>
            <a:endParaRPr/>
          </a:p>
        </p:txBody>
      </p:sp>
      <p:sp>
        <p:nvSpPr>
          <p:cNvPr id="543" name="Google Shape;543;g105d306d4d2_3_0"/>
          <p:cNvSpPr txBox="1"/>
          <p:nvPr>
            <p:ph type="title"/>
          </p:nvPr>
        </p:nvSpPr>
        <p:spPr>
          <a:xfrm>
            <a:off x="1589824" y="470310"/>
            <a:ext cx="8982300" cy="13257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Shortcomings</a:t>
            </a:r>
            <a:r>
              <a:rPr lang="en-US"/>
              <a:t>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ga345d1744a_0_231"/>
          <p:cNvSpPr txBox="1"/>
          <p:nvPr>
            <p:ph type="title"/>
          </p:nvPr>
        </p:nvSpPr>
        <p:spPr>
          <a:xfrm>
            <a:off x="10564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Summary</a:t>
            </a:r>
            <a:endParaRPr>
              <a:latin typeface="Roboto"/>
              <a:ea typeface="Roboto"/>
              <a:cs typeface="Roboto"/>
              <a:sym typeface="Roboto"/>
            </a:endParaRPr>
          </a:p>
        </p:txBody>
      </p:sp>
      <p:sp>
        <p:nvSpPr>
          <p:cNvPr id="550" name="Google Shape;550;ga345d1744a_0_231"/>
          <p:cNvSpPr txBox="1"/>
          <p:nvPr>
            <p:ph idx="1" type="body"/>
          </p:nvPr>
        </p:nvSpPr>
        <p:spPr>
          <a:xfrm>
            <a:off x="1056425" y="1997075"/>
            <a:ext cx="10460700" cy="4338900"/>
          </a:xfrm>
          <a:prstGeom prst="rect">
            <a:avLst/>
          </a:prstGeom>
          <a:noFill/>
          <a:ln>
            <a:noFill/>
          </a:ln>
        </p:spPr>
        <p:txBody>
          <a:bodyPr anchorCtr="0" anchor="t" bIns="45700" lIns="91425" spcFirstLastPara="1" rIns="91425" wrap="square" tIns="45700">
            <a:noAutofit/>
          </a:bodyPr>
          <a:lstStyle/>
          <a:p>
            <a:pPr indent="-228600" lvl="0" marL="514350" rtl="0" algn="l">
              <a:lnSpc>
                <a:spcPct val="90000"/>
              </a:lnSpc>
              <a:spcBef>
                <a:spcPts val="0"/>
              </a:spcBef>
              <a:spcAft>
                <a:spcPts val="0"/>
              </a:spcAft>
              <a:buSzPts val="2800"/>
              <a:buNone/>
            </a:pPr>
            <a:r>
              <a:rPr lang="en-US" sz="2200">
                <a:latin typeface="Roboto"/>
                <a:ea typeface="Roboto"/>
                <a:cs typeface="Roboto"/>
                <a:sym typeface="Roboto"/>
              </a:rPr>
              <a:t>MathBotics is a learning platform offering educators a growing and adaptive</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rPr lang="en-US" sz="2200">
                <a:latin typeface="Roboto"/>
                <a:ea typeface="Roboto"/>
                <a:cs typeface="Roboto"/>
                <a:sym typeface="Roboto"/>
              </a:rPr>
              <a:t>technology to inspire and instruct K-12 students to learn robotics and</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rPr lang="en-US" sz="2200">
                <a:solidFill>
                  <a:schemeClr val="lt1"/>
                </a:solidFill>
                <a:latin typeface="Roboto"/>
                <a:ea typeface="Roboto"/>
                <a:cs typeface="Roboto"/>
                <a:sym typeface="Roboto"/>
              </a:rPr>
              <a:t>mathematics. Through this iteration the platform</a:t>
            </a:r>
            <a:r>
              <a:rPr lang="en-US" sz="2200">
                <a:latin typeface="Roboto"/>
                <a:ea typeface="Roboto"/>
                <a:cs typeface="Roboto"/>
                <a:sym typeface="Roboto"/>
              </a:rPr>
              <a:t> now supports functionality that</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rPr lang="en-US" sz="2200">
                <a:latin typeface="Roboto"/>
                <a:ea typeface="Roboto"/>
                <a:cs typeface="Roboto"/>
                <a:sym typeface="Roboto"/>
              </a:rPr>
              <a:t>allows admins and instructors to deliver more </a:t>
            </a:r>
            <a:r>
              <a:rPr lang="en-US" sz="2200">
                <a:latin typeface="Roboto"/>
                <a:ea typeface="Roboto"/>
                <a:cs typeface="Roboto"/>
                <a:sym typeface="Roboto"/>
              </a:rPr>
              <a:t>customizable</a:t>
            </a:r>
            <a:r>
              <a:rPr lang="en-US" sz="2200">
                <a:latin typeface="Roboto"/>
                <a:ea typeface="Roboto"/>
                <a:cs typeface="Roboto"/>
                <a:sym typeface="Roboto"/>
              </a:rPr>
              <a:t> and tailored content</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rPr lang="en-US" sz="2200">
                <a:latin typeface="Roboto"/>
                <a:ea typeface="Roboto"/>
                <a:cs typeface="Roboto"/>
                <a:sym typeface="Roboto"/>
              </a:rPr>
              <a:t>with the introduction of videos and images while actively communicating to</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rPr lang="en-US" sz="2200">
                <a:latin typeface="Roboto"/>
                <a:ea typeface="Roboto"/>
                <a:cs typeface="Roboto"/>
                <a:sym typeface="Roboto"/>
              </a:rPr>
              <a:t>students their progress through their experience completing courses.</a:t>
            </a:r>
            <a:endParaRPr sz="2200">
              <a:latin typeface="Roboto"/>
              <a:ea typeface="Roboto"/>
              <a:cs typeface="Roboto"/>
              <a:sym typeface="Roboto"/>
            </a:endParaRPr>
          </a:p>
          <a:p>
            <a:pPr indent="-228600" lvl="0" marL="514350" rtl="0" algn="l">
              <a:lnSpc>
                <a:spcPct val="90000"/>
              </a:lnSpc>
              <a:spcBef>
                <a:spcPts val="0"/>
              </a:spcBef>
              <a:spcAft>
                <a:spcPts val="0"/>
              </a:spcAft>
              <a:buSzPts val="2800"/>
              <a:buNone/>
            </a:pPr>
            <a:r>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Overall, the team is excited to have worked on this product, and to have tested</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the platform in a real world </a:t>
            </a:r>
            <a:r>
              <a:rPr lang="en-US" sz="2200">
                <a:latin typeface="Roboto"/>
                <a:ea typeface="Roboto"/>
                <a:cs typeface="Roboto"/>
                <a:sym typeface="Roboto"/>
              </a:rPr>
              <a:t>classroom</a:t>
            </a:r>
            <a:r>
              <a:rPr lang="en-US" sz="2200">
                <a:latin typeface="Roboto"/>
                <a:ea typeface="Roboto"/>
                <a:cs typeface="Roboto"/>
                <a:sym typeface="Roboto"/>
              </a:rPr>
              <a:t> </a:t>
            </a:r>
            <a:r>
              <a:rPr lang="en-US" sz="2200">
                <a:latin typeface="Roboto"/>
                <a:ea typeface="Roboto"/>
                <a:cs typeface="Roboto"/>
                <a:sym typeface="Roboto"/>
              </a:rPr>
              <a:t>setting to see end-users interact with our</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application.</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Thank You!</a:t>
            </a:r>
            <a:endParaRPr sz="2200">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1030378fcac_2_10"/>
          <p:cNvSpPr txBox="1"/>
          <p:nvPr>
            <p:ph type="title"/>
          </p:nvPr>
        </p:nvSpPr>
        <p:spPr>
          <a:xfrm>
            <a:off x="813875" y="508929"/>
            <a:ext cx="8982300" cy="7623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The New System</a:t>
            </a:r>
            <a:endParaRPr>
              <a:latin typeface="Roboto"/>
              <a:ea typeface="Roboto"/>
              <a:cs typeface="Roboto"/>
              <a:sym typeface="Roboto"/>
            </a:endParaRPr>
          </a:p>
        </p:txBody>
      </p:sp>
      <p:sp>
        <p:nvSpPr>
          <p:cNvPr id="264" name="Google Shape;264;g1030378fcac_2_10"/>
          <p:cNvSpPr txBox="1"/>
          <p:nvPr>
            <p:ph idx="1" type="body"/>
          </p:nvPr>
        </p:nvSpPr>
        <p:spPr>
          <a:xfrm>
            <a:off x="911975" y="1449250"/>
            <a:ext cx="9055800" cy="4338900"/>
          </a:xfrm>
          <a:prstGeom prst="rect">
            <a:avLst/>
          </a:prstGeom>
          <a:noFill/>
          <a:ln>
            <a:noFill/>
          </a:ln>
        </p:spPr>
        <p:txBody>
          <a:bodyPr anchorCtr="0" anchor="t" bIns="45700" lIns="91425" spcFirstLastPara="1" rIns="91425" wrap="square" tIns="45700">
            <a:noAutofit/>
          </a:bodyPr>
          <a:lstStyle/>
          <a:p>
            <a:pPr indent="-368300" lvl="0" marL="457200" rtl="0" algn="l">
              <a:lnSpc>
                <a:spcPct val="100000"/>
              </a:lnSpc>
              <a:spcBef>
                <a:spcPts val="0"/>
              </a:spcBef>
              <a:spcAft>
                <a:spcPts val="0"/>
              </a:spcAft>
              <a:buClr>
                <a:schemeClr val="lt1"/>
              </a:buClr>
              <a:buSzPts val="2200"/>
              <a:buFont typeface="Roboto"/>
              <a:buChar char="●"/>
            </a:pPr>
            <a:r>
              <a:rPr lang="en-US" sz="2200">
                <a:solidFill>
                  <a:schemeClr val="lt1"/>
                </a:solidFill>
                <a:latin typeface="Roboto"/>
                <a:ea typeface="Roboto"/>
                <a:cs typeface="Roboto"/>
                <a:sym typeface="Roboto"/>
              </a:rPr>
              <a:t>Adding a  question list sidebar for students as they walkthrough completing a lesson</a:t>
            </a:r>
            <a:endParaRPr sz="2200">
              <a:solidFill>
                <a:schemeClr val="lt1"/>
              </a:solidFill>
              <a:latin typeface="Roboto"/>
              <a:ea typeface="Roboto"/>
              <a:cs typeface="Roboto"/>
              <a:sym typeface="Roboto"/>
            </a:endParaRPr>
          </a:p>
          <a:p>
            <a:pPr indent="-368300" lvl="0" marL="457200" rtl="0" algn="l">
              <a:lnSpc>
                <a:spcPct val="100000"/>
              </a:lnSpc>
              <a:spcBef>
                <a:spcPts val="1000"/>
              </a:spcBef>
              <a:spcAft>
                <a:spcPts val="0"/>
              </a:spcAft>
              <a:buClr>
                <a:schemeClr val="lt1"/>
              </a:buClr>
              <a:buSzPts val="2200"/>
              <a:buFont typeface="Roboto"/>
              <a:buChar char="●"/>
            </a:pPr>
            <a:r>
              <a:rPr lang="en-US" sz="2200">
                <a:solidFill>
                  <a:schemeClr val="lt1"/>
                </a:solidFill>
                <a:latin typeface="Roboto"/>
                <a:ea typeface="Roboto"/>
                <a:cs typeface="Roboto"/>
                <a:sym typeface="Roboto"/>
              </a:rPr>
              <a:t>Giving an instructor control over number of attempts students have to take any given lesson</a:t>
            </a:r>
            <a:endParaRPr sz="2200">
              <a:solidFill>
                <a:schemeClr val="lt1"/>
              </a:solidFill>
              <a:latin typeface="Roboto"/>
              <a:ea typeface="Roboto"/>
              <a:cs typeface="Roboto"/>
              <a:sym typeface="Roboto"/>
            </a:endParaRPr>
          </a:p>
          <a:p>
            <a:pPr indent="-368300" lvl="0" marL="457200" rtl="0" algn="l">
              <a:lnSpc>
                <a:spcPct val="100000"/>
              </a:lnSpc>
              <a:spcBef>
                <a:spcPts val="1000"/>
              </a:spcBef>
              <a:spcAft>
                <a:spcPts val="0"/>
              </a:spcAft>
              <a:buClr>
                <a:schemeClr val="lt1"/>
              </a:buClr>
              <a:buSzPts val="2200"/>
              <a:buFont typeface="Roboto"/>
              <a:buChar char="●"/>
            </a:pPr>
            <a:r>
              <a:rPr lang="en-US" sz="2200">
                <a:solidFill>
                  <a:schemeClr val="lt1"/>
                </a:solidFill>
                <a:latin typeface="Roboto"/>
                <a:ea typeface="Roboto"/>
                <a:cs typeface="Roboto"/>
                <a:sym typeface="Roboto"/>
              </a:rPr>
              <a:t>Supporting it on the web with email</a:t>
            </a:r>
            <a:endParaRPr sz="2200">
              <a:solidFill>
                <a:schemeClr val="lt1"/>
              </a:solidFill>
              <a:latin typeface="Roboto"/>
              <a:ea typeface="Roboto"/>
              <a:cs typeface="Roboto"/>
              <a:sym typeface="Roboto"/>
            </a:endParaRPr>
          </a:p>
          <a:p>
            <a:pPr indent="-368300" lvl="0" marL="457200" rtl="0" algn="l">
              <a:lnSpc>
                <a:spcPct val="100000"/>
              </a:lnSpc>
              <a:spcBef>
                <a:spcPts val="1000"/>
              </a:spcBef>
              <a:spcAft>
                <a:spcPts val="0"/>
              </a:spcAft>
              <a:buClr>
                <a:schemeClr val="lt1"/>
              </a:buClr>
              <a:buSzPts val="2200"/>
              <a:buFont typeface="Roboto"/>
              <a:buChar char="●"/>
            </a:pPr>
            <a:r>
              <a:rPr lang="en-US" sz="2200">
                <a:solidFill>
                  <a:schemeClr val="lt1"/>
                </a:solidFill>
                <a:latin typeface="Roboto"/>
                <a:ea typeface="Roboto"/>
                <a:cs typeface="Roboto"/>
                <a:sym typeface="Roboto"/>
              </a:rPr>
              <a:t>Adding additional layers of security</a:t>
            </a:r>
            <a:endParaRPr sz="2200">
              <a:solidFill>
                <a:schemeClr val="lt1"/>
              </a:solidFill>
              <a:latin typeface="Roboto"/>
              <a:ea typeface="Roboto"/>
              <a:cs typeface="Roboto"/>
              <a:sym typeface="Roboto"/>
            </a:endParaRPr>
          </a:p>
          <a:p>
            <a:pPr indent="-368300" lvl="0" marL="457200" rtl="0" algn="l">
              <a:lnSpc>
                <a:spcPct val="100000"/>
              </a:lnSpc>
              <a:spcBef>
                <a:spcPts val="1000"/>
              </a:spcBef>
              <a:spcAft>
                <a:spcPts val="0"/>
              </a:spcAft>
              <a:buClr>
                <a:schemeClr val="lt1"/>
              </a:buClr>
              <a:buSzPts val="2200"/>
              <a:buFont typeface="Roboto"/>
              <a:buChar char="●"/>
            </a:pPr>
            <a:r>
              <a:rPr lang="en-US" sz="2200">
                <a:solidFill>
                  <a:schemeClr val="lt1"/>
                </a:solidFill>
                <a:latin typeface="Roboto"/>
                <a:ea typeface="Roboto"/>
                <a:cs typeface="Roboto"/>
                <a:sym typeface="Roboto"/>
              </a:rPr>
              <a:t>Providing students a progress bar on their overview of a course so they can monitor how far along they are in the completion of each lesson</a:t>
            </a:r>
            <a:endParaRPr sz="2200">
              <a:solidFill>
                <a:schemeClr val="lt1"/>
              </a:solidFill>
              <a:latin typeface="Roboto"/>
              <a:ea typeface="Roboto"/>
              <a:cs typeface="Roboto"/>
              <a:sym typeface="Roboto"/>
            </a:endParaRPr>
          </a:p>
          <a:p>
            <a:pPr indent="0" lvl="0" marL="0" rtl="0" algn="l">
              <a:lnSpc>
                <a:spcPct val="90000"/>
              </a:lnSpc>
              <a:spcBef>
                <a:spcPts val="1000"/>
              </a:spcBef>
              <a:spcAft>
                <a:spcPts val="0"/>
              </a:spcAft>
              <a:buSzPts val="2800"/>
              <a:buNone/>
            </a:pPr>
            <a:r>
              <a:t/>
            </a:r>
            <a:endParaRPr sz="2200">
              <a:solidFill>
                <a:srgbClr val="FFFFFF"/>
              </a:solidFill>
              <a:latin typeface="Roboto"/>
              <a:ea typeface="Roboto"/>
              <a:cs typeface="Roboto"/>
              <a:sym typeface="Robo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gcc45f8decb_0_63"/>
          <p:cNvSpPr txBox="1"/>
          <p:nvPr>
            <p:ph idx="1" type="body"/>
          </p:nvPr>
        </p:nvSpPr>
        <p:spPr>
          <a:xfrm>
            <a:off x="4032425" y="1342000"/>
            <a:ext cx="7751700" cy="210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400">
                <a:solidFill>
                  <a:schemeClr val="lt1"/>
                </a:solidFill>
              </a:rPr>
              <a:t>Christopher Hinchey</a:t>
            </a:r>
            <a:endParaRPr b="1" sz="2400">
              <a:solidFill>
                <a:schemeClr val="lt1"/>
              </a:solidFill>
            </a:endParaRPr>
          </a:p>
          <a:p>
            <a:pPr indent="0" lvl="0" marL="457200" rtl="0" algn="l">
              <a:lnSpc>
                <a:spcPct val="90000"/>
              </a:lnSpc>
              <a:spcBef>
                <a:spcPts val="1000"/>
              </a:spcBef>
              <a:spcAft>
                <a:spcPts val="0"/>
              </a:spcAft>
              <a:buSzPts val="1800"/>
              <a:buNone/>
            </a:pPr>
            <a:r>
              <a:rPr lang="en-US" sz="2400" u="sng">
                <a:solidFill>
                  <a:schemeClr val="hlink"/>
                </a:solidFill>
                <a:hlinkClick r:id="rId3"/>
              </a:rPr>
              <a:t>chinc007@fiu.edu</a:t>
            </a:r>
            <a:endParaRPr sz="2400">
              <a:solidFill>
                <a:schemeClr val="lt1"/>
              </a:solidFill>
              <a:latin typeface="Roboto"/>
              <a:ea typeface="Roboto"/>
              <a:cs typeface="Roboto"/>
              <a:sym typeface="Roboto"/>
            </a:endParaRPr>
          </a:p>
          <a:p>
            <a:pPr indent="0" lvl="0" marL="0" rtl="0" algn="l">
              <a:lnSpc>
                <a:spcPct val="90000"/>
              </a:lnSpc>
              <a:spcBef>
                <a:spcPts val="1000"/>
              </a:spcBef>
              <a:spcAft>
                <a:spcPts val="0"/>
              </a:spcAft>
              <a:buSzPts val="1800"/>
              <a:buNone/>
            </a:pPr>
            <a:r>
              <a:rPr lang="en-US" sz="2400">
                <a:solidFill>
                  <a:schemeClr val="lt1"/>
                </a:solidFill>
                <a:latin typeface="Roboto"/>
                <a:ea typeface="Roboto"/>
                <a:cs typeface="Roboto"/>
                <a:sym typeface="Roboto"/>
              </a:rPr>
              <a:t>	</a:t>
            </a:r>
            <a:r>
              <a:rPr lang="en-US" sz="2400" u="sng">
                <a:solidFill>
                  <a:schemeClr val="hlink"/>
                </a:solidFill>
                <a:latin typeface="Roboto"/>
                <a:ea typeface="Roboto"/>
                <a:cs typeface="Roboto"/>
                <a:sym typeface="Roboto"/>
                <a:hlinkClick r:id="rId4"/>
              </a:rPr>
              <a:t>https://github.com/CHDeveloper</a:t>
            </a:r>
            <a:endParaRPr sz="2400">
              <a:solidFill>
                <a:schemeClr val="lt1"/>
              </a:solidFill>
            </a:endParaRPr>
          </a:p>
          <a:p>
            <a:pPr indent="0" lvl="0" marL="457200" rtl="0" algn="l">
              <a:lnSpc>
                <a:spcPct val="90000"/>
              </a:lnSpc>
              <a:spcBef>
                <a:spcPts val="1000"/>
              </a:spcBef>
              <a:spcAft>
                <a:spcPts val="0"/>
              </a:spcAft>
              <a:buSzPts val="1800"/>
              <a:buNone/>
            </a:pPr>
            <a:r>
              <a:rPr lang="en-US" sz="2400" u="sng">
                <a:solidFill>
                  <a:schemeClr val="hlink"/>
                </a:solidFill>
                <a:hlinkClick r:id="rId5"/>
              </a:rPr>
              <a:t>https://www.linkedin.com/in/christopherhinchey/</a:t>
            </a:r>
            <a:endParaRPr sz="2400">
              <a:solidFill>
                <a:schemeClr val="lt1"/>
              </a:solidFill>
            </a:endParaRPr>
          </a:p>
          <a:p>
            <a:pPr indent="0" lvl="0" marL="457200" rtl="0" algn="l">
              <a:lnSpc>
                <a:spcPct val="90000"/>
              </a:lnSpc>
              <a:spcBef>
                <a:spcPts val="1000"/>
              </a:spcBef>
              <a:spcAft>
                <a:spcPts val="0"/>
              </a:spcAft>
              <a:buSzPts val="1800"/>
              <a:buNone/>
            </a:pPr>
            <a:r>
              <a:t/>
            </a:r>
            <a:endParaRPr sz="2400">
              <a:solidFill>
                <a:schemeClr val="lt1"/>
              </a:solidFill>
            </a:endParaRPr>
          </a:p>
          <a:p>
            <a:pPr indent="0" lvl="0" marL="0" rtl="0" algn="l">
              <a:lnSpc>
                <a:spcPct val="90000"/>
              </a:lnSpc>
              <a:spcBef>
                <a:spcPts val="1000"/>
              </a:spcBef>
              <a:spcAft>
                <a:spcPts val="0"/>
              </a:spcAft>
              <a:buClr>
                <a:schemeClr val="dk1"/>
              </a:buClr>
              <a:buSzPts val="1100"/>
              <a:buFont typeface="Arial"/>
              <a:buNone/>
            </a:pPr>
            <a:r>
              <a:t/>
            </a:r>
            <a:endParaRPr b="1" sz="2400" u="sng">
              <a:solidFill>
                <a:schemeClr val="lt1"/>
              </a:solidFill>
            </a:endParaRPr>
          </a:p>
          <a:p>
            <a:pPr indent="0" lvl="0" marL="0" rtl="0" algn="l">
              <a:lnSpc>
                <a:spcPct val="90000"/>
              </a:lnSpc>
              <a:spcBef>
                <a:spcPts val="1000"/>
              </a:spcBef>
              <a:spcAft>
                <a:spcPts val="0"/>
              </a:spcAft>
              <a:buSzPts val="1800"/>
              <a:buNone/>
            </a:pPr>
            <a:r>
              <a:t/>
            </a:r>
            <a:endParaRPr sz="2400">
              <a:solidFill>
                <a:schemeClr val="lt1"/>
              </a:solidFill>
            </a:endParaRPr>
          </a:p>
        </p:txBody>
      </p:sp>
      <p:sp>
        <p:nvSpPr>
          <p:cNvPr id="557" name="Google Shape;557;gcc45f8decb_0_63"/>
          <p:cNvSpPr txBox="1"/>
          <p:nvPr>
            <p:ph type="title"/>
          </p:nvPr>
        </p:nvSpPr>
        <p:spPr>
          <a:xfrm>
            <a:off x="942124" y="70260"/>
            <a:ext cx="89823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Contact Information</a:t>
            </a:r>
            <a:endParaRPr>
              <a:latin typeface="Roboto"/>
              <a:ea typeface="Roboto"/>
              <a:cs typeface="Roboto"/>
              <a:sym typeface="Roboto"/>
            </a:endParaRPr>
          </a:p>
        </p:txBody>
      </p:sp>
      <p:sp>
        <p:nvSpPr>
          <p:cNvPr id="558" name="Google Shape;558;gcc45f8decb_0_63"/>
          <p:cNvSpPr txBox="1"/>
          <p:nvPr>
            <p:ph idx="1" type="body"/>
          </p:nvPr>
        </p:nvSpPr>
        <p:spPr>
          <a:xfrm>
            <a:off x="1163525" y="3835375"/>
            <a:ext cx="7000800" cy="21003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2400"/>
              </a:spcBef>
              <a:spcAft>
                <a:spcPts val="0"/>
              </a:spcAft>
              <a:buClr>
                <a:schemeClr val="dk1"/>
              </a:buClr>
              <a:buSzPts val="1100"/>
              <a:buFont typeface="Arial"/>
              <a:buNone/>
            </a:pPr>
            <a:r>
              <a:rPr b="1" lang="en-US" sz="2300">
                <a:solidFill>
                  <a:schemeClr val="lt1"/>
                </a:solidFill>
              </a:rPr>
              <a:t>Isabel Montes De Oca</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hlinkClick r:id="rId6"/>
              </a:rPr>
              <a:t>imont034@fiu.edu</a:t>
            </a:r>
            <a:endParaRPr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7"/>
              </a:rPr>
              <a:t>https://github.com/imont034</a:t>
            </a:r>
            <a:endParaRPr sz="2400">
              <a:solidFill>
                <a:schemeClr val="lt1"/>
              </a:solidFill>
              <a:latin typeface="Roboto"/>
              <a:ea typeface="Roboto"/>
              <a:cs typeface="Roboto"/>
              <a:sym typeface="Roboto"/>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hlinkClick r:id="rId8"/>
              </a:rPr>
              <a:t>https://www.linkedin.com/in/imont034/</a:t>
            </a:r>
            <a:endParaRPr sz="2400">
              <a:solidFill>
                <a:schemeClr val="lt1"/>
              </a:solidFill>
              <a:latin typeface="Roboto"/>
              <a:ea typeface="Roboto"/>
              <a:cs typeface="Roboto"/>
              <a:sym typeface="Roboto"/>
            </a:endParaRPr>
          </a:p>
          <a:p>
            <a:pPr indent="0" lvl="0" marL="0" rtl="0" algn="l">
              <a:lnSpc>
                <a:spcPct val="90000"/>
              </a:lnSpc>
              <a:spcBef>
                <a:spcPts val="1000"/>
              </a:spcBef>
              <a:spcAft>
                <a:spcPts val="0"/>
              </a:spcAft>
              <a:buClr>
                <a:schemeClr val="dk1"/>
              </a:buClr>
              <a:buSzPts val="1100"/>
              <a:buFont typeface="Arial"/>
              <a:buNone/>
            </a:pPr>
            <a:r>
              <a:t/>
            </a:r>
            <a:endParaRPr sz="1400">
              <a:solidFill>
                <a:schemeClr val="dk1"/>
              </a:solidFill>
            </a:endParaRPr>
          </a:p>
          <a:p>
            <a:pPr indent="0" lvl="0" marL="0" rtl="0" algn="l">
              <a:lnSpc>
                <a:spcPct val="90000"/>
              </a:lnSpc>
              <a:spcBef>
                <a:spcPts val="1000"/>
              </a:spcBef>
              <a:spcAft>
                <a:spcPts val="0"/>
              </a:spcAft>
              <a:buSzPts val="1800"/>
              <a:buNone/>
            </a:pPr>
            <a:r>
              <a:t/>
            </a:r>
            <a:endParaRPr b="1" sz="2400">
              <a:solidFill>
                <a:schemeClr val="lt1"/>
              </a:solidFill>
            </a:endParaRPr>
          </a:p>
        </p:txBody>
      </p:sp>
      <p:pic>
        <p:nvPicPr>
          <p:cNvPr id="559" name="Google Shape;559;gcc45f8decb_0_63"/>
          <p:cNvPicPr preferRelativeResize="0"/>
          <p:nvPr/>
        </p:nvPicPr>
        <p:blipFill>
          <a:blip r:embed="rId9">
            <a:alphaModFix/>
          </a:blip>
          <a:stretch>
            <a:fillRect/>
          </a:stretch>
        </p:blipFill>
        <p:spPr>
          <a:xfrm>
            <a:off x="1321250" y="1325550"/>
            <a:ext cx="2133176" cy="2133176"/>
          </a:xfrm>
          <a:prstGeom prst="rect">
            <a:avLst/>
          </a:prstGeom>
          <a:noFill/>
          <a:ln>
            <a:noFill/>
          </a:ln>
        </p:spPr>
      </p:pic>
      <p:pic>
        <p:nvPicPr>
          <p:cNvPr id="560" name="Google Shape;560;gcc45f8decb_0_63"/>
          <p:cNvPicPr preferRelativeResize="0"/>
          <p:nvPr/>
        </p:nvPicPr>
        <p:blipFill rotWithShape="1">
          <a:blip r:embed="rId10">
            <a:alphaModFix/>
          </a:blip>
          <a:srcRect b="12195" l="0" r="0" t="0"/>
          <a:stretch/>
        </p:blipFill>
        <p:spPr>
          <a:xfrm>
            <a:off x="7340100" y="3283625"/>
            <a:ext cx="3424525" cy="30068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gcf076b886e_6_45"/>
          <p:cNvSpPr txBox="1"/>
          <p:nvPr>
            <p:ph idx="1" type="body"/>
          </p:nvPr>
        </p:nvSpPr>
        <p:spPr>
          <a:xfrm>
            <a:off x="1080375" y="3835375"/>
            <a:ext cx="7242600" cy="210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rgbClr val="000000"/>
              </a:buClr>
              <a:buSzPts val="1800"/>
              <a:buFont typeface="Arial"/>
              <a:buNone/>
            </a:pPr>
            <a:r>
              <a:rPr b="1" lang="en-US" sz="2400">
                <a:solidFill>
                  <a:schemeClr val="lt1"/>
                </a:solidFill>
              </a:rPr>
              <a:t>Christopher Jerauld</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hlinkClick r:id="rId3"/>
              </a:rPr>
              <a:t>cjera004@fiu.edu</a:t>
            </a:r>
            <a:endParaRPr sz="2400">
              <a:solidFill>
                <a:schemeClr val="lt1"/>
              </a:solidFill>
              <a:latin typeface="Roboto"/>
              <a:ea typeface="Roboto"/>
              <a:cs typeface="Roboto"/>
              <a:sym typeface="Roboto"/>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4"/>
              </a:rPr>
              <a:t>https://github.com/cjera004</a:t>
            </a:r>
            <a:endParaRPr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hlinkClick r:id="rId5"/>
              </a:rPr>
              <a:t>https://www.linkedin.com/in/christopherjerauld/</a:t>
            </a:r>
            <a:endParaRPr b="1" sz="2400">
              <a:solidFill>
                <a:schemeClr val="lt1"/>
              </a:solidFill>
            </a:endParaRPr>
          </a:p>
        </p:txBody>
      </p:sp>
      <p:sp>
        <p:nvSpPr>
          <p:cNvPr id="567" name="Google Shape;567;gcf076b886e_6_45"/>
          <p:cNvSpPr txBox="1"/>
          <p:nvPr>
            <p:ph type="title"/>
          </p:nvPr>
        </p:nvSpPr>
        <p:spPr>
          <a:xfrm>
            <a:off x="942124" y="70260"/>
            <a:ext cx="89823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Contact Information</a:t>
            </a:r>
            <a:endParaRPr>
              <a:latin typeface="Roboto"/>
              <a:ea typeface="Roboto"/>
              <a:cs typeface="Roboto"/>
              <a:sym typeface="Roboto"/>
            </a:endParaRPr>
          </a:p>
        </p:txBody>
      </p:sp>
      <p:sp>
        <p:nvSpPr>
          <p:cNvPr id="568" name="Google Shape;568;gcf076b886e_6_45"/>
          <p:cNvSpPr txBox="1"/>
          <p:nvPr>
            <p:ph idx="1" type="body"/>
          </p:nvPr>
        </p:nvSpPr>
        <p:spPr>
          <a:xfrm>
            <a:off x="4213375" y="1342075"/>
            <a:ext cx="7000800" cy="210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400">
                <a:solidFill>
                  <a:schemeClr val="lt1"/>
                </a:solidFill>
              </a:rPr>
              <a:t>Christian Horton</a:t>
            </a:r>
            <a:endParaRPr b="1" sz="2400">
              <a:solidFill>
                <a:schemeClr val="lt1"/>
              </a:solidFill>
            </a:endParaRPr>
          </a:p>
          <a:p>
            <a:pPr indent="0" lvl="0" marL="457200" rtl="0" algn="l">
              <a:lnSpc>
                <a:spcPct val="115384"/>
              </a:lnSpc>
              <a:spcBef>
                <a:spcPts val="14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6"/>
              </a:rPr>
              <a:t>chort017@fiu.edu</a:t>
            </a:r>
            <a:endParaRPr sz="2400">
              <a:solidFill>
                <a:schemeClr val="lt1"/>
              </a:solidFill>
              <a:latin typeface="Roboto"/>
              <a:ea typeface="Roboto"/>
              <a:cs typeface="Roboto"/>
              <a:sym typeface="Roboto"/>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7"/>
              </a:rPr>
              <a:t>https://github.com/</a:t>
            </a:r>
            <a:r>
              <a:rPr lang="en-US" sz="2400" u="sng">
                <a:solidFill>
                  <a:schemeClr val="hlink"/>
                </a:solidFill>
                <a:hlinkClick r:id="rId8"/>
              </a:rPr>
              <a:t>nortoh</a:t>
            </a:r>
            <a:endParaRPr sz="2400">
              <a:solidFill>
                <a:schemeClr val="lt1"/>
              </a:solidFill>
            </a:endParaRPr>
          </a:p>
          <a:p>
            <a:pPr indent="0" lvl="0" marL="457200" rtl="0" algn="l">
              <a:lnSpc>
                <a:spcPct val="90000"/>
              </a:lnSpc>
              <a:spcBef>
                <a:spcPts val="1000"/>
              </a:spcBef>
              <a:spcAft>
                <a:spcPts val="0"/>
              </a:spcAft>
              <a:buSzPts val="1800"/>
              <a:buNone/>
            </a:pPr>
            <a:r>
              <a:rPr lang="en-US" sz="2400" u="sng">
                <a:solidFill>
                  <a:schemeClr val="hlink"/>
                </a:solidFill>
                <a:hlinkClick r:id="rId9"/>
              </a:rPr>
              <a:t>https://www.linkedin.com/in/christian-horton/</a:t>
            </a:r>
            <a:endParaRPr b="1" sz="2400">
              <a:solidFill>
                <a:schemeClr val="lt1"/>
              </a:solidFill>
            </a:endParaRPr>
          </a:p>
        </p:txBody>
      </p:sp>
      <p:pic>
        <p:nvPicPr>
          <p:cNvPr id="569" name="Google Shape;569;gcf076b886e_6_45"/>
          <p:cNvPicPr preferRelativeResize="0"/>
          <p:nvPr/>
        </p:nvPicPr>
        <p:blipFill>
          <a:blip r:embed="rId10">
            <a:alphaModFix/>
          </a:blip>
          <a:stretch>
            <a:fillRect/>
          </a:stretch>
        </p:blipFill>
        <p:spPr>
          <a:xfrm>
            <a:off x="8433175" y="3600025"/>
            <a:ext cx="2335650" cy="2335650"/>
          </a:xfrm>
          <a:prstGeom prst="rect">
            <a:avLst/>
          </a:prstGeom>
          <a:noFill/>
          <a:ln>
            <a:noFill/>
          </a:ln>
        </p:spPr>
      </p:pic>
      <p:pic>
        <p:nvPicPr>
          <p:cNvPr id="570" name="Google Shape;570;gcf076b886e_6_45"/>
          <p:cNvPicPr preferRelativeResize="0"/>
          <p:nvPr/>
        </p:nvPicPr>
        <p:blipFill>
          <a:blip r:embed="rId11">
            <a:alphaModFix/>
          </a:blip>
          <a:stretch>
            <a:fillRect/>
          </a:stretch>
        </p:blipFill>
        <p:spPr>
          <a:xfrm>
            <a:off x="1467400" y="1324922"/>
            <a:ext cx="2134615" cy="213461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gcf076b886e_6_56"/>
          <p:cNvSpPr txBox="1"/>
          <p:nvPr>
            <p:ph idx="1" type="body"/>
          </p:nvPr>
        </p:nvSpPr>
        <p:spPr>
          <a:xfrm>
            <a:off x="4484075" y="1342000"/>
            <a:ext cx="7000800" cy="210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400">
                <a:solidFill>
                  <a:schemeClr val="lt1"/>
                </a:solidFill>
              </a:rPr>
              <a:t>Alberto Sales</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3"/>
              </a:rPr>
              <a:t>asale038@fiu.edu</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4"/>
              </a:rPr>
              <a:t>https://github.com/albertosales1998</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5"/>
              </a:rPr>
              <a:t>https://www.linkedin.com/in/albertosales/</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t/>
            </a:r>
            <a:endParaRPr b="1" sz="2400">
              <a:solidFill>
                <a:schemeClr val="lt1"/>
              </a:solidFill>
            </a:endParaRPr>
          </a:p>
          <a:p>
            <a:pPr indent="0" lvl="0" marL="0" rtl="0" algn="l">
              <a:lnSpc>
                <a:spcPct val="90000"/>
              </a:lnSpc>
              <a:spcBef>
                <a:spcPts val="1000"/>
              </a:spcBef>
              <a:spcAft>
                <a:spcPts val="0"/>
              </a:spcAft>
              <a:buSzPts val="1800"/>
              <a:buNone/>
            </a:pPr>
            <a:r>
              <a:t/>
            </a:r>
            <a:endParaRPr b="1" sz="2400">
              <a:solidFill>
                <a:schemeClr val="lt1"/>
              </a:solidFill>
            </a:endParaRPr>
          </a:p>
        </p:txBody>
      </p:sp>
      <p:sp>
        <p:nvSpPr>
          <p:cNvPr id="577" name="Google Shape;577;gcf076b886e_6_56"/>
          <p:cNvSpPr txBox="1"/>
          <p:nvPr>
            <p:ph type="title"/>
          </p:nvPr>
        </p:nvSpPr>
        <p:spPr>
          <a:xfrm>
            <a:off x="942124" y="70260"/>
            <a:ext cx="89823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Contact Information</a:t>
            </a:r>
            <a:endParaRPr>
              <a:latin typeface="Roboto"/>
              <a:ea typeface="Roboto"/>
              <a:cs typeface="Roboto"/>
              <a:sym typeface="Roboto"/>
            </a:endParaRPr>
          </a:p>
        </p:txBody>
      </p:sp>
      <p:pic>
        <p:nvPicPr>
          <p:cNvPr id="578" name="Google Shape;578;gcf076b886e_6_56"/>
          <p:cNvPicPr preferRelativeResize="0"/>
          <p:nvPr/>
        </p:nvPicPr>
        <p:blipFill>
          <a:blip r:embed="rId6">
            <a:alphaModFix/>
          </a:blip>
          <a:stretch>
            <a:fillRect/>
          </a:stretch>
        </p:blipFill>
        <p:spPr>
          <a:xfrm>
            <a:off x="1148900" y="1144503"/>
            <a:ext cx="2495300" cy="2495300"/>
          </a:xfrm>
          <a:prstGeom prst="rect">
            <a:avLst/>
          </a:prstGeom>
          <a:noFill/>
          <a:ln>
            <a:noFill/>
          </a:ln>
        </p:spPr>
      </p:pic>
      <p:sp>
        <p:nvSpPr>
          <p:cNvPr id="579" name="Google Shape;579;gcf076b886e_6_56"/>
          <p:cNvSpPr txBox="1"/>
          <p:nvPr>
            <p:ph idx="1" type="body"/>
          </p:nvPr>
        </p:nvSpPr>
        <p:spPr>
          <a:xfrm>
            <a:off x="1148900" y="4207625"/>
            <a:ext cx="7000800" cy="210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400">
                <a:solidFill>
                  <a:schemeClr val="lt1"/>
                </a:solidFill>
              </a:rPr>
              <a:t>Christian Moreyra</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7"/>
              </a:rPr>
              <a:t>cmore100@fiu.edu</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latin typeface="Roboto"/>
                <a:ea typeface="Roboto"/>
                <a:cs typeface="Roboto"/>
                <a:sym typeface="Roboto"/>
                <a:hlinkClick r:id="rId8"/>
              </a:rPr>
              <a:t>https://github.com/Christian-Moreyra</a:t>
            </a:r>
            <a:endParaRPr b="1" sz="2400">
              <a:solidFill>
                <a:schemeClr val="lt1"/>
              </a:solidFill>
            </a:endParaRPr>
          </a:p>
          <a:p>
            <a:pPr indent="0" lvl="0" marL="457200" rtl="0" algn="l">
              <a:lnSpc>
                <a:spcPct val="90000"/>
              </a:lnSpc>
              <a:spcBef>
                <a:spcPts val="1000"/>
              </a:spcBef>
              <a:spcAft>
                <a:spcPts val="0"/>
              </a:spcAft>
              <a:buClr>
                <a:schemeClr val="dk1"/>
              </a:buClr>
              <a:buSzPts val="1100"/>
              <a:buFont typeface="Arial"/>
              <a:buNone/>
            </a:pPr>
            <a:r>
              <a:rPr lang="en-US" sz="2400" u="sng">
                <a:solidFill>
                  <a:schemeClr val="hlink"/>
                </a:solidFill>
                <a:hlinkClick r:id="rId9"/>
              </a:rPr>
              <a:t>https://www.linkedin.com/in/christian-moreyra/</a:t>
            </a:r>
            <a:endParaRPr sz="2400">
              <a:solidFill>
                <a:schemeClr val="lt1"/>
              </a:solidFill>
            </a:endParaRPr>
          </a:p>
        </p:txBody>
      </p:sp>
      <p:pic>
        <p:nvPicPr>
          <p:cNvPr id="580" name="Google Shape;580;gcf076b886e_6_56"/>
          <p:cNvPicPr preferRelativeResize="0"/>
          <p:nvPr/>
        </p:nvPicPr>
        <p:blipFill>
          <a:blip r:embed="rId10">
            <a:alphaModFix/>
          </a:blip>
          <a:stretch>
            <a:fillRect/>
          </a:stretch>
        </p:blipFill>
        <p:spPr>
          <a:xfrm>
            <a:off x="8319500" y="4118850"/>
            <a:ext cx="2277850" cy="2277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1030378fcac_2_4"/>
          <p:cNvSpPr txBox="1"/>
          <p:nvPr>
            <p:ph type="title"/>
          </p:nvPr>
        </p:nvSpPr>
        <p:spPr>
          <a:xfrm>
            <a:off x="813875" y="508929"/>
            <a:ext cx="8982300" cy="7623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The New System</a:t>
            </a:r>
            <a:endParaRPr>
              <a:latin typeface="Roboto"/>
              <a:ea typeface="Roboto"/>
              <a:cs typeface="Roboto"/>
              <a:sym typeface="Roboto"/>
            </a:endParaRPr>
          </a:p>
        </p:txBody>
      </p:sp>
      <p:sp>
        <p:nvSpPr>
          <p:cNvPr id="271" name="Google Shape;271;g1030378fcac_2_4"/>
          <p:cNvSpPr txBox="1"/>
          <p:nvPr>
            <p:ph idx="1" type="body"/>
          </p:nvPr>
        </p:nvSpPr>
        <p:spPr>
          <a:xfrm>
            <a:off x="911975" y="1449250"/>
            <a:ext cx="9055800" cy="4338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sz="2200">
                <a:solidFill>
                  <a:srgbClr val="FFFFFF"/>
                </a:solidFill>
                <a:latin typeface="Roboto"/>
                <a:ea typeface="Roboto"/>
                <a:cs typeface="Roboto"/>
                <a:sym typeface="Roboto"/>
              </a:rPr>
              <a:t>Includes new feature such as</a:t>
            </a:r>
            <a:r>
              <a:rPr lang="en-US" sz="2200">
                <a:solidFill>
                  <a:srgbClr val="FFFFFF"/>
                </a:solidFill>
                <a:latin typeface="Roboto"/>
                <a:ea typeface="Roboto"/>
                <a:cs typeface="Roboto"/>
                <a:sym typeface="Roboto"/>
              </a:rPr>
              <a:t>:</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Providing a feedback system for Instructors to communicate to </a:t>
            </a:r>
            <a:r>
              <a:rPr lang="en-US" sz="2200">
                <a:solidFill>
                  <a:srgbClr val="FFFFFF"/>
                </a:solidFill>
                <a:latin typeface="Roboto"/>
                <a:ea typeface="Roboto"/>
                <a:cs typeface="Roboto"/>
                <a:sym typeface="Roboto"/>
              </a:rPr>
              <a:t>Administrators</a:t>
            </a:r>
            <a:r>
              <a:rPr lang="en-US" sz="2200">
                <a:solidFill>
                  <a:srgbClr val="FFFFFF"/>
                </a:solidFill>
                <a:latin typeface="Roboto"/>
                <a:ea typeface="Roboto"/>
                <a:cs typeface="Roboto"/>
                <a:sym typeface="Roboto"/>
              </a:rPr>
              <a:t> their experiences using the product</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Supporting the uploading of images and videos on slide type Text Block in order to integrate more quality content</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Designing a register form for students to create their own accounts independently, and instructors can then add them to their courses via username</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Providing students a progress bar on their overview of a course so they can monitor how far along they are in the completion of each lesson</a:t>
            </a:r>
            <a:endParaRPr sz="2200">
              <a:solidFill>
                <a:srgbClr val="FFFFFF"/>
              </a:solidFill>
              <a:latin typeface="Roboto"/>
              <a:ea typeface="Roboto"/>
              <a:cs typeface="Roboto"/>
              <a:sym typeface="Roboto"/>
            </a:endParaRPr>
          </a:p>
          <a:p>
            <a:pPr indent="0" lvl="0" marL="0" rtl="0" algn="l">
              <a:lnSpc>
                <a:spcPct val="100000"/>
              </a:lnSpc>
              <a:spcBef>
                <a:spcPts val="1000"/>
              </a:spcBef>
              <a:spcAft>
                <a:spcPts val="0"/>
              </a:spcAft>
              <a:buNone/>
            </a:pPr>
            <a:r>
              <a:t/>
            </a:r>
            <a:endParaRPr sz="2200">
              <a:solidFill>
                <a:srgbClr val="FFFFFF"/>
              </a:solidFill>
              <a:latin typeface="Roboto"/>
              <a:ea typeface="Roboto"/>
              <a:cs typeface="Roboto"/>
              <a:sym typeface="Roboto"/>
            </a:endParaRPr>
          </a:p>
          <a:p>
            <a:pPr indent="0" lvl="0" marL="0" rtl="0" algn="l">
              <a:lnSpc>
                <a:spcPct val="100000"/>
              </a:lnSpc>
              <a:spcBef>
                <a:spcPts val="1000"/>
              </a:spcBef>
              <a:spcAft>
                <a:spcPts val="0"/>
              </a:spcAft>
              <a:buSzPts val="2800"/>
              <a:buNone/>
            </a:pPr>
            <a:r>
              <a:t/>
            </a:r>
            <a:endParaRPr sz="2200">
              <a:solidFill>
                <a:srgbClr val="FFFFFF"/>
              </a:solidFill>
              <a:latin typeface="Roboto"/>
              <a:ea typeface="Roboto"/>
              <a:cs typeface="Roboto"/>
              <a:sym typeface="Roboto"/>
            </a:endParaRPr>
          </a:p>
          <a:p>
            <a:pPr indent="0" lvl="0" marL="0" rtl="0" algn="l">
              <a:lnSpc>
                <a:spcPct val="100000"/>
              </a:lnSpc>
              <a:spcBef>
                <a:spcPts val="1000"/>
              </a:spcBef>
              <a:spcAft>
                <a:spcPts val="1000"/>
              </a:spcAft>
              <a:buSzPts val="2800"/>
              <a:buNone/>
            </a:pPr>
            <a:r>
              <a:t/>
            </a:r>
            <a:endParaRPr sz="2200">
              <a:solidFill>
                <a:srgbClr val="FFFFFF"/>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cece9dc3a2_0_0"/>
          <p:cNvSpPr txBox="1"/>
          <p:nvPr>
            <p:ph type="title"/>
          </p:nvPr>
        </p:nvSpPr>
        <p:spPr>
          <a:xfrm>
            <a:off x="817550" y="611630"/>
            <a:ext cx="8982300" cy="6594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The New System</a:t>
            </a:r>
            <a:endParaRPr>
              <a:latin typeface="Roboto"/>
              <a:ea typeface="Roboto"/>
              <a:cs typeface="Roboto"/>
              <a:sym typeface="Roboto"/>
            </a:endParaRPr>
          </a:p>
        </p:txBody>
      </p:sp>
      <p:sp>
        <p:nvSpPr>
          <p:cNvPr id="278" name="Google Shape;278;gcece9dc3a2_0_0"/>
          <p:cNvSpPr txBox="1"/>
          <p:nvPr>
            <p:ph idx="1" type="body"/>
          </p:nvPr>
        </p:nvSpPr>
        <p:spPr>
          <a:xfrm>
            <a:off x="893750" y="1392200"/>
            <a:ext cx="9055800" cy="2950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sz="2200">
                <a:solidFill>
                  <a:srgbClr val="FFFFFF"/>
                </a:solidFill>
                <a:latin typeface="Roboto"/>
                <a:ea typeface="Roboto"/>
                <a:cs typeface="Roboto"/>
                <a:sym typeface="Roboto"/>
              </a:rPr>
              <a:t>It also improves the database design by:</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Improving the memory efficiency of the PostgreSQL database by performing proper PUT and UPSERT calls that look up the respective entries based on their primary keys and updated existing entries instead of creating orphaned data</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Using GraphQL queries to retrieve filename of images and videos so duplicates of these large file types are not persisted to the server</a:t>
            </a:r>
            <a:endParaRPr sz="2200">
              <a:solidFill>
                <a:srgbClr val="FFFFFF"/>
              </a:solidFill>
              <a:latin typeface="Roboto"/>
              <a:ea typeface="Roboto"/>
              <a:cs typeface="Roboto"/>
              <a:sym typeface="Roboto"/>
            </a:endParaRPr>
          </a:p>
          <a:p>
            <a:pPr indent="-368300" lvl="0" marL="457200" rtl="0" algn="l">
              <a:lnSpc>
                <a:spcPct val="100000"/>
              </a:lnSpc>
              <a:spcBef>
                <a:spcPts val="1000"/>
              </a:spcBef>
              <a:spcAft>
                <a:spcPts val="1000"/>
              </a:spcAft>
              <a:buClr>
                <a:srgbClr val="FFFFFF"/>
              </a:buClr>
              <a:buSzPts val="2200"/>
              <a:buFont typeface="Roboto"/>
              <a:buChar char="●"/>
            </a:pPr>
            <a:r>
              <a:rPr lang="en-US" sz="2200">
                <a:solidFill>
                  <a:srgbClr val="FFFFFF"/>
                </a:solidFill>
                <a:latin typeface="Roboto"/>
                <a:ea typeface="Roboto"/>
                <a:cs typeface="Roboto"/>
                <a:sym typeface="Roboto"/>
              </a:rPr>
              <a:t>Adding new prisma features from the latest changes technology to allow for onDelete cascades that deletes children entries of a parent based on foreign key relations </a:t>
            </a:r>
            <a:endParaRPr sz="2200">
              <a:solidFill>
                <a:srgbClr val="FFFFFF"/>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cc45f8decb_0_43"/>
          <p:cNvSpPr txBox="1"/>
          <p:nvPr>
            <p:ph type="title"/>
          </p:nvPr>
        </p:nvSpPr>
        <p:spPr>
          <a:xfrm>
            <a:off x="263021" y="326667"/>
            <a:ext cx="11358000" cy="7635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200"/>
              <a:buFont typeface="Arial"/>
              <a:buNone/>
            </a:pPr>
            <a:r>
              <a:rPr lang="en-US">
                <a:solidFill>
                  <a:schemeClr val="lt1"/>
                </a:solidFill>
                <a:latin typeface="Roboto"/>
                <a:ea typeface="Roboto"/>
                <a:cs typeface="Roboto"/>
                <a:sym typeface="Roboto"/>
              </a:rPr>
              <a:t>Project Management: Gantt Chart</a:t>
            </a:r>
            <a:endParaRPr sz="5000"/>
          </a:p>
        </p:txBody>
      </p:sp>
      <p:pic>
        <p:nvPicPr>
          <p:cNvPr id="285" name="Google Shape;285;gcc45f8decb_0_43"/>
          <p:cNvPicPr preferRelativeResize="0"/>
          <p:nvPr/>
        </p:nvPicPr>
        <p:blipFill rotWithShape="1">
          <a:blip r:embed="rId3">
            <a:alphaModFix/>
          </a:blip>
          <a:srcRect b="0" l="0" r="0" t="0"/>
          <a:stretch/>
        </p:blipFill>
        <p:spPr>
          <a:xfrm>
            <a:off x="12737500" y="1512317"/>
            <a:ext cx="11884150" cy="4102585"/>
          </a:xfrm>
          <a:prstGeom prst="rect">
            <a:avLst/>
          </a:prstGeom>
          <a:noFill/>
          <a:ln>
            <a:noFill/>
          </a:ln>
        </p:spPr>
      </p:pic>
      <p:pic>
        <p:nvPicPr>
          <p:cNvPr id="286" name="Google Shape;286;gcc45f8decb_0_43"/>
          <p:cNvPicPr preferRelativeResize="0"/>
          <p:nvPr/>
        </p:nvPicPr>
        <p:blipFill>
          <a:blip r:embed="rId4">
            <a:alphaModFix/>
          </a:blip>
          <a:stretch>
            <a:fillRect/>
          </a:stretch>
        </p:blipFill>
        <p:spPr>
          <a:xfrm>
            <a:off x="415425" y="1937062"/>
            <a:ext cx="11358001" cy="335686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pic>
        <p:nvPicPr>
          <p:cNvPr id="292" name="Google Shape;292;gcc45f8decb_0_145"/>
          <p:cNvPicPr preferRelativeResize="0"/>
          <p:nvPr/>
        </p:nvPicPr>
        <p:blipFill rotWithShape="1">
          <a:blip r:embed="rId3">
            <a:alphaModFix/>
          </a:blip>
          <a:srcRect b="0" l="0" r="0" t="0"/>
          <a:stretch/>
        </p:blipFill>
        <p:spPr>
          <a:xfrm>
            <a:off x="12399250" y="4"/>
            <a:ext cx="11884150" cy="5245738"/>
          </a:xfrm>
          <a:prstGeom prst="rect">
            <a:avLst/>
          </a:prstGeom>
          <a:noFill/>
          <a:ln>
            <a:noFill/>
          </a:ln>
        </p:spPr>
      </p:pic>
      <p:pic>
        <p:nvPicPr>
          <p:cNvPr id="293" name="Google Shape;293;gcc45f8decb_0_145"/>
          <p:cNvPicPr preferRelativeResize="0"/>
          <p:nvPr/>
        </p:nvPicPr>
        <p:blipFill>
          <a:blip r:embed="rId4">
            <a:alphaModFix/>
          </a:blip>
          <a:stretch>
            <a:fillRect/>
          </a:stretch>
        </p:blipFill>
        <p:spPr>
          <a:xfrm>
            <a:off x="415425" y="1366987"/>
            <a:ext cx="11358000" cy="4829526"/>
          </a:xfrm>
          <a:prstGeom prst="rect">
            <a:avLst/>
          </a:prstGeom>
          <a:noFill/>
          <a:ln>
            <a:noFill/>
          </a:ln>
        </p:spPr>
      </p:pic>
      <p:sp>
        <p:nvSpPr>
          <p:cNvPr id="294" name="Google Shape;294;gcc45f8decb_0_145"/>
          <p:cNvSpPr txBox="1"/>
          <p:nvPr>
            <p:ph type="title"/>
          </p:nvPr>
        </p:nvSpPr>
        <p:spPr>
          <a:xfrm>
            <a:off x="263021" y="326667"/>
            <a:ext cx="11358000" cy="7635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200"/>
              <a:buFont typeface="Arial"/>
              <a:buNone/>
            </a:pPr>
            <a:r>
              <a:rPr lang="en-US">
                <a:solidFill>
                  <a:schemeClr val="lt1"/>
                </a:solidFill>
                <a:latin typeface="Roboto"/>
                <a:ea typeface="Roboto"/>
                <a:cs typeface="Roboto"/>
                <a:sym typeface="Roboto"/>
              </a:rPr>
              <a:t>Project Management: Gantt Chart</a:t>
            </a:r>
            <a:endParaRPr sz="5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gcc45f8decb_0_139"/>
          <p:cNvPicPr preferRelativeResize="0"/>
          <p:nvPr/>
        </p:nvPicPr>
        <p:blipFill rotWithShape="1">
          <a:blip r:embed="rId3">
            <a:alphaModFix/>
          </a:blip>
          <a:srcRect b="0" l="0" r="0" t="0"/>
          <a:stretch/>
        </p:blipFill>
        <p:spPr>
          <a:xfrm>
            <a:off x="12857300" y="785692"/>
            <a:ext cx="10876652" cy="5539232"/>
          </a:xfrm>
          <a:prstGeom prst="rect">
            <a:avLst/>
          </a:prstGeom>
          <a:noFill/>
          <a:ln>
            <a:noFill/>
          </a:ln>
        </p:spPr>
      </p:pic>
      <p:pic>
        <p:nvPicPr>
          <p:cNvPr id="301" name="Google Shape;301;gcc45f8decb_0_139"/>
          <p:cNvPicPr preferRelativeResize="0"/>
          <p:nvPr/>
        </p:nvPicPr>
        <p:blipFill>
          <a:blip r:embed="rId4">
            <a:alphaModFix/>
          </a:blip>
          <a:stretch>
            <a:fillRect/>
          </a:stretch>
        </p:blipFill>
        <p:spPr>
          <a:xfrm>
            <a:off x="415425" y="1447250"/>
            <a:ext cx="11358002" cy="4815430"/>
          </a:xfrm>
          <a:prstGeom prst="rect">
            <a:avLst/>
          </a:prstGeom>
          <a:noFill/>
          <a:ln>
            <a:noFill/>
          </a:ln>
        </p:spPr>
      </p:pic>
      <p:sp>
        <p:nvSpPr>
          <p:cNvPr id="302" name="Google Shape;302;gcc45f8decb_0_139"/>
          <p:cNvSpPr txBox="1"/>
          <p:nvPr>
            <p:ph type="title"/>
          </p:nvPr>
        </p:nvSpPr>
        <p:spPr>
          <a:xfrm>
            <a:off x="263021" y="326667"/>
            <a:ext cx="11358000" cy="7635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200"/>
              <a:buFont typeface="Arial"/>
              <a:buNone/>
            </a:pPr>
            <a:r>
              <a:rPr lang="en-US">
                <a:solidFill>
                  <a:schemeClr val="lt1"/>
                </a:solidFill>
                <a:latin typeface="Roboto"/>
                <a:ea typeface="Roboto"/>
                <a:cs typeface="Roboto"/>
                <a:sym typeface="Roboto"/>
              </a:rPr>
              <a:t>Project Management: Gantt Chart</a:t>
            </a:r>
            <a:endParaRPr sz="50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0x010100474B67661E0F9240B6C8F38C20E7DAEE</vt:lpwstr>
  </property>
</Properties>
</file>