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Db2teYaQntghs58N5WBSFs+4m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9.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0.png"/><Relationship Id="rId11" Type="http://schemas.openxmlformats.org/officeDocument/2006/relationships/image" Target="../media/image18.png"/><Relationship Id="rId10" Type="http://schemas.openxmlformats.org/officeDocument/2006/relationships/image" Target="../media/image6.jpg"/><Relationship Id="rId21" Type="http://schemas.openxmlformats.org/officeDocument/2006/relationships/image" Target="../media/image24.png"/><Relationship Id="rId13" Type="http://schemas.openxmlformats.org/officeDocument/2006/relationships/image" Target="../media/image16.png"/><Relationship Id="rId12"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jpg"/><Relationship Id="rId15" Type="http://schemas.openxmlformats.org/officeDocument/2006/relationships/image" Target="../media/image21.png"/><Relationship Id="rId14" Type="http://schemas.openxmlformats.org/officeDocument/2006/relationships/image" Target="../media/image15.png"/><Relationship Id="rId17" Type="http://schemas.openxmlformats.org/officeDocument/2006/relationships/image" Target="../media/image23.jpg"/><Relationship Id="rId16" Type="http://schemas.openxmlformats.org/officeDocument/2006/relationships/image" Target="../media/image4.png"/><Relationship Id="rId5" Type="http://schemas.openxmlformats.org/officeDocument/2006/relationships/image" Target="../media/image1.png"/><Relationship Id="rId19" Type="http://schemas.openxmlformats.org/officeDocument/2006/relationships/image" Target="../media/image22.png"/><Relationship Id="rId6" Type="http://schemas.openxmlformats.org/officeDocument/2006/relationships/image" Target="../media/image3.png"/><Relationship Id="rId18" Type="http://schemas.openxmlformats.org/officeDocument/2006/relationships/image" Target="../media/image17.png"/><Relationship Id="rId7" Type="http://schemas.openxmlformats.org/officeDocument/2006/relationships/image" Target="../media/image12.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728058" y="41336041"/>
            <a:ext cx="25233384" cy="1441028"/>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Florida International University Knight Foundation School of Computing and Information Sciences. I thank the rest of my MathBotics team for their help and dedication to our project, and the Capstone I team for their assistance in the refactoring.</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430912"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1"/>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7504835" y="335034"/>
            <a:ext cx="1851660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2"/>
                </a:solidFill>
                <a:latin typeface="Arial"/>
                <a:ea typeface="Arial"/>
                <a:cs typeface="Arial"/>
                <a:sym typeface="Arial"/>
              </a:rPr>
              <a:t>FIU Knight Foundation School of Computing and Information Sciences</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3561485" y="3460405"/>
            <a:ext cx="26403300"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MathBotics</a:t>
            </a:r>
            <a:endParaRPr b="1" i="0" sz="100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 </a:t>
            </a:r>
            <a:r>
              <a:rPr i="1" lang="en-US" sz="3500">
                <a:solidFill>
                  <a:schemeClr val="lt2"/>
                </a:solidFill>
              </a:rPr>
              <a:t>Christian Horton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Product Owner: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3648713" y="731010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14051798" y="73041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24479888" y="733965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14051798" y="17185422"/>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24696941"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3191325" y="287065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13905870" y="2729509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24419631" y="28263369"/>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id="37" name="Google Shape;37;p1"/>
          <p:cNvPicPr preferRelativeResize="0"/>
          <p:nvPr/>
        </p:nvPicPr>
        <p:blipFill rotWithShape="1">
          <a:blip r:embed="rId3">
            <a:alphaModFix/>
          </a:blip>
          <a:srcRect b="0" l="0" r="0" t="0"/>
          <a:stretch/>
        </p:blipFill>
        <p:spPr>
          <a:xfrm>
            <a:off x="648929" y="41169369"/>
            <a:ext cx="2912556" cy="2426863"/>
          </a:xfrm>
          <a:prstGeom prst="rect">
            <a:avLst/>
          </a:prstGeom>
          <a:noFill/>
          <a:ln>
            <a:noFill/>
          </a:ln>
        </p:spPr>
      </p:pic>
      <p:pic>
        <p:nvPicPr>
          <p:cNvPr descr="Text&#10;&#10;Description automatically generated" id="38" name="Google Shape;38;p1"/>
          <p:cNvPicPr preferRelativeResize="0"/>
          <p:nvPr/>
        </p:nvPicPr>
        <p:blipFill rotWithShape="1">
          <a:blip r:embed="rId4">
            <a:alphaModFix/>
          </a:blip>
          <a:srcRect b="0" l="0" r="0" t="0"/>
          <a:stretch/>
        </p:blipFill>
        <p:spPr>
          <a:xfrm>
            <a:off x="207774" y="41179750"/>
            <a:ext cx="3561485" cy="2110932"/>
          </a:xfrm>
          <a:prstGeom prst="rect">
            <a:avLst/>
          </a:prstGeom>
          <a:noFill/>
          <a:ln>
            <a:noFill/>
          </a:ln>
        </p:spPr>
      </p:pic>
      <p:pic>
        <p:nvPicPr>
          <p:cNvPr descr="Text&#10;&#10;Description automatically generated" id="39" name="Google Shape;39;p1"/>
          <p:cNvPicPr preferRelativeResize="0"/>
          <p:nvPr/>
        </p:nvPicPr>
        <p:blipFill rotWithShape="1">
          <a:blip r:embed="rId5">
            <a:alphaModFix/>
          </a:blip>
          <a:srcRect b="0" l="0" r="0" t="0"/>
          <a:stretch/>
        </p:blipFill>
        <p:spPr>
          <a:xfrm>
            <a:off x="699478" y="721320"/>
            <a:ext cx="4031924" cy="2591425"/>
          </a:xfrm>
          <a:prstGeom prst="rect">
            <a:avLst/>
          </a:prstGeom>
          <a:noFill/>
          <a:ln>
            <a:noFill/>
          </a:ln>
        </p:spPr>
      </p:pic>
      <p:sp>
        <p:nvSpPr>
          <p:cNvPr id="40" name="Google Shape;40;p1"/>
          <p:cNvSpPr/>
          <p:nvPr/>
        </p:nvSpPr>
        <p:spPr>
          <a:xfrm>
            <a:off x="27202528" y="538312"/>
            <a:ext cx="4631635" cy="4413240"/>
          </a:xfrm>
          <a:prstGeom prst="ellipse">
            <a:avLst/>
          </a:prstGeom>
          <a:solidFill>
            <a:srgbClr val="FFCA3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10;&#10;Description automatically generated" id="41" name="Google Shape;41;p1"/>
          <p:cNvPicPr preferRelativeResize="0"/>
          <p:nvPr/>
        </p:nvPicPr>
        <p:blipFill rotWithShape="1">
          <a:blip r:embed="rId6">
            <a:alphaModFix/>
          </a:blip>
          <a:srcRect b="0" l="0" r="0" t="0"/>
          <a:stretch/>
        </p:blipFill>
        <p:spPr>
          <a:xfrm>
            <a:off x="26287041" y="490050"/>
            <a:ext cx="6578577" cy="4547065"/>
          </a:xfrm>
          <a:prstGeom prst="rect">
            <a:avLst/>
          </a:prstGeom>
          <a:noFill/>
          <a:ln>
            <a:noFill/>
          </a:ln>
        </p:spPr>
      </p:pic>
      <p:sp>
        <p:nvSpPr>
          <p:cNvPr id="42" name="Google Shape;42;p1"/>
          <p:cNvSpPr txBox="1"/>
          <p:nvPr/>
        </p:nvSpPr>
        <p:spPr>
          <a:xfrm>
            <a:off x="10088668" y="2469073"/>
            <a:ext cx="12741000" cy="129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i="1" lang="en-US" sz="6000">
                <a:solidFill>
                  <a:schemeClr val="lt2"/>
                </a:solidFill>
              </a:rPr>
              <a:t>Fall </a:t>
            </a:r>
            <a:r>
              <a:rPr b="0" i="1" lang="en-US" sz="6000" u="none" cap="none" strike="noStrike">
                <a:solidFill>
                  <a:schemeClr val="lt2"/>
                </a:solidFill>
                <a:latin typeface="Arial"/>
                <a:ea typeface="Arial"/>
                <a:cs typeface="Arial"/>
                <a:sym typeface="Arial"/>
              </a:rPr>
              <a:t>2021 </a:t>
            </a:r>
            <a:r>
              <a:rPr i="1" lang="en-US" sz="6000">
                <a:solidFill>
                  <a:schemeClr val="lt2"/>
                </a:solidFill>
              </a:rPr>
              <a:t>Senior </a:t>
            </a:r>
            <a:r>
              <a:rPr b="0" i="1" lang="en-US" sz="6000" u="none" cap="none" strike="noStrike">
                <a:solidFill>
                  <a:schemeClr val="lt2"/>
                </a:solidFill>
                <a:latin typeface="Arial"/>
                <a:ea typeface="Arial"/>
                <a:cs typeface="Arial"/>
                <a:sym typeface="Arial"/>
              </a:rPr>
              <a:t>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 name="Google Shape;43;p1"/>
          <p:cNvSpPr txBox="1"/>
          <p:nvPr/>
        </p:nvSpPr>
        <p:spPr>
          <a:xfrm>
            <a:off x="1229796" y="8482579"/>
            <a:ext cx="9871849" cy="747897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Teaching robotics requires interactivity and an ease of learning. Students need an engaging lesson plan to learn effectively in this subject matter. To this end, a tool is needed to facilitate an instructor’s educational plan while still providing them the freedom on how best to structure their class. However, no learning management system exists that allows teachers to compile verified and varied robotics lessons into their classes.</a:t>
            </a:r>
            <a:endParaRPr b="0" i="0" sz="4000" u="none" cap="none" strike="noStrike">
              <a:solidFill>
                <a:schemeClr val="lt1"/>
              </a:solidFill>
              <a:latin typeface="Calibri"/>
              <a:ea typeface="Calibri"/>
              <a:cs typeface="Calibri"/>
              <a:sym typeface="Calibri"/>
            </a:endParaRPr>
          </a:p>
        </p:txBody>
      </p:sp>
      <p:cxnSp>
        <p:nvCxnSpPr>
          <p:cNvPr id="44" name="Google Shape;44;p1"/>
          <p:cNvCxnSpPr/>
          <p:nvPr/>
        </p:nvCxnSpPr>
        <p:spPr>
          <a:xfrm flipH="1" rot="10800000">
            <a:off x="3728058" y="8036221"/>
            <a:ext cx="5247861" cy="29548"/>
          </a:xfrm>
          <a:prstGeom prst="straightConnector1">
            <a:avLst/>
          </a:prstGeom>
          <a:noFill/>
          <a:ln cap="flat" cmpd="sng" w="9525">
            <a:solidFill>
              <a:schemeClr val="lt1"/>
            </a:solidFill>
            <a:prstDash val="solid"/>
            <a:miter lim="800000"/>
            <a:headEnd len="sm" w="sm" type="none"/>
            <a:tailEnd len="sm" w="sm" type="none"/>
          </a:ln>
        </p:spPr>
      </p:cxnSp>
      <p:cxnSp>
        <p:nvCxnSpPr>
          <p:cNvPr id="45" name="Google Shape;45;p1"/>
          <p:cNvCxnSpPr/>
          <p:nvPr/>
        </p:nvCxnSpPr>
        <p:spPr>
          <a:xfrm>
            <a:off x="13722827" y="8026633"/>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46" name="Google Shape;46;p1"/>
          <p:cNvSpPr txBox="1"/>
          <p:nvPr/>
        </p:nvSpPr>
        <p:spPr>
          <a:xfrm>
            <a:off x="11942655" y="8270473"/>
            <a:ext cx="9640957" cy="59093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chemeClr val="lt1"/>
                </a:solidFill>
                <a:latin typeface="Arial"/>
                <a:ea typeface="Arial"/>
                <a:cs typeface="Arial"/>
                <a:sym typeface="Arial"/>
              </a:rPr>
              <a:t>The current system for the MathBotics educational platform provides an all-around inclusive environment for K-12 students to understand and learn robotics. It offers easy to use tools for admins to create interactive lessons, and for instructors to create and manage engaging classes using these existing lessons.</a:t>
            </a:r>
            <a:endParaRPr b="0" i="0" sz="4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47" name="Google Shape;47;p1"/>
          <p:cNvCxnSpPr/>
          <p:nvPr/>
        </p:nvCxnSpPr>
        <p:spPr>
          <a:xfrm>
            <a:off x="24162219" y="8065769"/>
            <a:ext cx="6080700" cy="0"/>
          </a:xfrm>
          <a:prstGeom prst="straightConnector1">
            <a:avLst/>
          </a:prstGeom>
          <a:noFill/>
          <a:ln cap="flat" cmpd="sng" w="9525">
            <a:solidFill>
              <a:schemeClr val="lt1"/>
            </a:solidFill>
            <a:prstDash val="solid"/>
            <a:miter lim="800000"/>
            <a:headEnd len="sm" w="sm" type="none"/>
            <a:tailEnd len="sm" w="sm" type="none"/>
          </a:ln>
        </p:spPr>
      </p:cxnSp>
      <p:sp>
        <p:nvSpPr>
          <p:cNvPr id="48" name="Google Shape;48;p1"/>
          <p:cNvSpPr txBox="1"/>
          <p:nvPr/>
        </p:nvSpPr>
        <p:spPr>
          <a:xfrm>
            <a:off x="940124" y="27484281"/>
            <a:ext cx="11157900" cy="8520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1: The system architecture layer-by-layer, beginning with the Client (frontend) and ending in the Database (backend)</a:t>
            </a:r>
            <a:endParaRPr b="0" i="0" sz="2402" u="none" cap="none" strike="noStrike">
              <a:solidFill>
                <a:schemeClr val="lt1"/>
              </a:solidFill>
              <a:latin typeface="Arial"/>
              <a:ea typeface="Arial"/>
              <a:cs typeface="Arial"/>
              <a:sym typeface="Arial"/>
            </a:endParaRPr>
          </a:p>
        </p:txBody>
      </p:sp>
      <p:sp>
        <p:nvSpPr>
          <p:cNvPr id="49" name="Google Shape;49;p1"/>
          <p:cNvSpPr/>
          <p:nvPr/>
        </p:nvSpPr>
        <p:spPr>
          <a:xfrm>
            <a:off x="26814763" y="18490348"/>
            <a:ext cx="2278194" cy="2278194"/>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0" name="Google Shape;50;p1"/>
          <p:cNvSpPr/>
          <p:nvPr/>
        </p:nvSpPr>
        <p:spPr>
          <a:xfrm>
            <a:off x="25220055" y="20898619"/>
            <a:ext cx="2590917" cy="2590917"/>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1" name="Google Shape;51;p1"/>
          <p:cNvSpPr/>
          <p:nvPr/>
        </p:nvSpPr>
        <p:spPr>
          <a:xfrm>
            <a:off x="25532377" y="23768084"/>
            <a:ext cx="1966270" cy="1966287"/>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2" name="Google Shape;52;p1"/>
          <p:cNvSpPr/>
          <p:nvPr/>
        </p:nvSpPr>
        <p:spPr>
          <a:xfrm>
            <a:off x="28126844" y="21866795"/>
            <a:ext cx="4141620" cy="1493907"/>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sp>
        <p:nvSpPr>
          <p:cNvPr id="53" name="Google Shape;53;p1"/>
          <p:cNvSpPr/>
          <p:nvPr/>
        </p:nvSpPr>
        <p:spPr>
          <a:xfrm>
            <a:off x="25425622" y="25991520"/>
            <a:ext cx="2366493" cy="2387696"/>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30"/>
              <a:buFont typeface="Arial"/>
              <a:buNone/>
            </a:pPr>
            <a:r>
              <a:t/>
            </a:r>
            <a:endParaRPr b="0" i="0" sz="3930" u="none" cap="none" strike="noStrike">
              <a:solidFill>
                <a:srgbClr val="000000"/>
              </a:solidFill>
              <a:latin typeface="Calibri"/>
              <a:ea typeface="Calibri"/>
              <a:cs typeface="Calibri"/>
              <a:sym typeface="Calibri"/>
            </a:endParaRPr>
          </a:p>
        </p:txBody>
      </p:sp>
      <p:pic>
        <p:nvPicPr>
          <p:cNvPr descr="Shape&#10;&#10;Description automatically generated" id="54" name="Google Shape;54;p1"/>
          <p:cNvPicPr preferRelativeResize="0"/>
          <p:nvPr/>
        </p:nvPicPr>
        <p:blipFill rotWithShape="1">
          <a:blip r:embed="rId12">
            <a:alphaModFix/>
          </a:blip>
          <a:srcRect b="13333" l="19973" r="19580" t="15556"/>
          <a:stretch/>
        </p:blipFill>
        <p:spPr>
          <a:xfrm>
            <a:off x="28126844" y="25557209"/>
            <a:ext cx="4354793" cy="1821530"/>
          </a:xfrm>
          <a:prstGeom prst="rect">
            <a:avLst/>
          </a:prstGeom>
          <a:noFill/>
          <a:ln>
            <a:noFill/>
          </a:ln>
        </p:spPr>
      </p:pic>
      <p:pic>
        <p:nvPicPr>
          <p:cNvPr descr="data:image/png;base64,iVBORw0KGgoAAAANSUhEUgAAAOEAAADhCAMAAAAJbSJIAAAA+VBMVEX///8zMzNAiD8lJSUwMDArKyuenp5knl5kml5imF5koFthk10oKChlo1lWi1dlpldSiVJlqlV3d3dbmVkVFRXv7+9krVMcHBz3+veJiYlksFDZ5thMh01ms03K3cqCsICpx6itra1DQ0NmuErR0dFChUJubm4ZGRlMTEzGxsbp6elWl1QAAABcXFze3t7p8Oh+fn5XV1e9vb08PDw0hDPv9e+Vu5S50bimxqVvpW2kpKS50bfE2cN9rHpTlUqpwqlWnEi82bZ3oXfZ6tWXt5eJxHhWrTio1Ztsm2p3w11fvDo3eTxrwUpIgExNglFGjkJBmD3I48UjgR9bac6NAAAHMUlEQVR4nO2bC3faNhSA/cRkYSzBUJva5VUeIU5wEsDgAmm6dl23psnW//9jJvmBLSwT0lUQ+9yv5+QEx8j6JF09LpTjAAAAAAAAAAAAAAAAAAAAAAAAAAAAAAAAAAAAAAAAAAAAAAAAAAAAAAAAAAAA0qgdugKsuboo6IeuA1sqsjhuH7oSTKnIvKSdDQ9dDYYgQ56XqpejQ1eEGZ4hz8va1aFrworAkOereY3GtaFYOHRVGAGG2QcMsw8YZh8wzD5gmH3AcO+M2uc73GXvlJjwbnrKsLvfPE7taqA93dZ289Z8/2RZN51BnXvKsHtW3WvfFqolXJXSzbabdOfuF6VolhtbixpdDyReFNtbDc/7VYmXRH5fOY7hWPTrImlbcg4fTk9/RYZHJ+bvdupNtStN9kvq8HyaoV4Q5aef9/MYXaJGD5GrV/Tw+Hj6+vQ3z7BcLpufUsLxnVwKS5JSDW94MXqeVmedcqxdXch8nNKAEh72H59fvwoMj0/K5RNzRilryGsSn4Q07J6RN4kDtkmOWKNHz+xshKP+5+e3byLDMubky2Y4jvpUP9KwVknepJ11mfkNO9RKSQMiPD68vX8bN8SdWD4+3gjH+kCmFLVhWBCTDYpTjhU2K8f5ZZXe6F44huHx8a+/kSBhWPYVj2Ph2BbFlKJihjdS2k1ylcnKcU1rzxCt7t9kTO7vqYZY8ehLUFR/kNZWMcN2aoPi5/UZGHa2PJCXgye+//qGYhh04tHE78TaxZaS1ob1bS0qjZkbihoRR6Hh7KuZNAwVe6FhlWwdUoVuKInE86QOY0NZLHSv4o6R4bdXKYblE4FmiJbxOtFaNENJux4Scy9jQ6nax5NZ91pLGprfTJohVuzRDL2t3yg+iVEMRRkvSMNx5MjWUOqEC9LNuu3Xht9OHu7uE4ameVI2BcooDXWGHXnzUmQo4yt4rWmvtz6lM5aGWrQBLoS1iAwfHh6SfYgNe0KyDwfREew6LD5hKL7juKljrQzUEFowaM9YbFAjw2hP0RYThuWHh1uKoWkKFMNqVHx/82wRGbY521KKRWvGdbX1yD6YIQ64hzdJw16P1oe7GhpWsVhU5p6hHK69BzQs31ENe8k43NlQDQ2lQX+X5AJjw57wOmko/C/DWzxKW1z3YszwFLyboYmOg4LwSDFEisKPGnJ203Lx6YTpKX83Q+voGE0pwqvdDMX1Ya87Tp1LpQ72Mli6PcNwcav2sKFAMRTMXmI9DL5fUqtES35yPUQ7jL18Q2M3w0fLExTuEjMN7sTkngbV/jzIbKUabsmW7NGw4l/48M+jbyhQDAWKIXqrPCbOgfSdd0l+91IMA0HhlmKYiMOgH4lXKacnSeuwTiaGhvJFNGCGF+HFwPDf76GhkDScCP5NtYttR00t6KzCRjuw/8LUmeQ3JfGYYUckDLnWZBIYPm7ONBM1zNS0qfmXoKv6YQOShyrvKVqdZThiQ0mUNofKO60UN+SmzbAbScPJJJZRPK/QUxRkXnuUzAyJEsNwRIalEqV8Hbd1ZIhWLtfvxseYYU/4RL5rMw/qkSh/mLhL0ljkL3w6JS1lyh71B6VK/MLy1nOMDL9SMvvxXHYwBinltzfukgfsvtl3eZ0e50NpY78//44dA0PzmLoh0evVWKBJA3r5tXosyy5Vr9mlg5/JtIkULT+rT0vpe3ifKQUBNk49863v2sOC8SwMdSLgz57iH8vYjrsi0vsoHL0A3P7hoB+0Iv/ivpc5mzxaq3gAtlSE1SRisj0Q5WrlqTNfW9SqzD92+hEW8QBcKqrqNhxLtZx4XfV6f5fYunnx/1vBWKmqssC/uOiX1NDMLLpjKZYz9V/M0Fh193De2ycLS1VXMad5IhyzTQONS3dJXLKbqB9bQThOX+IU8gzsJppbWgkJrF3E2nqr0VhS3pcZGrEAJFkoaFZFUWk7cyPLI3alpE4quqNYNjebOq1plucdRd34joJtGMZ0/UeDaxjGcpHlSFwbNq0Wh2dRC//zJx69iAy55XKR5UEaM1RbaMyi1d51XVXxdHXch5mHMERr/QKNUN1eFVEE5tHQUVf+C121Fvk0VIqB0mxu5NKwYRVVtzmfBZNpDg29Tbd3SPQm0zwacnqj5axcxZ9Mc2hoBwvftOEWi3k0nN7ehkZLVZnm0JArKk5w2VFcPY+GLXQQnqF96RIdD+d5HKVoW2rhiRT9wOemYF+adTbmUrvVRPvS1dwI/pgDQ1cJcoe+IcEMnw8zzwyd8XESkXM3DXFasXmAGv10lkWch7LRJENkY2xHVVQnyyffGN70oipKXAcJkxn/bDOdKxaRH/UT/IerEAN0Xcc//BfrBH/O0Beu121Egj9X6H4q30vw5ycASaZNNH3mLgBJDNfykmx5Jq/jEwAAAAAAAAAAAAAAAAAAAAAAAAAAAAAAAAAAAAAAAAAAAAAAAAAAAAAAAACA5/Afb3HgExPAnucAAAAASUVORK5CYII=" id="55" name="Google Shape;55;p1"/>
          <p:cNvPicPr preferRelativeResize="0"/>
          <p:nvPr/>
        </p:nvPicPr>
        <p:blipFill rotWithShape="1">
          <a:blip r:embed="rId13">
            <a:alphaModFix/>
          </a:blip>
          <a:srcRect b="22355" l="10794" r="10331" t="21228"/>
          <a:stretch/>
        </p:blipFill>
        <p:spPr>
          <a:xfrm>
            <a:off x="29015763" y="19003963"/>
            <a:ext cx="3256747" cy="2329492"/>
          </a:xfrm>
          <a:prstGeom prst="rect">
            <a:avLst/>
          </a:prstGeom>
          <a:noFill/>
          <a:ln>
            <a:noFill/>
          </a:ln>
        </p:spPr>
      </p:pic>
      <p:pic>
        <p:nvPicPr>
          <p:cNvPr descr="A picture containing text, clipart&#10;&#10;Description automatically generated" id="56" name="Google Shape;56;p1"/>
          <p:cNvPicPr preferRelativeResize="0"/>
          <p:nvPr/>
        </p:nvPicPr>
        <p:blipFill rotWithShape="1">
          <a:blip r:embed="rId14">
            <a:alphaModFix/>
          </a:blip>
          <a:srcRect b="0" l="0" r="0" t="0"/>
          <a:stretch/>
        </p:blipFill>
        <p:spPr>
          <a:xfrm>
            <a:off x="28229856" y="23863797"/>
            <a:ext cx="4054506" cy="1303008"/>
          </a:xfrm>
          <a:prstGeom prst="rect">
            <a:avLst/>
          </a:prstGeom>
          <a:noFill/>
          <a:ln>
            <a:noFill/>
          </a:ln>
        </p:spPr>
      </p:pic>
      <p:cxnSp>
        <p:nvCxnSpPr>
          <p:cNvPr id="57" name="Google Shape;57;p1"/>
          <p:cNvCxnSpPr/>
          <p:nvPr/>
        </p:nvCxnSpPr>
        <p:spPr>
          <a:xfrm>
            <a:off x="24162219" y="17856109"/>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58" name="Google Shape;58;p1"/>
          <p:cNvCxnSpPr/>
          <p:nvPr/>
        </p:nvCxnSpPr>
        <p:spPr>
          <a:xfrm>
            <a:off x="2973524" y="29423028"/>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59" name="Google Shape;59;p1"/>
          <p:cNvCxnSpPr/>
          <p:nvPr/>
        </p:nvCxnSpPr>
        <p:spPr>
          <a:xfrm>
            <a:off x="13714766" y="2803457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0" name="Google Shape;60;p1"/>
          <p:cNvCxnSpPr/>
          <p:nvPr/>
        </p:nvCxnSpPr>
        <p:spPr>
          <a:xfrm>
            <a:off x="24101963" y="28978756"/>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1" name="Google Shape;61;p1"/>
          <p:cNvCxnSpPr/>
          <p:nvPr/>
        </p:nvCxnSpPr>
        <p:spPr>
          <a:xfrm>
            <a:off x="3430912" y="17839802"/>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2" name="Google Shape;62;p1"/>
          <p:cNvCxnSpPr/>
          <p:nvPr/>
        </p:nvCxnSpPr>
        <p:spPr>
          <a:xfrm>
            <a:off x="13722827" y="17901947"/>
            <a:ext cx="6080617" cy="0"/>
          </a:xfrm>
          <a:prstGeom prst="straightConnector1">
            <a:avLst/>
          </a:prstGeom>
          <a:noFill/>
          <a:ln cap="flat" cmpd="sng" w="9525">
            <a:solidFill>
              <a:schemeClr val="lt1"/>
            </a:solidFill>
            <a:prstDash val="solid"/>
            <a:miter lim="800000"/>
            <a:headEnd len="sm" w="sm" type="none"/>
            <a:tailEnd len="sm" w="sm" type="none"/>
          </a:ln>
        </p:spPr>
      </p:cxnSp>
      <p:cxnSp>
        <p:nvCxnSpPr>
          <p:cNvPr id="63" name="Google Shape;63;p1"/>
          <p:cNvCxnSpPr/>
          <p:nvPr/>
        </p:nvCxnSpPr>
        <p:spPr>
          <a:xfrm>
            <a:off x="3806896" y="41179750"/>
            <a:ext cx="6080617" cy="0"/>
          </a:xfrm>
          <a:prstGeom prst="straightConnector1">
            <a:avLst/>
          </a:prstGeom>
          <a:noFill/>
          <a:ln cap="flat" cmpd="sng" w="9525">
            <a:solidFill>
              <a:schemeClr val="lt1"/>
            </a:solidFill>
            <a:prstDash val="solid"/>
            <a:miter lim="800000"/>
            <a:headEnd len="sm" w="sm" type="none"/>
            <a:tailEnd len="sm" w="sm" type="none"/>
          </a:ln>
        </p:spPr>
      </p:cxnSp>
      <p:sp>
        <p:nvSpPr>
          <p:cNvPr id="64" name="Google Shape;64;p1"/>
          <p:cNvSpPr txBox="1"/>
          <p:nvPr/>
        </p:nvSpPr>
        <p:spPr>
          <a:xfrm>
            <a:off x="12809878" y="25616330"/>
            <a:ext cx="11157900" cy="8940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2 (left): Sequence diagram for the </a:t>
            </a:r>
            <a:r>
              <a:rPr lang="en-US" sz="2402">
                <a:solidFill>
                  <a:schemeClr val="lt1"/>
                </a:solidFill>
              </a:rPr>
              <a:t>question list sidebar</a:t>
            </a:r>
            <a:r>
              <a:rPr b="0" i="0" lang="en-US" sz="2402"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27726" marR="11091" rtl="0" algn="l">
              <a:lnSpc>
                <a:spcPct val="119067"/>
              </a:lnSpc>
              <a:spcBef>
                <a:spcPts val="327"/>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3 (right): </a:t>
            </a:r>
            <a:r>
              <a:rPr lang="en-US" sz="2402">
                <a:solidFill>
                  <a:schemeClr val="lt1"/>
                </a:solidFill>
              </a:rPr>
              <a:t>Sequence </a:t>
            </a:r>
            <a:r>
              <a:rPr b="0" i="0" lang="en-US" sz="2402" u="none" cap="none" strike="noStrike">
                <a:solidFill>
                  <a:schemeClr val="lt1"/>
                </a:solidFill>
                <a:latin typeface="Arial"/>
                <a:ea typeface="Arial"/>
                <a:cs typeface="Arial"/>
                <a:sym typeface="Arial"/>
              </a:rPr>
              <a:t>diagram for the </a:t>
            </a:r>
            <a:r>
              <a:rPr lang="en-US" sz="2402">
                <a:solidFill>
                  <a:schemeClr val="lt1"/>
                </a:solidFill>
              </a:rPr>
              <a:t>register page.</a:t>
            </a:r>
            <a:endParaRPr b="0" i="0" sz="2402" u="none" cap="none" strike="noStrike">
              <a:solidFill>
                <a:schemeClr val="lt1"/>
              </a:solidFill>
              <a:latin typeface="Arial"/>
              <a:ea typeface="Arial"/>
              <a:cs typeface="Arial"/>
              <a:sym typeface="Arial"/>
            </a:endParaRPr>
          </a:p>
        </p:txBody>
      </p:sp>
      <p:sp>
        <p:nvSpPr>
          <p:cNvPr id="65" name="Google Shape;65;p1"/>
          <p:cNvSpPr txBox="1"/>
          <p:nvPr/>
        </p:nvSpPr>
        <p:spPr>
          <a:xfrm>
            <a:off x="10801302" y="34561334"/>
            <a:ext cx="4017300" cy="3577200"/>
          </a:xfrm>
          <a:prstGeom prst="rect">
            <a:avLst/>
          </a:prstGeom>
          <a:noFill/>
          <a:ln>
            <a:noFill/>
          </a:ln>
        </p:spPr>
        <p:txBody>
          <a:bodyPr anchorCtr="0" anchor="t" bIns="0" lIns="0" spcFirstLastPara="1" rIns="0" wrap="square" tIns="41575">
            <a:spAutoFit/>
          </a:bodyPr>
          <a:lstStyle/>
          <a:p>
            <a:pPr indent="0" lvl="0" marL="27726" marR="11091" rtl="0" algn="l">
              <a:lnSpc>
                <a:spcPct val="119067"/>
              </a:lnSpc>
              <a:spcBef>
                <a:spcPts val="0"/>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4 (above): </a:t>
            </a:r>
            <a:r>
              <a:rPr lang="en-US" sz="2402">
                <a:solidFill>
                  <a:schemeClr val="lt1"/>
                </a:solidFill>
              </a:rPr>
              <a:t>A view of the registration page to create a student account.</a:t>
            </a:r>
            <a:r>
              <a:rPr b="0" i="0" lang="en-US" sz="2402"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27726" marR="11091" rtl="0" algn="l">
              <a:lnSpc>
                <a:spcPct val="119067"/>
              </a:lnSpc>
              <a:spcBef>
                <a:spcPts val="327"/>
              </a:spcBef>
              <a:spcAft>
                <a:spcPts val="0"/>
              </a:spcAft>
              <a:buClr>
                <a:srgbClr val="000000"/>
              </a:buClr>
              <a:buSzPts val="2402"/>
              <a:buFont typeface="Arial"/>
              <a:buNone/>
            </a:pPr>
            <a:r>
              <a:t/>
            </a:r>
            <a:endParaRPr b="0" i="0" sz="2402" u="none" cap="none" strike="noStrike">
              <a:solidFill>
                <a:schemeClr val="lt1"/>
              </a:solidFill>
              <a:latin typeface="Arial"/>
              <a:ea typeface="Arial"/>
              <a:cs typeface="Arial"/>
              <a:sym typeface="Arial"/>
            </a:endParaRPr>
          </a:p>
          <a:p>
            <a:pPr indent="0" lvl="0" marL="27726" marR="11091" rtl="0" algn="l">
              <a:lnSpc>
                <a:spcPct val="119067"/>
              </a:lnSpc>
              <a:spcBef>
                <a:spcPts val="327"/>
              </a:spcBef>
              <a:spcAft>
                <a:spcPts val="0"/>
              </a:spcAft>
              <a:buClr>
                <a:srgbClr val="000000"/>
              </a:buClr>
              <a:buSzPts val="2402"/>
              <a:buFont typeface="Arial"/>
              <a:buNone/>
            </a:pPr>
            <a:r>
              <a:rPr b="0" i="0" lang="en-US" sz="2402" u="none" cap="none" strike="noStrike">
                <a:solidFill>
                  <a:schemeClr val="lt1"/>
                </a:solidFill>
                <a:latin typeface="Arial"/>
                <a:ea typeface="Arial"/>
                <a:cs typeface="Arial"/>
                <a:sym typeface="Arial"/>
              </a:rPr>
              <a:t>Figure 5 (right): </a:t>
            </a:r>
            <a:r>
              <a:rPr lang="en-US" sz="2402">
                <a:solidFill>
                  <a:schemeClr val="lt1"/>
                </a:solidFill>
              </a:rPr>
              <a:t>A view of the question list sidebar that reacts to questions that are answered.</a:t>
            </a:r>
            <a:endParaRPr b="0" i="0" sz="2402" u="none" cap="none" strike="noStrike">
              <a:solidFill>
                <a:schemeClr val="lt1"/>
              </a:solidFill>
              <a:latin typeface="Arial"/>
              <a:ea typeface="Arial"/>
              <a:cs typeface="Arial"/>
              <a:sym typeface="Arial"/>
            </a:endParaRPr>
          </a:p>
        </p:txBody>
      </p:sp>
      <p:pic>
        <p:nvPicPr>
          <p:cNvPr descr="Icon&#10;&#10;Description automatically generated" id="66" name="Google Shape;66;p1"/>
          <p:cNvPicPr preferRelativeResize="0"/>
          <p:nvPr/>
        </p:nvPicPr>
        <p:blipFill rotWithShape="1">
          <a:blip r:embed="rId15">
            <a:alphaModFix/>
          </a:blip>
          <a:srcRect b="0" l="0" r="0" t="0"/>
          <a:stretch/>
        </p:blipFill>
        <p:spPr>
          <a:xfrm>
            <a:off x="23770700" y="18243370"/>
            <a:ext cx="3972263" cy="2808514"/>
          </a:xfrm>
          <a:prstGeom prst="rect">
            <a:avLst/>
          </a:prstGeom>
          <a:noFill/>
          <a:ln>
            <a:noFill/>
          </a:ln>
        </p:spPr>
      </p:pic>
      <p:pic>
        <p:nvPicPr>
          <p:cNvPr descr="Icon&#10;&#10;Description automatically generated" id="67" name="Google Shape;67;p1"/>
          <p:cNvPicPr preferRelativeResize="0"/>
          <p:nvPr/>
        </p:nvPicPr>
        <p:blipFill rotWithShape="1">
          <a:blip r:embed="rId16">
            <a:alphaModFix/>
          </a:blip>
          <a:srcRect b="0" l="0" r="0" t="0"/>
          <a:stretch/>
        </p:blipFill>
        <p:spPr>
          <a:xfrm>
            <a:off x="22869852" y="26130961"/>
            <a:ext cx="2600951" cy="1473244"/>
          </a:xfrm>
          <a:prstGeom prst="rect">
            <a:avLst/>
          </a:prstGeom>
          <a:noFill/>
          <a:ln>
            <a:noFill/>
          </a:ln>
        </p:spPr>
      </p:pic>
      <p:sp>
        <p:nvSpPr>
          <p:cNvPr id="68" name="Google Shape;68;p1"/>
          <p:cNvSpPr txBox="1"/>
          <p:nvPr/>
        </p:nvSpPr>
        <p:spPr>
          <a:xfrm>
            <a:off x="21816756" y="8232443"/>
            <a:ext cx="10972800" cy="8712000"/>
          </a:xfrm>
          <a:prstGeom prst="rect">
            <a:avLst/>
          </a:prstGeom>
          <a:noFill/>
          <a:ln>
            <a:noFill/>
          </a:ln>
        </p:spPr>
        <p:txBody>
          <a:bodyPr anchorCtr="0" anchor="t" bIns="45700" lIns="91425" spcFirstLastPara="1" rIns="91425" wrap="square" tIns="45700">
            <a:spAutoFit/>
          </a:bodyPr>
          <a:lstStyle/>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Beta version deployed to FIU server</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Feedback system for Instructors and Admins</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Images and videos supported by Text Blocks</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Testing application in real-world scenario</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Students allowed in multiple courses</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Student have the ability to register themselves</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Testing web application on server similar to live production server</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Add question list sidebar for students completing a lesson</a:t>
            </a:r>
            <a:endParaRPr sz="4000">
              <a:solidFill>
                <a:srgbClr val="FFFFFF"/>
              </a:solidFill>
            </a:endParaRPr>
          </a:p>
          <a:p>
            <a:pPr indent="-572555" lvl="0" marL="598895" marR="0" rtl="0" algn="l">
              <a:lnSpc>
                <a:spcPct val="100000"/>
              </a:lnSpc>
              <a:spcBef>
                <a:spcPts val="0"/>
              </a:spcBef>
              <a:spcAft>
                <a:spcPts val="0"/>
              </a:spcAft>
              <a:buClr>
                <a:srgbClr val="FFFFFF"/>
              </a:buClr>
              <a:buSzPts val="4000"/>
              <a:buChar char="●"/>
            </a:pPr>
            <a:r>
              <a:rPr lang="en-US" sz="4000">
                <a:solidFill>
                  <a:srgbClr val="FFFFFF"/>
                </a:solidFill>
              </a:rPr>
              <a:t>Giving an instructor control over number of attempts for a lesson</a:t>
            </a:r>
            <a:endParaRPr sz="4000">
              <a:solidFill>
                <a:srgbClr val="FFFFFF"/>
              </a:solidFill>
            </a:endParaRPr>
          </a:p>
          <a:p>
            <a:pPr indent="-482600" lvl="0" marL="457200" rtl="0" algn="l">
              <a:spcBef>
                <a:spcPts val="0"/>
              </a:spcBef>
              <a:spcAft>
                <a:spcPts val="0"/>
              </a:spcAft>
              <a:buClr>
                <a:srgbClr val="FFFFFF"/>
              </a:buClr>
              <a:buSzPts val="4000"/>
              <a:buChar char="●"/>
            </a:pPr>
            <a:r>
              <a:rPr lang="en-US" sz="4000">
                <a:solidFill>
                  <a:srgbClr val="FFFFFF"/>
                </a:solidFill>
              </a:rPr>
              <a:t> Supported on web</a:t>
            </a:r>
            <a:endParaRPr sz="4000">
              <a:solidFill>
                <a:srgbClr val="FFFFFF"/>
              </a:solidFill>
            </a:endParaRPr>
          </a:p>
        </p:txBody>
      </p:sp>
      <p:sp>
        <p:nvSpPr>
          <p:cNvPr id="69" name="Google Shape;69;p1"/>
          <p:cNvSpPr txBox="1"/>
          <p:nvPr/>
        </p:nvSpPr>
        <p:spPr>
          <a:xfrm>
            <a:off x="838500" y="29698550"/>
            <a:ext cx="9363300" cy="7414800"/>
          </a:xfrm>
          <a:prstGeom prst="rect">
            <a:avLst/>
          </a:prstGeom>
          <a:noFill/>
          <a:ln>
            <a:noFill/>
          </a:ln>
        </p:spPr>
        <p:txBody>
          <a:bodyPr anchorCtr="0" anchor="t" bIns="0" lIns="0" spcFirstLastPara="1" rIns="0" wrap="square" tIns="26325">
            <a:spAutoFit/>
          </a:bodyPr>
          <a:lstStyle/>
          <a:p>
            <a:pPr indent="-5543" lvl="0" marL="27725" marR="11090" rtl="0" algn="ctr">
              <a:lnSpc>
                <a:spcPct val="100000"/>
              </a:lnSpc>
              <a:spcBef>
                <a:spcPts val="0"/>
              </a:spcBef>
              <a:spcAft>
                <a:spcPts val="0"/>
              </a:spcAft>
              <a:buClr>
                <a:srgbClr val="000000"/>
              </a:buClr>
              <a:buSzPts val="4000"/>
              <a:buFont typeface="Arial"/>
              <a:buNone/>
            </a:pPr>
            <a:r>
              <a:rPr lang="en-US" sz="4000">
                <a:solidFill>
                  <a:srgbClr val="FFFFFF"/>
                </a:solidFill>
              </a:rPr>
              <a:t>To test the configuration of Traefik and the behavior of our application in a live production setting we ran it on a test server whose system specifications were similar to that of FIU servers.</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t/>
            </a:r>
            <a:endParaRPr sz="4000">
              <a:solidFill>
                <a:srgbClr val="FFFFFF"/>
              </a:solidFill>
            </a:endParaRPr>
          </a:p>
          <a:p>
            <a:pPr indent="-5543" lvl="0" marL="27725" marR="11090" rtl="0" algn="ctr">
              <a:lnSpc>
                <a:spcPct val="100000"/>
              </a:lnSpc>
              <a:spcBef>
                <a:spcPts val="0"/>
              </a:spcBef>
              <a:spcAft>
                <a:spcPts val="0"/>
              </a:spcAft>
              <a:buClr>
                <a:srgbClr val="000000"/>
              </a:buClr>
              <a:buSzPts val="4000"/>
              <a:buFont typeface="Arial"/>
              <a:buNone/>
            </a:pPr>
            <a:r>
              <a:rPr lang="en-US" sz="4000">
                <a:solidFill>
                  <a:srgbClr val="FFFFFF"/>
                </a:solidFill>
              </a:rPr>
              <a:t>In order to ensure quality code was merged into the codebase, we strictly practiced git version control. Every pull request required a reviewer to either run the code on their local machine or watch as the developer demoed their changes.  </a:t>
            </a:r>
            <a:endParaRPr b="0" i="0" sz="4000" u="none" cap="none" strike="noStrike">
              <a:solidFill>
                <a:srgbClr val="FFFFFF"/>
              </a:solidFill>
              <a:latin typeface="Arial"/>
              <a:ea typeface="Arial"/>
              <a:cs typeface="Arial"/>
              <a:sym typeface="Arial"/>
            </a:endParaRPr>
          </a:p>
        </p:txBody>
      </p:sp>
      <p:sp>
        <p:nvSpPr>
          <p:cNvPr id="70" name="Google Shape;70;p1"/>
          <p:cNvSpPr txBox="1"/>
          <p:nvPr/>
        </p:nvSpPr>
        <p:spPr>
          <a:xfrm>
            <a:off x="22419327" y="29292353"/>
            <a:ext cx="9578100" cy="10386600"/>
          </a:xfrm>
          <a:prstGeom prst="rect">
            <a:avLst/>
          </a:prstGeom>
          <a:noFill/>
          <a:ln>
            <a:noFill/>
          </a:ln>
        </p:spPr>
        <p:txBody>
          <a:bodyPr anchorCtr="0" anchor="t" bIns="0" lIns="0" spcFirstLastPara="1" rIns="0" wrap="square" tIns="34650">
            <a:spAutoFit/>
          </a:bodyPr>
          <a:lstStyle/>
          <a:p>
            <a:pPr indent="-9702" lvl="0" marL="27725" marR="11090" rtl="0" algn="ctr">
              <a:lnSpc>
                <a:spcPct val="98900"/>
              </a:lnSpc>
              <a:spcBef>
                <a:spcPts val="0"/>
              </a:spcBef>
              <a:spcAft>
                <a:spcPts val="0"/>
              </a:spcAft>
              <a:buClr>
                <a:srgbClr val="000000"/>
              </a:buClr>
              <a:buSzPts val="4000"/>
              <a:buFont typeface="Arial"/>
              <a:buNone/>
            </a:pPr>
            <a:r>
              <a:rPr lang="en-US" sz="4000">
                <a:solidFill>
                  <a:srgbClr val="FFFFFF"/>
                </a:solidFill>
              </a:rPr>
              <a:t>In this fourth iteration of the MathBotics project, we’ve improved the product by delivering on our promise to deploy the beta version onto FIU servers. This beta version provides users with the core functionality needed in order start designing and enrolling in courses that include: A student self register page, instructor control over the number of attempts a student has per lesson, full functioning grading system, more storage efficient persistence of each slide type’s data, and even a feedback system unique to the instructor experience to continuously improve our product throughout future iterations.</a:t>
            </a:r>
            <a:endParaRPr sz="4000">
              <a:solidFill>
                <a:srgbClr val="FFFFFF"/>
              </a:solidFill>
            </a:endParaRPr>
          </a:p>
          <a:p>
            <a:pPr indent="-9702" lvl="0" marL="27725" marR="11090" rtl="0" algn="ctr">
              <a:lnSpc>
                <a:spcPct val="98900"/>
              </a:lnSpc>
              <a:spcBef>
                <a:spcPts val="0"/>
              </a:spcBef>
              <a:spcAft>
                <a:spcPts val="0"/>
              </a:spcAft>
              <a:buClr>
                <a:srgbClr val="000000"/>
              </a:buClr>
              <a:buSzPts val="4000"/>
              <a:buFont typeface="Arial"/>
              <a:buNone/>
            </a:pPr>
            <a:r>
              <a:t/>
            </a:r>
            <a:endParaRPr sz="4000">
              <a:solidFill>
                <a:srgbClr val="FFFFFF"/>
              </a:solidFill>
            </a:endParaRPr>
          </a:p>
        </p:txBody>
      </p:sp>
      <p:pic>
        <p:nvPicPr>
          <p:cNvPr id="71" name="Google Shape;71;p1"/>
          <p:cNvPicPr preferRelativeResize="0"/>
          <p:nvPr/>
        </p:nvPicPr>
        <p:blipFill>
          <a:blip r:embed="rId17">
            <a:alphaModFix/>
          </a:blip>
          <a:stretch>
            <a:fillRect/>
          </a:stretch>
        </p:blipFill>
        <p:spPr>
          <a:xfrm>
            <a:off x="207777" y="17955498"/>
            <a:ext cx="10932125" cy="9172382"/>
          </a:xfrm>
          <a:prstGeom prst="rect">
            <a:avLst/>
          </a:prstGeom>
          <a:noFill/>
          <a:ln>
            <a:noFill/>
          </a:ln>
        </p:spPr>
      </p:pic>
      <p:pic>
        <p:nvPicPr>
          <p:cNvPr id="72" name="Google Shape;72;p1"/>
          <p:cNvPicPr preferRelativeResize="0"/>
          <p:nvPr/>
        </p:nvPicPr>
        <p:blipFill>
          <a:blip r:embed="rId18">
            <a:alphaModFix/>
          </a:blip>
          <a:stretch>
            <a:fillRect/>
          </a:stretch>
        </p:blipFill>
        <p:spPr>
          <a:xfrm>
            <a:off x="11757025" y="17955498"/>
            <a:ext cx="6090927" cy="7671716"/>
          </a:xfrm>
          <a:prstGeom prst="rect">
            <a:avLst/>
          </a:prstGeom>
          <a:noFill/>
          <a:ln>
            <a:noFill/>
          </a:ln>
        </p:spPr>
      </p:pic>
      <p:pic>
        <p:nvPicPr>
          <p:cNvPr id="73" name="Google Shape;73;p1"/>
          <p:cNvPicPr preferRelativeResize="0"/>
          <p:nvPr/>
        </p:nvPicPr>
        <p:blipFill>
          <a:blip r:embed="rId19">
            <a:alphaModFix/>
          </a:blip>
          <a:stretch>
            <a:fillRect/>
          </a:stretch>
        </p:blipFill>
        <p:spPr>
          <a:xfrm>
            <a:off x="15028775" y="34611325"/>
            <a:ext cx="7180376" cy="4357700"/>
          </a:xfrm>
          <a:prstGeom prst="rect">
            <a:avLst/>
          </a:prstGeom>
          <a:noFill/>
          <a:ln>
            <a:noFill/>
          </a:ln>
        </p:spPr>
      </p:pic>
      <p:pic>
        <p:nvPicPr>
          <p:cNvPr id="74" name="Google Shape;74;p1"/>
          <p:cNvPicPr preferRelativeResize="0"/>
          <p:nvPr/>
        </p:nvPicPr>
        <p:blipFill>
          <a:blip r:embed="rId20">
            <a:alphaModFix/>
          </a:blip>
          <a:stretch>
            <a:fillRect/>
          </a:stretch>
        </p:blipFill>
        <p:spPr>
          <a:xfrm>
            <a:off x="11775763" y="28320200"/>
            <a:ext cx="9922262" cy="5787984"/>
          </a:xfrm>
          <a:prstGeom prst="rect">
            <a:avLst/>
          </a:prstGeom>
          <a:noFill/>
          <a:ln>
            <a:noFill/>
          </a:ln>
        </p:spPr>
      </p:pic>
      <p:pic>
        <p:nvPicPr>
          <p:cNvPr id="75" name="Google Shape;75;p1"/>
          <p:cNvPicPr preferRelativeResize="0"/>
          <p:nvPr/>
        </p:nvPicPr>
        <p:blipFill>
          <a:blip r:embed="rId21">
            <a:alphaModFix/>
          </a:blip>
          <a:stretch>
            <a:fillRect/>
          </a:stretch>
        </p:blipFill>
        <p:spPr>
          <a:xfrm>
            <a:off x="17925850" y="17975625"/>
            <a:ext cx="5844850" cy="553083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