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iQWk/7vLJcs55pIxyGItmEQB1OD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 name="Google Shape;2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type="blank">
  <p:cSld name="BLANK">
    <p:bg>
      <p:bgPr>
        <a:blipFill>
          <a:blip r:embed="rId2">
            <a:alphaModFix/>
          </a:blip>
          <a:stretch>
            <a:fillRect/>
          </a:stretch>
        </a:blipFill>
      </p:bgPr>
    </p:bg>
    <p:spTree>
      <p:nvGrpSpPr>
        <p:cNvPr id="6" name="Shape 6"/>
        <p:cNvGrpSpPr/>
        <p:nvPr/>
      </p:nvGrpSpPr>
      <p:grpSpPr>
        <a:xfrm>
          <a:off x="0" y="0"/>
          <a:ext cx="0" cy="0"/>
          <a:chOff x="0" y="0"/>
          <a:chExt cx="0" cy="0"/>
        </a:xfrm>
      </p:grpSpPr>
      <p:sp>
        <p:nvSpPr>
          <p:cNvPr id="7" name="Google Shape;7;p3"/>
          <p:cNvSpPr txBox="1"/>
          <p:nvPr/>
        </p:nvSpPr>
        <p:spPr>
          <a:xfrm>
            <a:off x="21667030" y="42405828"/>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8" name="Google Shape;8;p3"/>
          <p:cNvSpPr/>
          <p:nvPr/>
        </p:nvSpPr>
        <p:spPr>
          <a:xfrm>
            <a:off x="0" y="39892950"/>
            <a:ext cx="32918401" cy="526695"/>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60"/>
              <a:buFont typeface="Arial"/>
              <a:buNone/>
            </a:pPr>
            <a:r>
              <a:t/>
            </a:r>
            <a:endParaRPr b="0" i="0" sz="4860" u="none" cap="none" strike="noStrike">
              <a:solidFill>
                <a:schemeClr val="lt1"/>
              </a:solidFill>
              <a:latin typeface="Calibri"/>
              <a:ea typeface="Calibri"/>
              <a:cs typeface="Calibri"/>
              <a:sym typeface="Calibri"/>
            </a:endParaRPr>
          </a:p>
        </p:txBody>
      </p:sp>
      <p:pic>
        <p:nvPicPr>
          <p:cNvPr descr="A picture containing drawing&#10;&#10;Description automatically generated" id="9" name="Google Shape;9;p3"/>
          <p:cNvPicPr preferRelativeResize="0"/>
          <p:nvPr/>
        </p:nvPicPr>
        <p:blipFill rotWithShape="1">
          <a:blip r:embed="rId3">
            <a:alphaModFix/>
          </a:blip>
          <a:srcRect b="0" l="0" r="0" t="0"/>
          <a:stretch/>
        </p:blipFill>
        <p:spPr>
          <a:xfrm>
            <a:off x="745665" y="41269425"/>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0" name="Shape 10"/>
        <p:cNvGrpSpPr/>
        <p:nvPr/>
      </p:nvGrpSpPr>
      <p:grpSpPr>
        <a:xfrm>
          <a:off x="0" y="0"/>
          <a:ext cx="0" cy="0"/>
          <a:chOff x="0" y="0"/>
          <a:chExt cx="0" cy="0"/>
        </a:xfrm>
      </p:grpSpPr>
      <p:sp>
        <p:nvSpPr>
          <p:cNvPr id="11" name="Google Shape;11;p4"/>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2" name="Google Shape;12;p4"/>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5"/>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5" name="Google Shape;15;p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p:cSld name="2_Blank4">
    <p:bg>
      <p:bgPr>
        <a:solidFill>
          <a:srgbClr val="F2F2F2"/>
        </a:solidFill>
      </p:bgPr>
    </p:bg>
    <p:spTree>
      <p:nvGrpSpPr>
        <p:cNvPr id="16" name="Shape 16"/>
        <p:cNvGrpSpPr/>
        <p:nvPr/>
      </p:nvGrpSpPr>
      <p:grpSpPr>
        <a:xfrm>
          <a:off x="0" y="0"/>
          <a:ext cx="0" cy="0"/>
          <a:chOff x="0" y="0"/>
          <a:chExt cx="0" cy="0"/>
        </a:xfrm>
      </p:grpSpPr>
      <p:sp>
        <p:nvSpPr>
          <p:cNvPr id="17" name="Google Shape;17;p6"/>
          <p:cNvSpPr txBox="1"/>
          <p:nvPr/>
        </p:nvSpPr>
        <p:spPr>
          <a:xfrm>
            <a:off x="21667030" y="42405828"/>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8" name="Google Shape;18;p6"/>
          <p:cNvSpPr/>
          <p:nvPr/>
        </p:nvSpPr>
        <p:spPr>
          <a:xfrm>
            <a:off x="0" y="39892950"/>
            <a:ext cx="32918401" cy="526695"/>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60"/>
              <a:buFont typeface="Arial"/>
              <a:buNone/>
            </a:pPr>
            <a:r>
              <a:t/>
            </a:r>
            <a:endParaRPr b="0" i="0" sz="4860" u="none" cap="none" strike="noStrike">
              <a:solidFill>
                <a:schemeClr val="lt1"/>
              </a:solidFill>
              <a:latin typeface="Calibri"/>
              <a:ea typeface="Calibri"/>
              <a:cs typeface="Calibri"/>
              <a:sym typeface="Calibri"/>
            </a:endParaRPr>
          </a:p>
        </p:txBody>
      </p:sp>
      <p:pic>
        <p:nvPicPr>
          <p:cNvPr descr="A close up of a sign&#10;&#10;Description automatically generated" id="19" name="Google Shape;19;p6"/>
          <p:cNvPicPr preferRelativeResize="0"/>
          <p:nvPr/>
        </p:nvPicPr>
        <p:blipFill rotWithShape="1">
          <a:blip r:embed="rId2">
            <a:alphaModFix/>
          </a:blip>
          <a:srcRect b="0" l="0" r="0" t="0"/>
          <a:stretch/>
        </p:blipFill>
        <p:spPr>
          <a:xfrm>
            <a:off x="745665" y="41267400"/>
            <a:ext cx="2651530" cy="227685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7.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23.png"/><Relationship Id="rId11" Type="http://schemas.openxmlformats.org/officeDocument/2006/relationships/image" Target="../media/image16.png"/><Relationship Id="rId10" Type="http://schemas.openxmlformats.org/officeDocument/2006/relationships/image" Target="../media/image5.jpg"/><Relationship Id="rId13" Type="http://schemas.openxmlformats.org/officeDocument/2006/relationships/image" Target="../media/image14.png"/><Relationship Id="rId12"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18.png"/><Relationship Id="rId9" Type="http://schemas.openxmlformats.org/officeDocument/2006/relationships/image" Target="../media/image4.jpg"/><Relationship Id="rId15" Type="http://schemas.openxmlformats.org/officeDocument/2006/relationships/image" Target="../media/image9.png"/><Relationship Id="rId14" Type="http://schemas.openxmlformats.org/officeDocument/2006/relationships/image" Target="../media/image12.png"/><Relationship Id="rId17" Type="http://schemas.openxmlformats.org/officeDocument/2006/relationships/image" Target="../media/image20.jpg"/><Relationship Id="rId16" Type="http://schemas.openxmlformats.org/officeDocument/2006/relationships/image" Target="../media/image15.png"/><Relationship Id="rId5" Type="http://schemas.openxmlformats.org/officeDocument/2006/relationships/image" Target="../media/image2.png"/><Relationship Id="rId19" Type="http://schemas.openxmlformats.org/officeDocument/2006/relationships/image" Target="../media/image21.jpg"/><Relationship Id="rId6" Type="http://schemas.openxmlformats.org/officeDocument/2006/relationships/image" Target="../media/image17.png"/><Relationship Id="rId18" Type="http://schemas.openxmlformats.org/officeDocument/2006/relationships/image" Target="../media/image22.png"/><Relationship Id="rId7" Type="http://schemas.openxmlformats.org/officeDocument/2006/relationships/image" Target="../media/image19.png"/><Relationship Id="rId8"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 name="Shape 23"/>
        <p:cNvGrpSpPr/>
        <p:nvPr/>
      </p:nvGrpSpPr>
      <p:grpSpPr>
        <a:xfrm>
          <a:off x="0" y="0"/>
          <a:ext cx="0" cy="0"/>
          <a:chOff x="0" y="0"/>
          <a:chExt cx="0" cy="0"/>
        </a:xfrm>
      </p:grpSpPr>
      <p:sp>
        <p:nvSpPr>
          <p:cNvPr id="24" name="Google Shape;24;p1"/>
          <p:cNvSpPr txBox="1"/>
          <p:nvPr/>
        </p:nvSpPr>
        <p:spPr>
          <a:xfrm>
            <a:off x="3728058" y="41336041"/>
            <a:ext cx="25233300" cy="1441200"/>
          </a:xfrm>
          <a:prstGeom prst="rect">
            <a:avLst/>
          </a:prstGeom>
          <a:noFill/>
          <a:ln>
            <a:noFill/>
          </a:ln>
        </p:spPr>
        <p:txBody>
          <a:bodyPr anchorCtr="0" anchor="t" bIns="27725" lIns="55475" spcFirstLastPara="1" rIns="55475" wrap="square" tIns="27725">
            <a:spAutoFit/>
          </a:bodyPr>
          <a:lstStyle/>
          <a:p>
            <a:pPr indent="0" lvl="0" marL="0" marR="0" rtl="0" algn="l">
              <a:lnSpc>
                <a:spcPct val="100000"/>
              </a:lnSpc>
              <a:spcBef>
                <a:spcPts val="0"/>
              </a:spcBef>
              <a:spcAft>
                <a:spcPts val="0"/>
              </a:spcAft>
              <a:buClr>
                <a:srgbClr val="3333CC"/>
              </a:buClr>
              <a:buSzPts val="3000"/>
              <a:buFont typeface="Arial"/>
              <a:buNone/>
            </a:pPr>
            <a:r>
              <a:rPr b="0" i="0" lang="en-US" sz="3000" u="none" cap="none" strike="noStrike">
                <a:solidFill>
                  <a:schemeClr val="lt2"/>
                </a:solidFill>
                <a:latin typeface="Arial"/>
                <a:ea typeface="Arial"/>
                <a:cs typeface="Arial"/>
                <a:sym typeface="Arial"/>
              </a:rPr>
              <a:t>The material presented in this poster is based upon the work supported by Florida International University Knight Foundation School of Computing and Information Sciences. I</a:t>
            </a:r>
            <a:r>
              <a:rPr lang="en-US" sz="3000">
                <a:solidFill>
                  <a:schemeClr val="lt2"/>
                </a:solidFill>
              </a:rPr>
              <a:t> would like to </a:t>
            </a:r>
            <a:r>
              <a:rPr b="0" i="0" lang="en-US" sz="3000" u="none" cap="none" strike="noStrike">
                <a:solidFill>
                  <a:schemeClr val="lt2"/>
                </a:solidFill>
                <a:latin typeface="Arial"/>
                <a:ea typeface="Arial"/>
                <a:cs typeface="Arial"/>
                <a:sym typeface="Arial"/>
              </a:rPr>
              <a:t>thank the rest of my MathBotics Capstone 2</a:t>
            </a:r>
            <a:r>
              <a:rPr lang="en-US" sz="3000">
                <a:solidFill>
                  <a:schemeClr val="lt2"/>
                </a:solidFill>
              </a:rPr>
              <a:t> </a:t>
            </a:r>
            <a:r>
              <a:rPr b="0" i="0" lang="en-US" sz="3000" u="none" cap="none" strike="noStrike">
                <a:solidFill>
                  <a:schemeClr val="lt2"/>
                </a:solidFill>
                <a:latin typeface="Arial"/>
                <a:ea typeface="Arial"/>
                <a:cs typeface="Arial"/>
                <a:sym typeface="Arial"/>
              </a:rPr>
              <a:t> team for their help and dedication to our project, and the Capstone I team for their assistance </a:t>
            </a:r>
            <a:r>
              <a:rPr lang="en-US" sz="3000">
                <a:solidFill>
                  <a:schemeClr val="lt2"/>
                </a:solidFill>
              </a:rPr>
              <a:t>throughout this semester</a:t>
            </a:r>
            <a:r>
              <a:rPr b="0" i="0" lang="en-US" sz="3000" u="none" cap="none" strike="noStrike">
                <a:solidFill>
                  <a:schemeClr val="lt2"/>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25" name="Google Shape;25;p1"/>
          <p:cNvSpPr txBox="1"/>
          <p:nvPr/>
        </p:nvSpPr>
        <p:spPr>
          <a:xfrm>
            <a:off x="3430912" y="40482394"/>
            <a:ext cx="659918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1"/>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26" name="Google Shape;26;p1"/>
          <p:cNvSpPr txBox="1"/>
          <p:nvPr/>
        </p:nvSpPr>
        <p:spPr>
          <a:xfrm>
            <a:off x="7504835" y="335034"/>
            <a:ext cx="18516601" cy="212365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6600"/>
              <a:buFont typeface="Arial"/>
              <a:buNone/>
            </a:pPr>
            <a:r>
              <a:rPr b="1" i="0" lang="en-US" sz="6600" u="none" cap="none" strike="noStrike">
                <a:solidFill>
                  <a:schemeClr val="lt2"/>
                </a:solidFill>
                <a:latin typeface="Arial"/>
                <a:ea typeface="Arial"/>
                <a:cs typeface="Arial"/>
                <a:sym typeface="Arial"/>
              </a:rPr>
              <a:t>FIU Knight Foundation School of Computing and Information Sciences</a:t>
            </a:r>
            <a:endParaRPr b="0" i="0" sz="1400" u="none" cap="none" strike="noStrike">
              <a:solidFill>
                <a:srgbClr val="000000"/>
              </a:solidFill>
              <a:latin typeface="Arial"/>
              <a:ea typeface="Arial"/>
              <a:cs typeface="Arial"/>
              <a:sym typeface="Arial"/>
            </a:endParaRPr>
          </a:p>
        </p:txBody>
      </p:sp>
      <p:sp>
        <p:nvSpPr>
          <p:cNvPr id="27" name="Google Shape;27;p1"/>
          <p:cNvSpPr txBox="1"/>
          <p:nvPr/>
        </p:nvSpPr>
        <p:spPr>
          <a:xfrm>
            <a:off x="3561485" y="3460405"/>
            <a:ext cx="26403300" cy="32115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chemeClr val="lt2"/>
              </a:buClr>
              <a:buSzPts val="10000"/>
              <a:buFont typeface="Arial"/>
              <a:buNone/>
            </a:pPr>
            <a:r>
              <a:rPr b="1" i="0" lang="en-US" sz="10000" u="none" cap="none" strike="noStrike">
                <a:solidFill>
                  <a:schemeClr val="lt2"/>
                </a:solidFill>
                <a:latin typeface="Arial"/>
                <a:ea typeface="Arial"/>
                <a:cs typeface="Arial"/>
                <a:sym typeface="Arial"/>
              </a:rPr>
              <a:t>MathBotics</a:t>
            </a:r>
            <a:endParaRPr b="1" i="0" sz="10000" u="none" cap="none" strike="noStrike">
              <a:solidFill>
                <a:schemeClr val="lt2"/>
              </a:solidFill>
              <a:latin typeface="Arial"/>
              <a:ea typeface="Arial"/>
              <a:cs typeface="Arial"/>
              <a:sym typeface="Arial"/>
            </a:endParaRPr>
          </a:p>
          <a:p>
            <a:pPr indent="0" lvl="0" marL="0" marR="0" rtl="0" algn="ctr">
              <a:lnSpc>
                <a:spcPct val="100000"/>
              </a:lnSpc>
              <a:spcBef>
                <a:spcPts val="0"/>
              </a:spcBef>
              <a:spcAft>
                <a:spcPts val="0"/>
              </a:spcAft>
              <a:buClr>
                <a:schemeClr val="lt2"/>
              </a:buClr>
              <a:buSzPts val="3500"/>
              <a:buFont typeface="Arial"/>
              <a:buNone/>
            </a:pPr>
            <a:r>
              <a:rPr b="1" i="0" lang="en-US" sz="3500" u="none" cap="none" strike="noStrike">
                <a:solidFill>
                  <a:schemeClr val="lt2"/>
                </a:solidFill>
                <a:latin typeface="Arial"/>
                <a:ea typeface="Arial"/>
                <a:cs typeface="Arial"/>
                <a:sym typeface="Arial"/>
              </a:rPr>
              <a:t>Student: </a:t>
            </a:r>
            <a:r>
              <a:rPr i="1" lang="en-US" sz="3500">
                <a:solidFill>
                  <a:schemeClr val="lt2"/>
                </a:solidFill>
              </a:rPr>
              <a:t>Christopher Hinchey</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2"/>
              </a:buClr>
              <a:buSzPts val="3500"/>
              <a:buFont typeface="Arial"/>
              <a:buNone/>
            </a:pPr>
            <a:r>
              <a:rPr b="1" i="0" lang="en-US" sz="3500" u="none" cap="none" strike="noStrike">
                <a:solidFill>
                  <a:schemeClr val="lt2"/>
                </a:solidFill>
                <a:latin typeface="Arial"/>
                <a:ea typeface="Arial"/>
                <a:cs typeface="Arial"/>
                <a:sym typeface="Arial"/>
              </a:rPr>
              <a:t>Product Owner:</a:t>
            </a:r>
            <a:r>
              <a:rPr b="1" i="1" lang="en-US" sz="3500" u="none" cap="none" strike="noStrike">
                <a:solidFill>
                  <a:schemeClr val="lt2"/>
                </a:solidFill>
                <a:latin typeface="Arial"/>
                <a:ea typeface="Arial"/>
                <a:cs typeface="Arial"/>
                <a:sym typeface="Arial"/>
              </a:rPr>
              <a:t> </a:t>
            </a:r>
            <a:r>
              <a:rPr b="0" i="1" lang="en-US" sz="3500" u="none" cap="none" strike="noStrike">
                <a:solidFill>
                  <a:schemeClr val="lt1"/>
                </a:solidFill>
                <a:latin typeface="Arial"/>
                <a:ea typeface="Arial"/>
                <a:cs typeface="Arial"/>
                <a:sym typeface="Arial"/>
              </a:rPr>
              <a:t>Gregory Reis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2"/>
              </a:buClr>
              <a:buSzPts val="3500"/>
              <a:buFont typeface="Arial"/>
              <a:buNone/>
            </a:pPr>
            <a:r>
              <a:rPr b="1" i="0" lang="en-US" sz="3500" u="none" cap="none" strike="noStrike">
                <a:solidFill>
                  <a:schemeClr val="lt2"/>
                </a:solidFill>
                <a:latin typeface="Arial"/>
                <a:ea typeface="Arial"/>
                <a:cs typeface="Arial"/>
                <a:sym typeface="Arial"/>
              </a:rPr>
              <a:t>Instructor/Faculty:</a:t>
            </a:r>
            <a:r>
              <a:rPr b="1" i="1" lang="en-US" sz="3500" u="none" cap="none" strike="noStrike">
                <a:solidFill>
                  <a:schemeClr val="lt2"/>
                </a:solidFill>
                <a:latin typeface="Arial"/>
                <a:ea typeface="Arial"/>
                <a:cs typeface="Arial"/>
                <a:sym typeface="Arial"/>
              </a:rPr>
              <a:t> </a:t>
            </a:r>
            <a:r>
              <a:rPr b="0" i="1" lang="en-US" sz="3500" u="none" cap="none" strike="noStrike">
                <a:solidFill>
                  <a:schemeClr val="lt2"/>
                </a:solidFill>
                <a:latin typeface="Arial"/>
                <a:ea typeface="Arial"/>
                <a:cs typeface="Arial"/>
                <a:sym typeface="Arial"/>
              </a:rPr>
              <a:t>Dr. Masoud Sadjadi</a:t>
            </a:r>
            <a:r>
              <a:rPr b="0" i="0" lang="en-US" sz="3500" u="none" cap="none" strike="noStrike">
                <a:solidFill>
                  <a:schemeClr val="lt2"/>
                </a:solidFill>
                <a:latin typeface="Arial"/>
                <a:ea typeface="Arial"/>
                <a:cs typeface="Arial"/>
                <a:sym typeface="Arial"/>
              </a:rPr>
              <a:t>,</a:t>
            </a:r>
            <a:r>
              <a:rPr b="0" i="1" lang="en-US" sz="3500" u="none" cap="none" strike="noStrike">
                <a:solidFill>
                  <a:schemeClr val="lt2"/>
                </a:solidFill>
                <a:latin typeface="Arial"/>
                <a:ea typeface="Arial"/>
                <a:cs typeface="Arial"/>
                <a:sym typeface="Arial"/>
              </a:rPr>
              <a:t> </a:t>
            </a:r>
            <a:r>
              <a:rPr b="0" i="0" lang="en-US" sz="3500" u="none" cap="none" strike="noStrike">
                <a:solidFill>
                  <a:schemeClr val="lt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28" name="Google Shape;28;p1"/>
          <p:cNvSpPr txBox="1"/>
          <p:nvPr/>
        </p:nvSpPr>
        <p:spPr>
          <a:xfrm>
            <a:off x="3648713" y="7310109"/>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PROBLEM</a:t>
            </a:r>
            <a:endParaRPr b="0" i="0" sz="1400" u="none" cap="none" strike="noStrike">
              <a:solidFill>
                <a:srgbClr val="000000"/>
              </a:solidFill>
              <a:latin typeface="Arial"/>
              <a:ea typeface="Arial"/>
              <a:cs typeface="Arial"/>
              <a:sym typeface="Arial"/>
            </a:endParaRPr>
          </a:p>
        </p:txBody>
      </p:sp>
      <p:sp>
        <p:nvSpPr>
          <p:cNvPr id="29" name="Google Shape;29;p1"/>
          <p:cNvSpPr txBox="1"/>
          <p:nvPr/>
        </p:nvSpPr>
        <p:spPr>
          <a:xfrm>
            <a:off x="14051798" y="7304155"/>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CURRENT SYSTEM</a:t>
            </a:r>
            <a:endParaRPr b="0" i="0" sz="1400" u="none" cap="none" strike="noStrike">
              <a:solidFill>
                <a:srgbClr val="000000"/>
              </a:solidFill>
              <a:latin typeface="Arial"/>
              <a:ea typeface="Arial"/>
              <a:cs typeface="Arial"/>
              <a:sym typeface="Arial"/>
            </a:endParaRPr>
          </a:p>
        </p:txBody>
      </p:sp>
      <p:sp>
        <p:nvSpPr>
          <p:cNvPr id="30" name="Google Shape;30;p1"/>
          <p:cNvSpPr txBox="1"/>
          <p:nvPr/>
        </p:nvSpPr>
        <p:spPr>
          <a:xfrm>
            <a:off x="24479888" y="7339657"/>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REQUIREMENTS</a:t>
            </a:r>
            <a:endParaRPr b="0" i="0" sz="1400" u="none" cap="none" strike="noStrike">
              <a:solidFill>
                <a:srgbClr val="000000"/>
              </a:solidFill>
              <a:latin typeface="Arial"/>
              <a:ea typeface="Arial"/>
              <a:cs typeface="Arial"/>
              <a:sym typeface="Arial"/>
            </a:endParaRPr>
          </a:p>
        </p:txBody>
      </p:sp>
      <p:sp>
        <p:nvSpPr>
          <p:cNvPr id="31" name="Google Shape;31;p1"/>
          <p:cNvSpPr txBox="1"/>
          <p:nvPr/>
        </p:nvSpPr>
        <p:spPr>
          <a:xfrm>
            <a:off x="3648713" y="17152827"/>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SYSTEM DESIGN</a:t>
            </a:r>
            <a:endParaRPr b="0" i="0" sz="1400" u="none" cap="none" strike="noStrike">
              <a:solidFill>
                <a:srgbClr val="000000"/>
              </a:solidFill>
              <a:latin typeface="Arial"/>
              <a:ea typeface="Arial"/>
              <a:cs typeface="Arial"/>
              <a:sym typeface="Arial"/>
            </a:endParaRPr>
          </a:p>
        </p:txBody>
      </p:sp>
      <p:sp>
        <p:nvSpPr>
          <p:cNvPr id="32" name="Google Shape;32;p1"/>
          <p:cNvSpPr txBox="1"/>
          <p:nvPr/>
        </p:nvSpPr>
        <p:spPr>
          <a:xfrm>
            <a:off x="14051798" y="17185422"/>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OBJECT DESIGN</a:t>
            </a:r>
            <a:endParaRPr b="0" i="0" sz="1400" u="none" cap="none" strike="noStrike">
              <a:solidFill>
                <a:srgbClr val="000000"/>
              </a:solidFill>
              <a:latin typeface="Arial"/>
              <a:ea typeface="Arial"/>
              <a:cs typeface="Arial"/>
              <a:sym typeface="Arial"/>
            </a:endParaRPr>
          </a:p>
        </p:txBody>
      </p:sp>
      <p:sp>
        <p:nvSpPr>
          <p:cNvPr id="33" name="Google Shape;33;p1"/>
          <p:cNvSpPr txBox="1"/>
          <p:nvPr/>
        </p:nvSpPr>
        <p:spPr>
          <a:xfrm>
            <a:off x="24696941" y="17182373"/>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IMPLEMENTATION</a:t>
            </a:r>
            <a:endParaRPr b="0" i="0" sz="1400" u="none" cap="none" strike="noStrike">
              <a:solidFill>
                <a:srgbClr val="000000"/>
              </a:solidFill>
              <a:latin typeface="Arial"/>
              <a:ea typeface="Arial"/>
              <a:cs typeface="Arial"/>
              <a:sym typeface="Arial"/>
            </a:endParaRPr>
          </a:p>
        </p:txBody>
      </p:sp>
      <p:sp>
        <p:nvSpPr>
          <p:cNvPr id="34" name="Google Shape;34;p1"/>
          <p:cNvSpPr txBox="1"/>
          <p:nvPr/>
        </p:nvSpPr>
        <p:spPr>
          <a:xfrm>
            <a:off x="3191325" y="28706503"/>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VERIFICATION</a:t>
            </a:r>
            <a:endParaRPr b="0" i="0" sz="1400" u="none" cap="none" strike="noStrike">
              <a:solidFill>
                <a:srgbClr val="000000"/>
              </a:solidFill>
              <a:latin typeface="Arial"/>
              <a:ea typeface="Arial"/>
              <a:cs typeface="Arial"/>
              <a:sym typeface="Arial"/>
            </a:endParaRPr>
          </a:p>
        </p:txBody>
      </p:sp>
      <p:sp>
        <p:nvSpPr>
          <p:cNvPr id="35" name="Google Shape;35;p1"/>
          <p:cNvSpPr txBox="1"/>
          <p:nvPr/>
        </p:nvSpPr>
        <p:spPr>
          <a:xfrm>
            <a:off x="13905870" y="27295097"/>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SCREENSHOTS</a:t>
            </a:r>
            <a:endParaRPr b="0" i="0" sz="1400" u="none" cap="none" strike="noStrike">
              <a:solidFill>
                <a:srgbClr val="000000"/>
              </a:solidFill>
              <a:latin typeface="Arial"/>
              <a:ea typeface="Arial"/>
              <a:cs typeface="Arial"/>
              <a:sym typeface="Arial"/>
            </a:endParaRPr>
          </a:p>
        </p:txBody>
      </p:sp>
      <p:sp>
        <p:nvSpPr>
          <p:cNvPr id="36" name="Google Shape;36;p1"/>
          <p:cNvSpPr txBox="1"/>
          <p:nvPr/>
        </p:nvSpPr>
        <p:spPr>
          <a:xfrm>
            <a:off x="24419631" y="28263369"/>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SUMMARY</a:t>
            </a:r>
            <a:endParaRPr b="0" i="0" sz="1400" u="none" cap="none" strike="noStrike">
              <a:solidFill>
                <a:srgbClr val="000000"/>
              </a:solidFill>
              <a:latin typeface="Arial"/>
              <a:ea typeface="Arial"/>
              <a:cs typeface="Arial"/>
              <a:sym typeface="Arial"/>
            </a:endParaRPr>
          </a:p>
        </p:txBody>
      </p:sp>
      <p:pic>
        <p:nvPicPr>
          <p:cNvPr id="37" name="Google Shape;37;p1"/>
          <p:cNvPicPr preferRelativeResize="0"/>
          <p:nvPr/>
        </p:nvPicPr>
        <p:blipFill rotWithShape="1">
          <a:blip r:embed="rId3">
            <a:alphaModFix/>
          </a:blip>
          <a:srcRect b="0" l="0" r="0" t="0"/>
          <a:stretch/>
        </p:blipFill>
        <p:spPr>
          <a:xfrm>
            <a:off x="648929" y="41169369"/>
            <a:ext cx="2912556" cy="2426863"/>
          </a:xfrm>
          <a:prstGeom prst="rect">
            <a:avLst/>
          </a:prstGeom>
          <a:noFill/>
          <a:ln>
            <a:noFill/>
          </a:ln>
        </p:spPr>
      </p:pic>
      <p:pic>
        <p:nvPicPr>
          <p:cNvPr descr="Text&#10;&#10;Description automatically generated" id="38" name="Google Shape;38;p1"/>
          <p:cNvPicPr preferRelativeResize="0"/>
          <p:nvPr/>
        </p:nvPicPr>
        <p:blipFill rotWithShape="1">
          <a:blip r:embed="rId4">
            <a:alphaModFix/>
          </a:blip>
          <a:srcRect b="0" l="0" r="0" t="0"/>
          <a:stretch/>
        </p:blipFill>
        <p:spPr>
          <a:xfrm>
            <a:off x="207774" y="41179750"/>
            <a:ext cx="3561485" cy="2110932"/>
          </a:xfrm>
          <a:prstGeom prst="rect">
            <a:avLst/>
          </a:prstGeom>
          <a:noFill/>
          <a:ln>
            <a:noFill/>
          </a:ln>
        </p:spPr>
      </p:pic>
      <p:pic>
        <p:nvPicPr>
          <p:cNvPr descr="Text&#10;&#10;Description automatically generated" id="39" name="Google Shape;39;p1"/>
          <p:cNvPicPr preferRelativeResize="0"/>
          <p:nvPr/>
        </p:nvPicPr>
        <p:blipFill rotWithShape="1">
          <a:blip r:embed="rId5">
            <a:alphaModFix/>
          </a:blip>
          <a:srcRect b="0" l="0" r="0" t="0"/>
          <a:stretch/>
        </p:blipFill>
        <p:spPr>
          <a:xfrm>
            <a:off x="699478" y="721320"/>
            <a:ext cx="4031924" cy="2591425"/>
          </a:xfrm>
          <a:prstGeom prst="rect">
            <a:avLst/>
          </a:prstGeom>
          <a:noFill/>
          <a:ln>
            <a:noFill/>
          </a:ln>
        </p:spPr>
      </p:pic>
      <p:sp>
        <p:nvSpPr>
          <p:cNvPr id="40" name="Google Shape;40;p1"/>
          <p:cNvSpPr/>
          <p:nvPr/>
        </p:nvSpPr>
        <p:spPr>
          <a:xfrm>
            <a:off x="27202528" y="538312"/>
            <a:ext cx="4631635" cy="4413240"/>
          </a:xfrm>
          <a:prstGeom prst="ellipse">
            <a:avLst/>
          </a:prstGeom>
          <a:solidFill>
            <a:srgbClr val="FFCA3E"/>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Diagram&#10;&#10;Description automatically generated" id="41" name="Google Shape;41;p1"/>
          <p:cNvPicPr preferRelativeResize="0"/>
          <p:nvPr/>
        </p:nvPicPr>
        <p:blipFill rotWithShape="1">
          <a:blip r:embed="rId6">
            <a:alphaModFix/>
          </a:blip>
          <a:srcRect b="0" l="0" r="0" t="0"/>
          <a:stretch/>
        </p:blipFill>
        <p:spPr>
          <a:xfrm>
            <a:off x="26287041" y="490050"/>
            <a:ext cx="6578577" cy="4547065"/>
          </a:xfrm>
          <a:prstGeom prst="rect">
            <a:avLst/>
          </a:prstGeom>
          <a:noFill/>
          <a:ln>
            <a:noFill/>
          </a:ln>
        </p:spPr>
      </p:pic>
      <p:sp>
        <p:nvSpPr>
          <p:cNvPr id="42" name="Google Shape;42;p1"/>
          <p:cNvSpPr txBox="1"/>
          <p:nvPr/>
        </p:nvSpPr>
        <p:spPr>
          <a:xfrm>
            <a:off x="10088668" y="2469073"/>
            <a:ext cx="12741000" cy="1293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6000"/>
              <a:buFont typeface="Arial"/>
              <a:buNone/>
            </a:pPr>
            <a:r>
              <a:rPr i="1" lang="en-US" sz="6000">
                <a:solidFill>
                  <a:schemeClr val="lt2"/>
                </a:solidFill>
              </a:rPr>
              <a:t>Fall </a:t>
            </a:r>
            <a:r>
              <a:rPr b="0" i="1" lang="en-US" sz="6000" u="none" cap="none" strike="noStrike">
                <a:solidFill>
                  <a:schemeClr val="lt2"/>
                </a:solidFill>
                <a:latin typeface="Arial"/>
                <a:ea typeface="Arial"/>
                <a:cs typeface="Arial"/>
                <a:sym typeface="Arial"/>
              </a:rPr>
              <a:t>2021 Capstone II Project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3" name="Google Shape;43;p1"/>
          <p:cNvSpPr txBox="1"/>
          <p:nvPr/>
        </p:nvSpPr>
        <p:spPr>
          <a:xfrm>
            <a:off x="1229796" y="8482579"/>
            <a:ext cx="9871849" cy="747897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chemeClr val="lt1"/>
                </a:solidFill>
                <a:latin typeface="Arial"/>
                <a:ea typeface="Arial"/>
                <a:cs typeface="Arial"/>
                <a:sym typeface="Arial"/>
              </a:rPr>
              <a:t>Teaching robotics requires interactivity and an ease of learning. Students need an engaging lesson plan to learn effectively in this subject matter. To this end, a tool is needed to facilitate an instructor’s educational plan while still providing them the freedom on how best to structure their class. However, no learning management system exists that allows teachers to compile verified and varied robotics lessons into their classes.</a:t>
            </a:r>
            <a:endParaRPr b="0" i="0" sz="4000" u="none" cap="none" strike="noStrike">
              <a:solidFill>
                <a:schemeClr val="lt1"/>
              </a:solidFill>
              <a:latin typeface="Calibri"/>
              <a:ea typeface="Calibri"/>
              <a:cs typeface="Calibri"/>
              <a:sym typeface="Calibri"/>
            </a:endParaRPr>
          </a:p>
        </p:txBody>
      </p:sp>
      <p:cxnSp>
        <p:nvCxnSpPr>
          <p:cNvPr id="44" name="Google Shape;44;p1"/>
          <p:cNvCxnSpPr/>
          <p:nvPr/>
        </p:nvCxnSpPr>
        <p:spPr>
          <a:xfrm flipH="1" rot="10800000">
            <a:off x="3728058" y="8036221"/>
            <a:ext cx="5247861" cy="29548"/>
          </a:xfrm>
          <a:prstGeom prst="straightConnector1">
            <a:avLst/>
          </a:prstGeom>
          <a:noFill/>
          <a:ln cap="flat" cmpd="sng" w="9525">
            <a:solidFill>
              <a:schemeClr val="lt1"/>
            </a:solidFill>
            <a:prstDash val="solid"/>
            <a:miter lim="800000"/>
            <a:headEnd len="sm" w="sm" type="none"/>
            <a:tailEnd len="sm" w="sm" type="none"/>
          </a:ln>
        </p:spPr>
      </p:cxnSp>
      <p:cxnSp>
        <p:nvCxnSpPr>
          <p:cNvPr id="45" name="Google Shape;45;p1"/>
          <p:cNvCxnSpPr/>
          <p:nvPr/>
        </p:nvCxnSpPr>
        <p:spPr>
          <a:xfrm>
            <a:off x="13722827" y="8026633"/>
            <a:ext cx="6080617" cy="0"/>
          </a:xfrm>
          <a:prstGeom prst="straightConnector1">
            <a:avLst/>
          </a:prstGeom>
          <a:noFill/>
          <a:ln cap="flat" cmpd="sng" w="9525">
            <a:solidFill>
              <a:schemeClr val="lt1"/>
            </a:solidFill>
            <a:prstDash val="solid"/>
            <a:miter lim="800000"/>
            <a:headEnd len="sm" w="sm" type="none"/>
            <a:tailEnd len="sm" w="sm" type="none"/>
          </a:ln>
        </p:spPr>
      </p:cxnSp>
      <p:sp>
        <p:nvSpPr>
          <p:cNvPr id="46" name="Google Shape;46;p1"/>
          <p:cNvSpPr txBox="1"/>
          <p:nvPr/>
        </p:nvSpPr>
        <p:spPr>
          <a:xfrm>
            <a:off x="11942655" y="8270473"/>
            <a:ext cx="9640957" cy="59093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chemeClr val="lt1"/>
                </a:solidFill>
                <a:latin typeface="Arial"/>
                <a:ea typeface="Arial"/>
                <a:cs typeface="Arial"/>
                <a:sym typeface="Arial"/>
              </a:rPr>
              <a:t>The current system for the MathBotics educational platform provides an all-around inclusive environment for K-12 students to understand and learn robotics. It offers easy to use tools for admins to create interactive lessons, and for instructors to create and manage engaging classes using these existing lessons.</a:t>
            </a:r>
            <a:endParaRPr b="0" i="0" sz="4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 name="Google Shape;47;p1"/>
          <p:cNvSpPr txBox="1"/>
          <p:nvPr/>
        </p:nvSpPr>
        <p:spPr>
          <a:xfrm>
            <a:off x="21816756" y="8232443"/>
            <a:ext cx="10972800" cy="8712000"/>
          </a:xfrm>
          <a:prstGeom prst="rect">
            <a:avLst/>
          </a:prstGeom>
          <a:noFill/>
          <a:ln>
            <a:noFill/>
          </a:ln>
        </p:spPr>
        <p:txBody>
          <a:bodyPr anchorCtr="0" anchor="t" bIns="45700" lIns="91425" spcFirstLastPara="1" rIns="91425" wrap="square" tIns="45700">
            <a:spAutoFit/>
          </a:bodyPr>
          <a:lstStyle/>
          <a:p>
            <a:pPr indent="-572555" lvl="0" marL="598895" marR="0" rtl="0" algn="l">
              <a:lnSpc>
                <a:spcPct val="100000"/>
              </a:lnSpc>
              <a:spcBef>
                <a:spcPts val="0"/>
              </a:spcBef>
              <a:spcAft>
                <a:spcPts val="0"/>
              </a:spcAft>
              <a:buClr>
                <a:schemeClr val="lt1"/>
              </a:buClr>
              <a:buSzPts val="4000"/>
              <a:buChar char="●"/>
            </a:pPr>
            <a:r>
              <a:rPr lang="en-US" sz="4000">
                <a:solidFill>
                  <a:schemeClr val="lt1"/>
                </a:solidFill>
              </a:rPr>
              <a:t>Beta version deployed to FIU server</a:t>
            </a:r>
            <a:endParaRPr sz="4000">
              <a:solidFill>
                <a:schemeClr val="lt1"/>
              </a:solidFill>
            </a:endParaRPr>
          </a:p>
          <a:p>
            <a:pPr indent="-572555" lvl="0" marL="598895" marR="0" rtl="0" algn="l">
              <a:lnSpc>
                <a:spcPct val="100000"/>
              </a:lnSpc>
              <a:spcBef>
                <a:spcPts val="0"/>
              </a:spcBef>
              <a:spcAft>
                <a:spcPts val="0"/>
              </a:spcAft>
              <a:buClr>
                <a:schemeClr val="lt1"/>
              </a:buClr>
              <a:buSzPts val="4000"/>
              <a:buChar char="●"/>
            </a:pPr>
            <a:r>
              <a:rPr lang="en-US" sz="4000">
                <a:solidFill>
                  <a:schemeClr val="lt1"/>
                </a:solidFill>
              </a:rPr>
              <a:t>Feedback system for Instructors and Admins</a:t>
            </a:r>
            <a:endParaRPr sz="4000">
              <a:solidFill>
                <a:schemeClr val="lt1"/>
              </a:solidFill>
            </a:endParaRPr>
          </a:p>
          <a:p>
            <a:pPr indent="-572555" lvl="0" marL="598895" marR="0" rtl="0" algn="l">
              <a:lnSpc>
                <a:spcPct val="100000"/>
              </a:lnSpc>
              <a:spcBef>
                <a:spcPts val="0"/>
              </a:spcBef>
              <a:spcAft>
                <a:spcPts val="0"/>
              </a:spcAft>
              <a:buClr>
                <a:schemeClr val="lt1"/>
              </a:buClr>
              <a:buSzPts val="4000"/>
              <a:buChar char="●"/>
            </a:pPr>
            <a:r>
              <a:rPr lang="en-US" sz="4000">
                <a:solidFill>
                  <a:schemeClr val="lt1"/>
                </a:solidFill>
              </a:rPr>
              <a:t>Images and videos supported by Text Blocks</a:t>
            </a:r>
            <a:endParaRPr sz="4000">
              <a:solidFill>
                <a:schemeClr val="lt1"/>
              </a:solidFill>
            </a:endParaRPr>
          </a:p>
          <a:p>
            <a:pPr indent="-572555" lvl="0" marL="598895" marR="0" rtl="0" algn="l">
              <a:lnSpc>
                <a:spcPct val="100000"/>
              </a:lnSpc>
              <a:spcBef>
                <a:spcPts val="0"/>
              </a:spcBef>
              <a:spcAft>
                <a:spcPts val="0"/>
              </a:spcAft>
              <a:buClr>
                <a:schemeClr val="lt1"/>
              </a:buClr>
              <a:buSzPts val="4000"/>
              <a:buChar char="●"/>
            </a:pPr>
            <a:r>
              <a:rPr lang="en-US" sz="4000">
                <a:solidFill>
                  <a:schemeClr val="lt1"/>
                </a:solidFill>
              </a:rPr>
              <a:t>Testing application in real-world scenario</a:t>
            </a:r>
            <a:endParaRPr sz="4000">
              <a:solidFill>
                <a:schemeClr val="lt1"/>
              </a:solidFill>
            </a:endParaRPr>
          </a:p>
          <a:p>
            <a:pPr indent="-572555" lvl="0" marL="598895" marR="0" rtl="0" algn="l">
              <a:lnSpc>
                <a:spcPct val="100000"/>
              </a:lnSpc>
              <a:spcBef>
                <a:spcPts val="0"/>
              </a:spcBef>
              <a:spcAft>
                <a:spcPts val="0"/>
              </a:spcAft>
              <a:buClr>
                <a:schemeClr val="lt1"/>
              </a:buClr>
              <a:buSzPts val="4000"/>
              <a:buChar char="●"/>
            </a:pPr>
            <a:r>
              <a:rPr lang="en-US" sz="4000">
                <a:solidFill>
                  <a:schemeClr val="lt1"/>
                </a:solidFill>
              </a:rPr>
              <a:t>Students allowed in multiple courses</a:t>
            </a:r>
            <a:endParaRPr sz="4000">
              <a:solidFill>
                <a:schemeClr val="lt1"/>
              </a:solidFill>
            </a:endParaRPr>
          </a:p>
          <a:p>
            <a:pPr indent="-572555" lvl="0" marL="598895" marR="0" rtl="0" algn="l">
              <a:lnSpc>
                <a:spcPct val="100000"/>
              </a:lnSpc>
              <a:spcBef>
                <a:spcPts val="0"/>
              </a:spcBef>
              <a:spcAft>
                <a:spcPts val="0"/>
              </a:spcAft>
              <a:buClr>
                <a:schemeClr val="lt1"/>
              </a:buClr>
              <a:buSzPts val="4000"/>
              <a:buChar char="●"/>
            </a:pPr>
            <a:r>
              <a:rPr lang="en-US" sz="4000">
                <a:solidFill>
                  <a:schemeClr val="lt1"/>
                </a:solidFill>
              </a:rPr>
              <a:t>Student have the ability to register themselves</a:t>
            </a:r>
            <a:endParaRPr sz="4000">
              <a:solidFill>
                <a:schemeClr val="lt1"/>
              </a:solidFill>
            </a:endParaRPr>
          </a:p>
          <a:p>
            <a:pPr indent="-572555" lvl="0" marL="598895" marR="0" rtl="0" algn="l">
              <a:lnSpc>
                <a:spcPct val="100000"/>
              </a:lnSpc>
              <a:spcBef>
                <a:spcPts val="0"/>
              </a:spcBef>
              <a:spcAft>
                <a:spcPts val="0"/>
              </a:spcAft>
              <a:buClr>
                <a:schemeClr val="lt1"/>
              </a:buClr>
              <a:buSzPts val="4000"/>
              <a:buChar char="●"/>
            </a:pPr>
            <a:r>
              <a:rPr lang="en-US" sz="4000">
                <a:solidFill>
                  <a:schemeClr val="lt1"/>
                </a:solidFill>
              </a:rPr>
              <a:t>Testing web application on server similar to live production server</a:t>
            </a:r>
            <a:endParaRPr sz="4000">
              <a:solidFill>
                <a:schemeClr val="lt1"/>
              </a:solidFill>
            </a:endParaRPr>
          </a:p>
          <a:p>
            <a:pPr indent="-572555" lvl="0" marL="598895" marR="0" rtl="0" algn="l">
              <a:lnSpc>
                <a:spcPct val="100000"/>
              </a:lnSpc>
              <a:spcBef>
                <a:spcPts val="0"/>
              </a:spcBef>
              <a:spcAft>
                <a:spcPts val="0"/>
              </a:spcAft>
              <a:buClr>
                <a:schemeClr val="lt1"/>
              </a:buClr>
              <a:buSzPts val="4000"/>
              <a:buChar char="●"/>
            </a:pPr>
            <a:r>
              <a:rPr lang="en-US" sz="4000">
                <a:solidFill>
                  <a:schemeClr val="lt1"/>
                </a:solidFill>
              </a:rPr>
              <a:t>Add question list sidebar for students completing a lesson</a:t>
            </a:r>
            <a:endParaRPr sz="4000">
              <a:solidFill>
                <a:schemeClr val="lt1"/>
              </a:solidFill>
            </a:endParaRPr>
          </a:p>
          <a:p>
            <a:pPr indent="-572555" lvl="0" marL="598895" marR="0" rtl="0" algn="l">
              <a:lnSpc>
                <a:spcPct val="100000"/>
              </a:lnSpc>
              <a:spcBef>
                <a:spcPts val="0"/>
              </a:spcBef>
              <a:spcAft>
                <a:spcPts val="0"/>
              </a:spcAft>
              <a:buClr>
                <a:schemeClr val="lt1"/>
              </a:buClr>
              <a:buSzPts val="4000"/>
              <a:buChar char="●"/>
            </a:pPr>
            <a:r>
              <a:rPr lang="en-US" sz="4000">
                <a:solidFill>
                  <a:schemeClr val="lt1"/>
                </a:solidFill>
              </a:rPr>
              <a:t>Giving an instructor control over number of attempts for a lesson</a:t>
            </a:r>
            <a:endParaRPr sz="4000">
              <a:solidFill>
                <a:schemeClr val="lt1"/>
              </a:solidFill>
            </a:endParaRPr>
          </a:p>
          <a:p>
            <a:pPr indent="-482600" lvl="0" marL="457200" rtl="0" algn="l">
              <a:spcBef>
                <a:spcPts val="0"/>
              </a:spcBef>
              <a:spcAft>
                <a:spcPts val="0"/>
              </a:spcAft>
              <a:buClr>
                <a:schemeClr val="lt1"/>
              </a:buClr>
              <a:buSzPts val="4000"/>
              <a:buChar char="●"/>
            </a:pPr>
            <a:r>
              <a:rPr lang="en-US" sz="4000">
                <a:solidFill>
                  <a:schemeClr val="lt1"/>
                </a:solidFill>
              </a:rPr>
              <a:t> </a:t>
            </a:r>
            <a:r>
              <a:rPr lang="en-US" sz="4000">
                <a:solidFill>
                  <a:schemeClr val="lt1"/>
                </a:solidFill>
              </a:rPr>
              <a:t>Supported on web</a:t>
            </a:r>
            <a:endParaRPr sz="4000">
              <a:solidFill>
                <a:schemeClr val="lt1"/>
              </a:solidFill>
            </a:endParaRPr>
          </a:p>
        </p:txBody>
      </p:sp>
      <p:cxnSp>
        <p:nvCxnSpPr>
          <p:cNvPr id="48" name="Google Shape;48;p1"/>
          <p:cNvCxnSpPr/>
          <p:nvPr/>
        </p:nvCxnSpPr>
        <p:spPr>
          <a:xfrm>
            <a:off x="24162219" y="8065769"/>
            <a:ext cx="6080617" cy="0"/>
          </a:xfrm>
          <a:prstGeom prst="straightConnector1">
            <a:avLst/>
          </a:prstGeom>
          <a:noFill/>
          <a:ln cap="flat" cmpd="sng" w="9525">
            <a:solidFill>
              <a:schemeClr val="lt1"/>
            </a:solidFill>
            <a:prstDash val="solid"/>
            <a:miter lim="800000"/>
            <a:headEnd len="sm" w="sm" type="none"/>
            <a:tailEnd len="sm" w="sm" type="none"/>
          </a:ln>
        </p:spPr>
      </p:cxnSp>
      <p:sp>
        <p:nvSpPr>
          <p:cNvPr id="49" name="Google Shape;49;p1"/>
          <p:cNvSpPr txBox="1"/>
          <p:nvPr/>
        </p:nvSpPr>
        <p:spPr>
          <a:xfrm>
            <a:off x="940124" y="27484281"/>
            <a:ext cx="11157900" cy="411600"/>
          </a:xfrm>
          <a:prstGeom prst="rect">
            <a:avLst/>
          </a:prstGeom>
          <a:noFill/>
          <a:ln>
            <a:noFill/>
          </a:ln>
        </p:spPr>
        <p:txBody>
          <a:bodyPr anchorCtr="0" anchor="t" bIns="0" lIns="0" spcFirstLastPara="1" rIns="0" wrap="square" tIns="41575">
            <a:spAutoFit/>
          </a:bodyPr>
          <a:lstStyle/>
          <a:p>
            <a:pPr indent="0" lvl="0" marL="27726" marR="11091" rtl="0" algn="l">
              <a:lnSpc>
                <a:spcPct val="119067"/>
              </a:lnSpc>
              <a:spcBef>
                <a:spcPts val="0"/>
              </a:spcBef>
              <a:spcAft>
                <a:spcPts val="0"/>
              </a:spcAft>
              <a:buClr>
                <a:srgbClr val="000000"/>
              </a:buClr>
              <a:buSzPts val="2402"/>
              <a:buFont typeface="Arial"/>
              <a:buNone/>
            </a:pPr>
            <a:r>
              <a:rPr b="0" i="0" lang="en-US" sz="2402" u="none" cap="none" strike="noStrike">
                <a:solidFill>
                  <a:schemeClr val="lt1"/>
                </a:solidFill>
                <a:latin typeface="Arial"/>
                <a:ea typeface="Arial"/>
                <a:cs typeface="Arial"/>
                <a:sym typeface="Arial"/>
              </a:rPr>
              <a:t>Figure 1: </a:t>
            </a:r>
            <a:r>
              <a:rPr lang="en-US" sz="2402">
                <a:solidFill>
                  <a:schemeClr val="lt1"/>
                </a:solidFill>
              </a:rPr>
              <a:t>Application overview</a:t>
            </a:r>
            <a:endParaRPr b="0" i="0" sz="2402" u="none" cap="none" strike="noStrike">
              <a:solidFill>
                <a:schemeClr val="lt1"/>
              </a:solidFill>
              <a:latin typeface="Arial"/>
              <a:ea typeface="Arial"/>
              <a:cs typeface="Arial"/>
              <a:sym typeface="Arial"/>
            </a:endParaRPr>
          </a:p>
        </p:txBody>
      </p:sp>
      <p:sp>
        <p:nvSpPr>
          <p:cNvPr id="50" name="Google Shape;50;p1"/>
          <p:cNvSpPr/>
          <p:nvPr/>
        </p:nvSpPr>
        <p:spPr>
          <a:xfrm>
            <a:off x="23393913" y="17921548"/>
            <a:ext cx="2278200" cy="2278200"/>
          </a:xfrm>
          <a:prstGeom prst="rect">
            <a:avLst/>
          </a:prstGeom>
          <a:blipFill rotWithShape="1">
            <a:blip r:embed="rId7">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sp>
        <p:nvSpPr>
          <p:cNvPr id="51" name="Google Shape;51;p1"/>
          <p:cNvSpPr/>
          <p:nvPr/>
        </p:nvSpPr>
        <p:spPr>
          <a:xfrm>
            <a:off x="28505055" y="20487894"/>
            <a:ext cx="2590800" cy="2590800"/>
          </a:xfrm>
          <a:prstGeom prst="rect">
            <a:avLst/>
          </a:prstGeom>
          <a:blipFill rotWithShape="1">
            <a:blip r:embed="rId8">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sp>
        <p:nvSpPr>
          <p:cNvPr id="52" name="Google Shape;52;p1"/>
          <p:cNvSpPr/>
          <p:nvPr/>
        </p:nvSpPr>
        <p:spPr>
          <a:xfrm>
            <a:off x="24101964" y="23238772"/>
            <a:ext cx="1966200" cy="1966200"/>
          </a:xfrm>
          <a:prstGeom prst="rect">
            <a:avLst/>
          </a:prstGeom>
          <a:blipFill rotWithShape="1">
            <a:blip r:embed="rId9">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sp>
        <p:nvSpPr>
          <p:cNvPr id="53" name="Google Shape;53;p1"/>
          <p:cNvSpPr/>
          <p:nvPr/>
        </p:nvSpPr>
        <p:spPr>
          <a:xfrm>
            <a:off x="23393931" y="21145420"/>
            <a:ext cx="4141500" cy="1494000"/>
          </a:xfrm>
          <a:prstGeom prst="rect">
            <a:avLst/>
          </a:prstGeom>
          <a:blipFill rotWithShape="1">
            <a:blip r:embed="rId10">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sp>
        <p:nvSpPr>
          <p:cNvPr id="54" name="Google Shape;54;p1"/>
          <p:cNvSpPr/>
          <p:nvPr/>
        </p:nvSpPr>
        <p:spPr>
          <a:xfrm>
            <a:off x="29805747" y="25710495"/>
            <a:ext cx="2366400" cy="2387700"/>
          </a:xfrm>
          <a:prstGeom prst="rect">
            <a:avLst/>
          </a:prstGeom>
          <a:blipFill rotWithShape="1">
            <a:blip r:embed="rId11">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pic>
        <p:nvPicPr>
          <p:cNvPr descr="Shape&#10;&#10;Description automatically generated" id="55" name="Google Shape;55;p1"/>
          <p:cNvPicPr preferRelativeResize="0"/>
          <p:nvPr/>
        </p:nvPicPr>
        <p:blipFill rotWithShape="1">
          <a:blip r:embed="rId12">
            <a:alphaModFix/>
          </a:blip>
          <a:srcRect b="13333" l="19973" r="19580" t="15556"/>
          <a:stretch/>
        </p:blipFill>
        <p:spPr>
          <a:xfrm>
            <a:off x="25289969" y="25823409"/>
            <a:ext cx="4354793" cy="1821530"/>
          </a:xfrm>
          <a:prstGeom prst="rect">
            <a:avLst/>
          </a:prstGeom>
          <a:noFill/>
          <a:ln>
            <a:noFill/>
          </a:ln>
        </p:spPr>
      </p:pic>
      <p:pic>
        <p:nvPicPr>
          <p:cNvPr descr="data:image/png;base64,iVBORw0KGgoAAAANSUhEUgAAAOEAAADhCAMAAAAJbSJIAAAA+VBMVEX///8zMzNAiD8lJSUwMDArKyuenp5knl5kml5imF5koFthk10oKChlo1lWi1dlpldSiVJlqlV3d3dbmVkVFRXv7+9krVMcHBz3+veJiYlksFDZ5thMh01ms03K3cqCsICpx6itra1DQ0NmuErR0dFChUJubm4ZGRlMTEzGxsbp6elWl1QAAABcXFze3t7p8Oh+fn5XV1e9vb08PDw0hDPv9e+Vu5S50bimxqVvpW2kpKS50bfE2cN9rHpTlUqpwqlWnEi82bZ3oXfZ6tWXt5eJxHhWrTio1Ztsm2p3w11fvDo3eTxrwUpIgExNglFGjkJBmD3I48UjgR9bac6NAAAHMUlEQVR4nO2bC3faNhSA/cRkYSzBUJva5VUeIU5wEsDgAmm6dl23psnW//9jJvmBLSwT0lUQ+9yv5+QEx8j6JF09LpTjAAAAAAAAAAAAAAAAAAAAAAAAAAAAAAAAAAAAAAAAAAAAAAAAAAAAAAAAAAAA0qgdugKsuboo6IeuA1sqsjhuH7oSTKnIvKSdDQ9dDYYgQ56XqpejQ1eEGZ4hz8va1aFrworAkOereY3GtaFYOHRVGAGG2QcMsw8YZh8wzD5gmH3AcO+M2uc73GXvlJjwbnrKsLvfPE7taqA93dZ289Z8/2RZN51BnXvKsHtW3WvfFqolXJXSzbabdOfuF6VolhtbixpdDyReFNtbDc/7VYmXRH5fOY7hWPTrImlbcg4fTk9/RYZHJ+bvdupNtStN9kvq8HyaoV4Q5aef9/MYXaJGD5GrV/Tw+Hj6+vQ3z7BcLpufUsLxnVwKS5JSDW94MXqeVmedcqxdXch8nNKAEh72H59fvwoMj0/K5RNzRilryGsSn4Q07J6RN4kDtkmOWKNHz+xshKP+5+e3byLDMubky2Y4jvpUP9KwVknepJ11mfkNO9RKSQMiPD68vX8bN8SdWD4+3gjH+kCmFLVhWBCTDYpTjhU2K8f5ZZXe6F44huHx8a+/kSBhWPYVj2Ph2BbFlKJihjdS2k1ylcnKcU1rzxCt7t9kTO7vqYZY8ehLUFR/kNZWMcN2aoPi5/UZGHa2PJCXgye+//qGYhh04tHE78TaxZaS1ob1bS0qjZkbihoRR6Hh7KuZNAwVe6FhlWwdUoVuKInE86QOY0NZLHSv4o6R4bdXKYblE4FmiJbxOtFaNENJux4Scy9jQ6nax5NZ91pLGprfTJohVuzRDL2t3yg+iVEMRRkvSMNx5MjWUOqEC9LNuu3Xht9OHu7uE4ameVI2BcooDXWGHXnzUmQo4yt4rWmvtz6lM5aGWrQBLoS1iAwfHh6SfYgNe0KyDwfREew6LD5hKL7juKljrQzUEFowaM9YbFAjw2hP0RYThuWHh1uKoWkKFMNqVHx/82wRGbY521KKRWvGdbX1yD6YIQ64hzdJw16P1oe7GhpWsVhU5p6hHK69BzQs31ENe8k43NlQDQ2lQX+X5AJjw57wOmko/C/DWzxKW1z3YszwFLyboYmOg4LwSDFEisKPGnJ203Lx6YTpKX83Q+voGE0pwqvdDMX1Ya87Tp1LpQ72Mli6PcNwcav2sKFAMRTMXmI9DL5fUqtES35yPUQ7jL18Q2M3w0fLExTuEjMN7sTkngbV/jzIbKUabsmW7NGw4l/48M+jbyhQDAWKIXqrPCbOgfSdd0l+91IMA0HhlmKYiMOgH4lXKacnSeuwTiaGhvJFNGCGF+HFwPDf76GhkDScCP5NtYttR00t6KzCRjuw/8LUmeQ3JfGYYUckDLnWZBIYPm7ONBM1zNS0qfmXoKv6YQOShyrvKVqdZThiQ0mUNofKO60UN+SmzbAbScPJJJZRPK/QUxRkXnuUzAyJEsNwRIalEqV8Hbd1ZIhWLtfvxseYYU/4RL5rMw/qkSh/mLhL0ljkL3w6JS1lyh71B6VK/MLy1nOMDL9SMvvxXHYwBinltzfukgfsvtl3eZ0e50NpY78//44dA0PzmLoh0evVWKBJA3r5tXosyy5Vr9mlg5/JtIkULT+rT0vpe3ifKQUBNk49863v2sOC8SwMdSLgz57iH8vYjrsi0vsoHL0A3P7hoB+0Iv/ivpc5mzxaq3gAtlSE1SRisj0Q5WrlqTNfW9SqzD92+hEW8QBcKqrqNhxLtZx4XfV6f5fYunnx/1vBWKmqssC/uOiX1NDMLLpjKZYz9V/M0Fh193De2ycLS1VXMad5IhyzTQONS3dJXLKbqB9bQThOX+IU8gzsJppbWgkJrF3E2nqr0VhS3pcZGrEAJFkoaFZFUWk7cyPLI3alpE4quqNYNjebOq1plucdRd34joJtGMZ0/UeDaxjGcpHlSFwbNq0Wh2dRC//zJx69iAy55XKR5UEaM1RbaMyi1d51XVXxdHXch5mHMERr/QKNUN1eFVEE5tHQUVf+C121Fvk0VIqB0mxu5NKwYRVVtzmfBZNpDg29Tbd3SPQm0zwacnqj5axcxZ9Mc2hoBwvftOEWi3k0nN7ehkZLVZnm0JArKk5w2VFcPY+GLXQQnqF96RIdD+d5HKVoW2rhiRT9wOemYF+adTbmUrvVRPvS1dwI/pgDQ1cJcoe+IcEMnw8zzwyd8XESkXM3DXFasXmAGv10lkWch7LRJENkY2xHVVQnyyffGN70oipKXAcJkxn/bDOdKxaRH/UT/IerEAN0Xcc//BfrBH/O0Beu121Egj9X6H4q30vw5ycASaZNNH3mLgBJDNfykmx5Jq/jEwAAAAAAAAAAAAAAAAAAAAAAAAAAAAAAAAAAAAAAAAAAAAAAAAAAAAAAAACA5/Afb3HgExPAnucAAAAASUVORK5CYII=" id="56" name="Google Shape;56;p1"/>
          <p:cNvPicPr preferRelativeResize="0"/>
          <p:nvPr/>
        </p:nvPicPr>
        <p:blipFill rotWithShape="1">
          <a:blip r:embed="rId13">
            <a:alphaModFix/>
          </a:blip>
          <a:srcRect b="22355" l="10794" r="10331" t="21228"/>
          <a:stretch/>
        </p:blipFill>
        <p:spPr>
          <a:xfrm>
            <a:off x="25838988" y="18107275"/>
            <a:ext cx="3256747" cy="2329492"/>
          </a:xfrm>
          <a:prstGeom prst="rect">
            <a:avLst/>
          </a:prstGeom>
          <a:noFill/>
          <a:ln>
            <a:noFill/>
          </a:ln>
        </p:spPr>
      </p:pic>
      <p:pic>
        <p:nvPicPr>
          <p:cNvPr descr="A picture containing text, clipart&#10;&#10;Description automatically generated" id="57" name="Google Shape;57;p1"/>
          <p:cNvPicPr preferRelativeResize="0"/>
          <p:nvPr/>
        </p:nvPicPr>
        <p:blipFill rotWithShape="1">
          <a:blip r:embed="rId14">
            <a:alphaModFix/>
          </a:blip>
          <a:srcRect b="0" l="0" r="0" t="0"/>
          <a:stretch/>
        </p:blipFill>
        <p:spPr>
          <a:xfrm>
            <a:off x="27041356" y="23523459"/>
            <a:ext cx="4054506" cy="1303008"/>
          </a:xfrm>
          <a:prstGeom prst="rect">
            <a:avLst/>
          </a:prstGeom>
          <a:noFill/>
          <a:ln>
            <a:noFill/>
          </a:ln>
        </p:spPr>
      </p:pic>
      <p:cxnSp>
        <p:nvCxnSpPr>
          <p:cNvPr id="58" name="Google Shape;58;p1"/>
          <p:cNvCxnSpPr/>
          <p:nvPr/>
        </p:nvCxnSpPr>
        <p:spPr>
          <a:xfrm>
            <a:off x="24162219" y="17856109"/>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59" name="Google Shape;59;p1"/>
          <p:cNvCxnSpPr/>
          <p:nvPr/>
        </p:nvCxnSpPr>
        <p:spPr>
          <a:xfrm>
            <a:off x="2973524" y="29423028"/>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60" name="Google Shape;60;p1"/>
          <p:cNvCxnSpPr/>
          <p:nvPr/>
        </p:nvCxnSpPr>
        <p:spPr>
          <a:xfrm>
            <a:off x="13714766" y="28034572"/>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61" name="Google Shape;61;p1"/>
          <p:cNvCxnSpPr/>
          <p:nvPr/>
        </p:nvCxnSpPr>
        <p:spPr>
          <a:xfrm>
            <a:off x="24101963" y="28978756"/>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62" name="Google Shape;62;p1"/>
          <p:cNvCxnSpPr/>
          <p:nvPr/>
        </p:nvCxnSpPr>
        <p:spPr>
          <a:xfrm>
            <a:off x="3430912" y="17839802"/>
            <a:ext cx="6080617" cy="0"/>
          </a:xfrm>
          <a:prstGeom prst="straightConnector1">
            <a:avLst/>
          </a:prstGeom>
          <a:noFill/>
          <a:ln cap="flat" cmpd="sng" w="9525">
            <a:solidFill>
              <a:schemeClr val="lt1"/>
            </a:solidFill>
            <a:prstDash val="solid"/>
            <a:miter lim="800000"/>
            <a:headEnd len="sm" w="sm" type="none"/>
            <a:tailEnd len="sm" w="sm" type="none"/>
          </a:ln>
        </p:spPr>
      </p:cxnSp>
      <p:sp>
        <p:nvSpPr>
          <p:cNvPr id="63" name="Google Shape;63;p1"/>
          <p:cNvSpPr txBox="1"/>
          <p:nvPr/>
        </p:nvSpPr>
        <p:spPr>
          <a:xfrm>
            <a:off x="22125575" y="29292350"/>
            <a:ext cx="10158900" cy="9777900"/>
          </a:xfrm>
          <a:prstGeom prst="rect">
            <a:avLst/>
          </a:prstGeom>
          <a:noFill/>
          <a:ln>
            <a:noFill/>
          </a:ln>
        </p:spPr>
        <p:txBody>
          <a:bodyPr anchorCtr="0" anchor="t" bIns="0" lIns="0" spcFirstLastPara="1" rIns="0" wrap="square" tIns="34650">
            <a:spAutoFit/>
          </a:bodyPr>
          <a:lstStyle/>
          <a:p>
            <a:pPr indent="-9702" lvl="0" marL="27725" marR="11090" rtl="0" algn="ctr">
              <a:lnSpc>
                <a:spcPct val="98900"/>
              </a:lnSpc>
              <a:spcBef>
                <a:spcPts val="0"/>
              </a:spcBef>
              <a:spcAft>
                <a:spcPts val="0"/>
              </a:spcAft>
              <a:buClr>
                <a:schemeClr val="dk1"/>
              </a:buClr>
              <a:buSzPts val="4000"/>
              <a:buFont typeface="Arial"/>
              <a:buNone/>
            </a:pPr>
            <a:r>
              <a:rPr lang="en-US" sz="4000">
                <a:solidFill>
                  <a:schemeClr val="lt1"/>
                </a:solidFill>
              </a:rPr>
              <a:t>In this fourth iteration of the MathBotics project, we’ve improved the product by delivering on our promise to deploy the beta version onto FIU servers. This beta version provides users with the core functionality needed in order start designing and enrolling in courses that include: A student self register page, instructor control over the number of attempts a student has per lesson, full functioning grading system, more storage efficient persistence of each slide type’s data, and even a feedback system unique to the instructor experience to continuously improve our product throughout future iterations.</a:t>
            </a:r>
            <a:endParaRPr sz="4000">
              <a:solidFill>
                <a:schemeClr val="lt1"/>
              </a:solidFill>
            </a:endParaRPr>
          </a:p>
          <a:p>
            <a:pPr indent="-9702" lvl="0" marL="27726" marR="11091" rtl="0" algn="ctr">
              <a:lnSpc>
                <a:spcPct val="98900"/>
              </a:lnSpc>
              <a:spcBef>
                <a:spcPts val="0"/>
              </a:spcBef>
              <a:spcAft>
                <a:spcPts val="0"/>
              </a:spcAft>
              <a:buClr>
                <a:srgbClr val="000000"/>
              </a:buClr>
              <a:buSzPts val="4000"/>
              <a:buFont typeface="Arial"/>
              <a:buNone/>
            </a:pPr>
            <a:r>
              <a:t/>
            </a:r>
            <a:endParaRPr sz="4000">
              <a:solidFill>
                <a:schemeClr val="lt1"/>
              </a:solidFill>
            </a:endParaRPr>
          </a:p>
        </p:txBody>
      </p:sp>
      <p:cxnSp>
        <p:nvCxnSpPr>
          <p:cNvPr id="64" name="Google Shape;64;p1"/>
          <p:cNvCxnSpPr/>
          <p:nvPr/>
        </p:nvCxnSpPr>
        <p:spPr>
          <a:xfrm>
            <a:off x="13722827" y="17901947"/>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65" name="Google Shape;65;p1"/>
          <p:cNvCxnSpPr/>
          <p:nvPr/>
        </p:nvCxnSpPr>
        <p:spPr>
          <a:xfrm>
            <a:off x="3806896" y="41179750"/>
            <a:ext cx="6080617" cy="0"/>
          </a:xfrm>
          <a:prstGeom prst="straightConnector1">
            <a:avLst/>
          </a:prstGeom>
          <a:noFill/>
          <a:ln cap="flat" cmpd="sng" w="9525">
            <a:solidFill>
              <a:schemeClr val="lt1"/>
            </a:solidFill>
            <a:prstDash val="solid"/>
            <a:miter lim="800000"/>
            <a:headEnd len="sm" w="sm" type="none"/>
            <a:tailEnd len="sm" w="sm" type="none"/>
          </a:ln>
        </p:spPr>
      </p:cxnSp>
      <p:sp>
        <p:nvSpPr>
          <p:cNvPr id="66" name="Google Shape;66;p1"/>
          <p:cNvSpPr txBox="1"/>
          <p:nvPr/>
        </p:nvSpPr>
        <p:spPr>
          <a:xfrm>
            <a:off x="12098028" y="24112692"/>
            <a:ext cx="11157900" cy="411600"/>
          </a:xfrm>
          <a:prstGeom prst="rect">
            <a:avLst/>
          </a:prstGeom>
          <a:noFill/>
          <a:ln>
            <a:noFill/>
          </a:ln>
        </p:spPr>
        <p:txBody>
          <a:bodyPr anchorCtr="0" anchor="t" bIns="0" lIns="0" spcFirstLastPara="1" rIns="0" wrap="square" tIns="41575">
            <a:spAutoFit/>
          </a:bodyPr>
          <a:lstStyle/>
          <a:p>
            <a:pPr indent="0" lvl="0" marL="27725" marR="11090" rtl="0" algn="l">
              <a:lnSpc>
                <a:spcPct val="119067"/>
              </a:lnSpc>
              <a:spcBef>
                <a:spcPts val="0"/>
              </a:spcBef>
              <a:spcAft>
                <a:spcPts val="0"/>
              </a:spcAft>
              <a:buClr>
                <a:srgbClr val="000000"/>
              </a:buClr>
              <a:buSzPts val="2402"/>
              <a:buFont typeface="Arial"/>
              <a:buNone/>
            </a:pPr>
            <a:r>
              <a:rPr b="0" i="0" lang="en-US" sz="2402" u="none" cap="none" strike="noStrike">
                <a:solidFill>
                  <a:schemeClr val="lt1"/>
                </a:solidFill>
                <a:latin typeface="Arial"/>
                <a:ea typeface="Arial"/>
                <a:cs typeface="Arial"/>
                <a:sym typeface="Arial"/>
              </a:rPr>
              <a:t>Figure </a:t>
            </a:r>
            <a:r>
              <a:rPr lang="en-US" sz="2402">
                <a:solidFill>
                  <a:schemeClr val="lt1"/>
                </a:solidFill>
              </a:rPr>
              <a:t>2</a:t>
            </a:r>
            <a:r>
              <a:rPr b="0" i="0" lang="en-US" sz="2402" u="none" cap="none" strike="noStrike">
                <a:solidFill>
                  <a:schemeClr val="lt1"/>
                </a:solidFill>
                <a:latin typeface="Arial"/>
                <a:ea typeface="Arial"/>
                <a:cs typeface="Arial"/>
                <a:sym typeface="Arial"/>
              </a:rPr>
              <a:t> (</a:t>
            </a:r>
            <a:r>
              <a:rPr lang="en-US" sz="2402">
                <a:solidFill>
                  <a:schemeClr val="lt1"/>
                </a:solidFill>
              </a:rPr>
              <a:t>above</a:t>
            </a:r>
            <a:r>
              <a:rPr b="0" i="0" lang="en-US" sz="2402" u="none" cap="none" strike="noStrike">
                <a:solidFill>
                  <a:schemeClr val="lt1"/>
                </a:solidFill>
                <a:latin typeface="Arial"/>
                <a:ea typeface="Arial"/>
                <a:cs typeface="Arial"/>
                <a:sym typeface="Arial"/>
              </a:rPr>
              <a:t>): Sequence diagram for the </a:t>
            </a:r>
            <a:r>
              <a:rPr lang="en-US" sz="2402">
                <a:solidFill>
                  <a:schemeClr val="lt1"/>
                </a:solidFill>
              </a:rPr>
              <a:t>uploading file to server</a:t>
            </a:r>
            <a:endParaRPr b="0" i="0" sz="2402" u="none" cap="none" strike="noStrike">
              <a:solidFill>
                <a:schemeClr val="lt1"/>
              </a:solidFill>
              <a:latin typeface="Arial"/>
              <a:ea typeface="Arial"/>
              <a:cs typeface="Arial"/>
              <a:sym typeface="Arial"/>
            </a:endParaRPr>
          </a:p>
        </p:txBody>
      </p:sp>
      <p:sp>
        <p:nvSpPr>
          <p:cNvPr id="67" name="Google Shape;67;p1"/>
          <p:cNvSpPr txBox="1"/>
          <p:nvPr/>
        </p:nvSpPr>
        <p:spPr>
          <a:xfrm>
            <a:off x="11088613" y="33122100"/>
            <a:ext cx="10443900" cy="1334100"/>
          </a:xfrm>
          <a:prstGeom prst="rect">
            <a:avLst/>
          </a:prstGeom>
          <a:noFill/>
          <a:ln>
            <a:noFill/>
          </a:ln>
        </p:spPr>
        <p:txBody>
          <a:bodyPr anchorCtr="0" anchor="t" bIns="0" lIns="0" spcFirstLastPara="1" rIns="0" wrap="square" tIns="41575">
            <a:spAutoFit/>
          </a:bodyPr>
          <a:lstStyle/>
          <a:p>
            <a:pPr indent="0" lvl="0" marL="27726" marR="11091" rtl="0" algn="l">
              <a:lnSpc>
                <a:spcPct val="119067"/>
              </a:lnSpc>
              <a:spcBef>
                <a:spcPts val="0"/>
              </a:spcBef>
              <a:spcAft>
                <a:spcPts val="0"/>
              </a:spcAft>
              <a:buClr>
                <a:srgbClr val="000000"/>
              </a:buClr>
              <a:buSzPts val="2402"/>
              <a:buFont typeface="Arial"/>
              <a:buNone/>
            </a:pPr>
            <a:r>
              <a:rPr b="0" i="0" lang="en-US" sz="2402" u="none" cap="none" strike="noStrike">
                <a:solidFill>
                  <a:schemeClr val="lt1"/>
                </a:solidFill>
                <a:latin typeface="Arial"/>
                <a:ea typeface="Arial"/>
                <a:cs typeface="Arial"/>
                <a:sym typeface="Arial"/>
              </a:rPr>
              <a:t>Figure </a:t>
            </a:r>
            <a:r>
              <a:rPr lang="en-US" sz="2402">
                <a:solidFill>
                  <a:schemeClr val="lt1"/>
                </a:solidFill>
              </a:rPr>
              <a:t>3</a:t>
            </a:r>
            <a:r>
              <a:rPr b="0" i="0" lang="en-US" sz="2402" u="none" cap="none" strike="noStrike">
                <a:solidFill>
                  <a:schemeClr val="lt1"/>
                </a:solidFill>
                <a:latin typeface="Arial"/>
                <a:ea typeface="Arial"/>
                <a:cs typeface="Arial"/>
                <a:sym typeface="Arial"/>
              </a:rPr>
              <a:t> (above): Screenshot of the </a:t>
            </a:r>
            <a:r>
              <a:rPr lang="en-US" sz="2402">
                <a:solidFill>
                  <a:schemeClr val="lt1"/>
                </a:solidFill>
              </a:rPr>
              <a:t>Slides</a:t>
            </a:r>
            <a:r>
              <a:rPr b="0" i="0" lang="en-US" sz="2402" u="none" cap="none" strike="noStrike">
                <a:solidFill>
                  <a:schemeClr val="lt1"/>
                </a:solidFill>
                <a:latin typeface="Arial"/>
                <a:ea typeface="Arial"/>
                <a:cs typeface="Arial"/>
                <a:sym typeface="Arial"/>
              </a:rPr>
              <a:t> page displaying </a:t>
            </a:r>
            <a:r>
              <a:rPr lang="en-US" sz="2402">
                <a:solidFill>
                  <a:schemeClr val="lt1"/>
                </a:solidFill>
              </a:rPr>
              <a:t>a </a:t>
            </a:r>
            <a:r>
              <a:rPr lang="en-US" sz="2402">
                <a:solidFill>
                  <a:schemeClr val="lt1"/>
                </a:solidFill>
              </a:rPr>
              <a:t>successful</a:t>
            </a:r>
            <a:r>
              <a:rPr lang="en-US" sz="2402">
                <a:solidFill>
                  <a:schemeClr val="lt1"/>
                </a:solidFill>
              </a:rPr>
              <a:t> upload of an image to a textblock</a:t>
            </a:r>
            <a:endParaRPr b="0" i="0" sz="1400" u="none" cap="none" strike="noStrike">
              <a:solidFill>
                <a:srgbClr val="000000"/>
              </a:solidFill>
              <a:latin typeface="Arial"/>
              <a:ea typeface="Arial"/>
              <a:cs typeface="Arial"/>
              <a:sym typeface="Arial"/>
            </a:endParaRPr>
          </a:p>
          <a:p>
            <a:pPr indent="0" lvl="0" marL="27726" marR="11091" rtl="0" algn="l">
              <a:lnSpc>
                <a:spcPct val="119067"/>
              </a:lnSpc>
              <a:spcBef>
                <a:spcPts val="327"/>
              </a:spcBef>
              <a:spcAft>
                <a:spcPts val="0"/>
              </a:spcAft>
              <a:buClr>
                <a:srgbClr val="000000"/>
              </a:buClr>
              <a:buSzPts val="2402"/>
              <a:buFont typeface="Arial"/>
              <a:buNone/>
            </a:pPr>
            <a:r>
              <a:t/>
            </a:r>
            <a:endParaRPr b="0" i="0" sz="2402" u="none" cap="none" strike="noStrike">
              <a:solidFill>
                <a:schemeClr val="lt1"/>
              </a:solidFill>
              <a:latin typeface="Arial"/>
              <a:ea typeface="Arial"/>
              <a:cs typeface="Arial"/>
              <a:sym typeface="Arial"/>
            </a:endParaRPr>
          </a:p>
        </p:txBody>
      </p:sp>
      <p:pic>
        <p:nvPicPr>
          <p:cNvPr descr="Icon&#10;&#10;Description automatically generated" id="68" name="Google Shape;68;p1"/>
          <p:cNvPicPr preferRelativeResize="0"/>
          <p:nvPr/>
        </p:nvPicPr>
        <p:blipFill rotWithShape="1">
          <a:blip r:embed="rId15">
            <a:alphaModFix/>
          </a:blip>
          <a:srcRect b="0" l="0" r="0" t="0"/>
          <a:stretch/>
        </p:blipFill>
        <p:spPr>
          <a:xfrm>
            <a:off x="28505050" y="17432620"/>
            <a:ext cx="3972262" cy="2808514"/>
          </a:xfrm>
          <a:prstGeom prst="rect">
            <a:avLst/>
          </a:prstGeom>
          <a:noFill/>
          <a:ln>
            <a:noFill/>
          </a:ln>
        </p:spPr>
      </p:pic>
      <p:pic>
        <p:nvPicPr>
          <p:cNvPr descr="Icon&#10;&#10;Description automatically generated" id="69" name="Google Shape;69;p1"/>
          <p:cNvPicPr preferRelativeResize="0"/>
          <p:nvPr/>
        </p:nvPicPr>
        <p:blipFill rotWithShape="1">
          <a:blip r:embed="rId16">
            <a:alphaModFix/>
          </a:blip>
          <a:srcRect b="0" l="0" r="0" t="0"/>
          <a:stretch/>
        </p:blipFill>
        <p:spPr>
          <a:xfrm>
            <a:off x="22349052" y="25997548"/>
            <a:ext cx="2600952" cy="1473245"/>
          </a:xfrm>
          <a:prstGeom prst="rect">
            <a:avLst/>
          </a:prstGeom>
          <a:noFill/>
          <a:ln>
            <a:noFill/>
          </a:ln>
        </p:spPr>
      </p:pic>
      <p:pic>
        <p:nvPicPr>
          <p:cNvPr id="70" name="Google Shape;70;p1"/>
          <p:cNvPicPr preferRelativeResize="0"/>
          <p:nvPr/>
        </p:nvPicPr>
        <p:blipFill>
          <a:blip r:embed="rId17">
            <a:alphaModFix/>
          </a:blip>
          <a:stretch>
            <a:fillRect/>
          </a:stretch>
        </p:blipFill>
        <p:spPr>
          <a:xfrm>
            <a:off x="207777" y="17955498"/>
            <a:ext cx="10932125" cy="9172382"/>
          </a:xfrm>
          <a:prstGeom prst="rect">
            <a:avLst/>
          </a:prstGeom>
          <a:noFill/>
          <a:ln>
            <a:noFill/>
          </a:ln>
        </p:spPr>
      </p:pic>
      <p:sp>
        <p:nvSpPr>
          <p:cNvPr id="71" name="Google Shape;71;p1"/>
          <p:cNvSpPr txBox="1"/>
          <p:nvPr/>
        </p:nvSpPr>
        <p:spPr>
          <a:xfrm>
            <a:off x="838500" y="29698550"/>
            <a:ext cx="9363300" cy="8646300"/>
          </a:xfrm>
          <a:prstGeom prst="rect">
            <a:avLst/>
          </a:prstGeom>
          <a:noFill/>
          <a:ln>
            <a:noFill/>
          </a:ln>
        </p:spPr>
        <p:txBody>
          <a:bodyPr anchorCtr="0" anchor="t" bIns="0" lIns="0" spcFirstLastPara="1" rIns="0" wrap="square" tIns="26325">
            <a:spAutoFit/>
          </a:bodyPr>
          <a:lstStyle/>
          <a:p>
            <a:pPr indent="-5543" lvl="0" marL="27725" marR="11090" rtl="0" algn="ctr">
              <a:lnSpc>
                <a:spcPct val="100000"/>
              </a:lnSpc>
              <a:spcBef>
                <a:spcPts val="0"/>
              </a:spcBef>
              <a:spcAft>
                <a:spcPts val="0"/>
              </a:spcAft>
              <a:buClr>
                <a:srgbClr val="000000"/>
              </a:buClr>
              <a:buSzPts val="4000"/>
              <a:buFont typeface="Arial"/>
              <a:buNone/>
            </a:pPr>
            <a:r>
              <a:rPr lang="en-US" sz="4000">
                <a:solidFill>
                  <a:srgbClr val="FFFFFF"/>
                </a:solidFill>
              </a:rPr>
              <a:t>To test the configuration of Traefik and the behavior of our application in a live production setting we ran it on a test server whose system specifications were similar to that of FIU servers.</a:t>
            </a:r>
            <a:endParaRPr sz="4000">
              <a:solidFill>
                <a:srgbClr val="FFFFFF"/>
              </a:solidFill>
            </a:endParaRPr>
          </a:p>
          <a:p>
            <a:pPr indent="-5543" lvl="0" marL="27725" marR="11090" rtl="0" algn="ctr">
              <a:lnSpc>
                <a:spcPct val="100000"/>
              </a:lnSpc>
              <a:spcBef>
                <a:spcPts val="0"/>
              </a:spcBef>
              <a:spcAft>
                <a:spcPts val="0"/>
              </a:spcAft>
              <a:buClr>
                <a:srgbClr val="000000"/>
              </a:buClr>
              <a:buSzPts val="4000"/>
              <a:buFont typeface="Arial"/>
              <a:buNone/>
            </a:pPr>
            <a:r>
              <a:t/>
            </a:r>
            <a:endParaRPr sz="4000">
              <a:solidFill>
                <a:srgbClr val="FFFFFF"/>
              </a:solidFill>
            </a:endParaRPr>
          </a:p>
          <a:p>
            <a:pPr indent="-5543" lvl="0" marL="27725" marR="11090" rtl="0" algn="ctr">
              <a:lnSpc>
                <a:spcPct val="100000"/>
              </a:lnSpc>
              <a:spcBef>
                <a:spcPts val="0"/>
              </a:spcBef>
              <a:spcAft>
                <a:spcPts val="0"/>
              </a:spcAft>
              <a:buClr>
                <a:srgbClr val="000000"/>
              </a:buClr>
              <a:buSzPts val="4000"/>
              <a:buFont typeface="Arial"/>
              <a:buNone/>
            </a:pPr>
            <a:r>
              <a:rPr lang="en-US" sz="4000">
                <a:solidFill>
                  <a:srgbClr val="FFFFFF"/>
                </a:solidFill>
              </a:rPr>
              <a:t>In order to ensure quality code was merged into the codebase, we strictly practiced git version control. </a:t>
            </a:r>
            <a:endParaRPr sz="4000">
              <a:solidFill>
                <a:srgbClr val="FFFFFF"/>
              </a:solidFill>
            </a:endParaRPr>
          </a:p>
          <a:p>
            <a:pPr indent="-5543" lvl="0" marL="27725" marR="11090" rtl="0" algn="ctr">
              <a:lnSpc>
                <a:spcPct val="100000"/>
              </a:lnSpc>
              <a:spcBef>
                <a:spcPts val="0"/>
              </a:spcBef>
              <a:spcAft>
                <a:spcPts val="0"/>
              </a:spcAft>
              <a:buClr>
                <a:srgbClr val="000000"/>
              </a:buClr>
              <a:buSzPts val="4000"/>
              <a:buFont typeface="Arial"/>
              <a:buNone/>
            </a:pPr>
            <a:r>
              <a:t/>
            </a:r>
            <a:endParaRPr sz="4000">
              <a:solidFill>
                <a:srgbClr val="FFFFFF"/>
              </a:solidFill>
            </a:endParaRPr>
          </a:p>
          <a:p>
            <a:pPr indent="-5543" lvl="0" marL="27725" marR="11090" rtl="0" algn="ctr">
              <a:lnSpc>
                <a:spcPct val="100000"/>
              </a:lnSpc>
              <a:spcBef>
                <a:spcPts val="0"/>
              </a:spcBef>
              <a:spcAft>
                <a:spcPts val="0"/>
              </a:spcAft>
              <a:buClr>
                <a:srgbClr val="000000"/>
              </a:buClr>
              <a:buSzPts val="4000"/>
              <a:buFont typeface="Arial"/>
              <a:buNone/>
            </a:pPr>
            <a:r>
              <a:rPr lang="en-US" sz="4000">
                <a:solidFill>
                  <a:srgbClr val="FFFFFF"/>
                </a:solidFill>
              </a:rPr>
              <a:t>Every pull request required a reviewer to either run the code on their local machine or watch as the developer demoed their changes.  </a:t>
            </a:r>
            <a:endParaRPr b="0" i="0" sz="4000" u="none" cap="none" strike="noStrike">
              <a:solidFill>
                <a:srgbClr val="FFFFFF"/>
              </a:solidFill>
              <a:latin typeface="Arial"/>
              <a:ea typeface="Arial"/>
              <a:cs typeface="Arial"/>
              <a:sym typeface="Arial"/>
            </a:endParaRPr>
          </a:p>
        </p:txBody>
      </p:sp>
      <p:pic>
        <p:nvPicPr>
          <p:cNvPr id="72" name="Google Shape;72;p1"/>
          <p:cNvPicPr preferRelativeResize="0"/>
          <p:nvPr/>
        </p:nvPicPr>
        <p:blipFill rotWithShape="1">
          <a:blip r:embed="rId18">
            <a:alphaModFix/>
          </a:blip>
          <a:srcRect b="6838" l="0" r="0" t="0"/>
          <a:stretch/>
        </p:blipFill>
        <p:spPr>
          <a:xfrm>
            <a:off x="11413649" y="28102226"/>
            <a:ext cx="9296056" cy="4952225"/>
          </a:xfrm>
          <a:prstGeom prst="rect">
            <a:avLst/>
          </a:prstGeom>
          <a:noFill/>
          <a:ln>
            <a:noFill/>
          </a:ln>
        </p:spPr>
      </p:pic>
      <p:pic>
        <p:nvPicPr>
          <p:cNvPr id="73" name="Google Shape;73;p1"/>
          <p:cNvPicPr preferRelativeResize="0"/>
          <p:nvPr/>
        </p:nvPicPr>
        <p:blipFill>
          <a:blip r:embed="rId19">
            <a:alphaModFix/>
          </a:blip>
          <a:stretch>
            <a:fillRect/>
          </a:stretch>
        </p:blipFill>
        <p:spPr>
          <a:xfrm>
            <a:off x="11577775" y="17968900"/>
            <a:ext cx="11183694" cy="5909300"/>
          </a:xfrm>
          <a:prstGeom prst="rect">
            <a:avLst/>
          </a:prstGeom>
          <a:noFill/>
          <a:ln>
            <a:noFill/>
          </a:ln>
        </p:spPr>
      </p:pic>
      <p:sp>
        <p:nvSpPr>
          <p:cNvPr id="74" name="Google Shape;74;p1"/>
          <p:cNvSpPr txBox="1"/>
          <p:nvPr/>
        </p:nvSpPr>
        <p:spPr>
          <a:xfrm>
            <a:off x="10878688" y="38716275"/>
            <a:ext cx="10932000" cy="1334100"/>
          </a:xfrm>
          <a:prstGeom prst="rect">
            <a:avLst/>
          </a:prstGeom>
          <a:noFill/>
          <a:ln>
            <a:noFill/>
          </a:ln>
        </p:spPr>
        <p:txBody>
          <a:bodyPr anchorCtr="0" anchor="t" bIns="0" lIns="0" spcFirstLastPara="1" rIns="0" wrap="square" tIns="41575">
            <a:spAutoFit/>
          </a:bodyPr>
          <a:lstStyle/>
          <a:p>
            <a:pPr indent="0" lvl="0" marL="27725" marR="11090" rtl="0" algn="l">
              <a:lnSpc>
                <a:spcPct val="119067"/>
              </a:lnSpc>
              <a:spcBef>
                <a:spcPts val="0"/>
              </a:spcBef>
              <a:spcAft>
                <a:spcPts val="0"/>
              </a:spcAft>
              <a:buClr>
                <a:srgbClr val="000000"/>
              </a:buClr>
              <a:buSzPts val="2402"/>
              <a:buFont typeface="Arial"/>
              <a:buNone/>
            </a:pPr>
            <a:r>
              <a:rPr b="0" i="0" lang="en-US" sz="2402" u="none" cap="none" strike="noStrike">
                <a:solidFill>
                  <a:schemeClr val="lt1"/>
                </a:solidFill>
                <a:latin typeface="Arial"/>
                <a:ea typeface="Arial"/>
                <a:cs typeface="Arial"/>
                <a:sym typeface="Arial"/>
              </a:rPr>
              <a:t>Figure </a:t>
            </a:r>
            <a:r>
              <a:rPr lang="en-US" sz="2402">
                <a:solidFill>
                  <a:schemeClr val="lt1"/>
                </a:solidFill>
              </a:rPr>
              <a:t>4</a:t>
            </a:r>
            <a:r>
              <a:rPr b="0" i="0" lang="en-US" sz="2402" u="none" cap="none" strike="noStrike">
                <a:solidFill>
                  <a:schemeClr val="lt1"/>
                </a:solidFill>
                <a:latin typeface="Arial"/>
                <a:ea typeface="Arial"/>
                <a:cs typeface="Arial"/>
                <a:sym typeface="Arial"/>
              </a:rPr>
              <a:t> (above): Screenshot of the </a:t>
            </a:r>
            <a:r>
              <a:rPr lang="en-US" sz="2402">
                <a:solidFill>
                  <a:schemeClr val="lt1"/>
                </a:solidFill>
              </a:rPr>
              <a:t>Slides</a:t>
            </a:r>
            <a:r>
              <a:rPr b="0" i="0" lang="en-US" sz="2402" u="none" cap="none" strike="noStrike">
                <a:solidFill>
                  <a:schemeClr val="lt1"/>
                </a:solidFill>
                <a:latin typeface="Arial"/>
                <a:ea typeface="Arial"/>
                <a:cs typeface="Arial"/>
                <a:sym typeface="Arial"/>
              </a:rPr>
              <a:t> page displaying </a:t>
            </a:r>
            <a:r>
              <a:rPr lang="en-US" sz="2402">
                <a:solidFill>
                  <a:schemeClr val="lt1"/>
                </a:solidFill>
              </a:rPr>
              <a:t>a </a:t>
            </a:r>
            <a:r>
              <a:rPr lang="en-US" sz="2402">
                <a:solidFill>
                  <a:schemeClr val="lt1"/>
                </a:solidFill>
              </a:rPr>
              <a:t>successful</a:t>
            </a:r>
            <a:r>
              <a:rPr lang="en-US" sz="2402">
                <a:solidFill>
                  <a:schemeClr val="lt1"/>
                </a:solidFill>
              </a:rPr>
              <a:t> upload of a video to a textblock</a:t>
            </a:r>
            <a:endParaRPr b="0" i="0" sz="1400" u="none" cap="none" strike="noStrike">
              <a:solidFill>
                <a:srgbClr val="000000"/>
              </a:solidFill>
              <a:latin typeface="Arial"/>
              <a:ea typeface="Arial"/>
              <a:cs typeface="Arial"/>
              <a:sym typeface="Arial"/>
            </a:endParaRPr>
          </a:p>
          <a:p>
            <a:pPr indent="0" lvl="0" marL="27725" marR="11090" rtl="0" algn="l">
              <a:lnSpc>
                <a:spcPct val="119067"/>
              </a:lnSpc>
              <a:spcBef>
                <a:spcPts val="327"/>
              </a:spcBef>
              <a:spcAft>
                <a:spcPts val="0"/>
              </a:spcAft>
              <a:buClr>
                <a:srgbClr val="000000"/>
              </a:buClr>
              <a:buSzPts val="2402"/>
              <a:buFont typeface="Arial"/>
              <a:buNone/>
            </a:pPr>
            <a:r>
              <a:t/>
            </a:r>
            <a:endParaRPr b="0" i="0" sz="2402" u="none" cap="none" strike="noStrike">
              <a:solidFill>
                <a:schemeClr val="lt1"/>
              </a:solidFill>
              <a:latin typeface="Arial"/>
              <a:ea typeface="Arial"/>
              <a:cs typeface="Arial"/>
              <a:sym typeface="Arial"/>
            </a:endParaRPr>
          </a:p>
        </p:txBody>
      </p:sp>
      <p:pic>
        <p:nvPicPr>
          <p:cNvPr id="75" name="Google Shape;75;p1"/>
          <p:cNvPicPr preferRelativeResize="0"/>
          <p:nvPr/>
        </p:nvPicPr>
        <p:blipFill>
          <a:blip r:embed="rId20">
            <a:alphaModFix/>
          </a:blip>
          <a:stretch>
            <a:fillRect/>
          </a:stretch>
        </p:blipFill>
        <p:spPr>
          <a:xfrm>
            <a:off x="11577775" y="34046800"/>
            <a:ext cx="8967800" cy="466947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2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