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0" roundtripDataSignature="AMtx7mjIfm6cpVgyQnv4Afc5gRIb3kR1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d0aa9a704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gd0aa9a704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d08bfafcc6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gd08bfafcc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3" name="Google Shape;25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1" name="Google Shape;26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9" name="Google Shape;26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d08663e6e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gd08663e6e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6" name="Google Shape;18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cc4a80bbf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4" name="Google Shape;194;gcc4a80bbff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cc4a80bbff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2" name="Google Shape;202;gcc4a80bbff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6" name="Google Shape;21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2" name="Google Shape;222;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8" name="Google Shape;22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4" name="Google Shape;23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6"/>
            <a:chOff x="11140977" y="745237"/>
            <a:chExt cx="522582" cy="530386"/>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6"/>
            <a:chOff x="11140977" y="745237"/>
            <a:chExt cx="522582" cy="530386"/>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6"/>
            <a:chOff x="11140977" y="745237"/>
            <a:chExt cx="522582" cy="530386"/>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6"/>
            <a:chOff x="11140977" y="745237"/>
            <a:chExt cx="522582" cy="530386"/>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9" name="Google Shape;39;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0" name="Google Shape;40;p24"/>
          <p:cNvGrpSpPr/>
          <p:nvPr/>
        </p:nvGrpSpPr>
        <p:grpSpPr>
          <a:xfrm flipH="1">
            <a:off x="11449544" y="206704"/>
            <a:ext cx="522582" cy="530386"/>
            <a:chOff x="2645664" y="2011680"/>
            <a:chExt cx="735606" cy="746592"/>
          </a:xfrm>
        </p:grpSpPr>
        <p:sp>
          <p:nvSpPr>
            <p:cNvPr id="41" name="Google Shape;41;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 name="Google Shape;42;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3" name="Google Shape;43;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4" name="Google Shape;44;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5" name="Shape 45"/>
        <p:cNvGrpSpPr/>
        <p:nvPr/>
      </p:nvGrpSpPr>
      <p:grpSpPr>
        <a:xfrm>
          <a:off x="0" y="0"/>
          <a:ext cx="0" cy="0"/>
          <a:chOff x="0" y="0"/>
          <a:chExt cx="0" cy="0"/>
        </a:xfrm>
      </p:grpSpPr>
      <p:pic>
        <p:nvPicPr>
          <p:cNvPr descr="A picture containing bird&#10;&#10;Description automatically generated" id="46" name="Google Shape;46;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7" name="Google Shape;47;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 name="Google Shape;49;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3" name="Google Shape;53;p23"/>
          <p:cNvGrpSpPr/>
          <p:nvPr/>
        </p:nvGrpSpPr>
        <p:grpSpPr>
          <a:xfrm>
            <a:off x="11449163" y="211743"/>
            <a:ext cx="522582" cy="530386"/>
            <a:chOff x="11140977" y="745237"/>
            <a:chExt cx="522582" cy="530386"/>
          </a:xfrm>
        </p:grpSpPr>
        <p:sp>
          <p:nvSpPr>
            <p:cNvPr id="54" name="Google Shape;54;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 name="Google Shape;55;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6" name="Google Shape;56;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7" name="Google Shape;57;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8" name="Google Shape;58;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59" name="Shape 59"/>
        <p:cNvGrpSpPr/>
        <p:nvPr/>
      </p:nvGrpSpPr>
      <p:grpSpPr>
        <a:xfrm>
          <a:off x="0" y="0"/>
          <a:ext cx="0" cy="0"/>
          <a:chOff x="0" y="0"/>
          <a:chExt cx="0" cy="0"/>
        </a:xfrm>
      </p:grpSpPr>
      <p:pic>
        <p:nvPicPr>
          <p:cNvPr descr="A picture containing bird&#10;&#10;Description automatically generated" id="60" name="Google Shape;60;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1" name="Google Shape;61;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63" name="Google Shape;63;p22"/>
          <p:cNvGrpSpPr/>
          <p:nvPr/>
        </p:nvGrpSpPr>
        <p:grpSpPr>
          <a:xfrm>
            <a:off x="11449163" y="211743"/>
            <a:ext cx="522582" cy="530386"/>
            <a:chOff x="11140977" y="745237"/>
            <a:chExt cx="522582" cy="530386"/>
          </a:xfrm>
        </p:grpSpPr>
        <p:sp>
          <p:nvSpPr>
            <p:cNvPr id="64" name="Google Shape;6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5" name="Google Shape;6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66" name="Google Shape;66;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70" name="Google Shape;70;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3.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6"/>
            <a:chOff x="11140977" y="745237"/>
            <a:chExt cx="522582" cy="530386"/>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2259325" y="1243025"/>
            <a:ext cx="9072900" cy="11001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ts val="19440"/>
              <a:buFont typeface="Arial"/>
              <a:buNone/>
            </a:pPr>
            <a:r>
              <a:rPr b="1" lang="en-US"/>
              <a:t>NFT Marketplace</a:t>
            </a:r>
            <a:endParaRPr sz="1666"/>
          </a:p>
          <a:p>
            <a:pPr indent="0" lvl="0" marL="0" rtl="0" algn="ctr">
              <a:lnSpc>
                <a:spcPct val="90000"/>
              </a:lnSpc>
              <a:spcBef>
                <a:spcPts val="0"/>
              </a:spcBef>
              <a:spcAft>
                <a:spcPts val="0"/>
              </a:spcAft>
              <a:buClr>
                <a:schemeClr val="lt1"/>
              </a:buClr>
              <a:buSzPct val="174141"/>
              <a:buFont typeface="Arial"/>
              <a:buNone/>
            </a:pPr>
            <a:r>
              <a:rPr b="1" lang="en-US" sz="3443"/>
              <a:t>Fall</a:t>
            </a:r>
            <a:r>
              <a:rPr b="1" lang="en-US" sz="3443"/>
              <a:t> 2021</a:t>
            </a:r>
            <a:endParaRPr b="1" sz="3443"/>
          </a:p>
          <a:p>
            <a:pPr indent="0" lvl="0" marL="0" rtl="0" algn="ctr">
              <a:lnSpc>
                <a:spcPct val="90000"/>
              </a:lnSpc>
              <a:spcBef>
                <a:spcPts val="0"/>
              </a:spcBef>
              <a:spcAft>
                <a:spcPts val="0"/>
              </a:spcAft>
              <a:buClr>
                <a:schemeClr val="lt1"/>
              </a:buClr>
              <a:buSzPct val="337501"/>
              <a:buFont typeface="Arial"/>
              <a:buNone/>
            </a:pPr>
            <a:r>
              <a:rPr b="1" lang="en-US" sz="1777"/>
              <a:t>Version 1.4</a:t>
            </a:r>
            <a:endParaRPr b="1" sz="1777"/>
          </a:p>
        </p:txBody>
      </p:sp>
      <p:sp>
        <p:nvSpPr>
          <p:cNvPr id="182" name="Google Shape;182;p1"/>
          <p:cNvSpPr txBox="1"/>
          <p:nvPr>
            <p:ph idx="1" type="subTitle"/>
          </p:nvPr>
        </p:nvSpPr>
        <p:spPr>
          <a:xfrm>
            <a:off x="1564075" y="3006725"/>
            <a:ext cx="10463400" cy="20082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SzPts val="2400"/>
              <a:buNone/>
            </a:pPr>
            <a:r>
              <a:rPr lang="en-US" sz="2000"/>
              <a:t>Team Members:</a:t>
            </a:r>
            <a:endParaRPr sz="2000"/>
          </a:p>
          <a:p>
            <a:pPr indent="0" lvl="0" marL="0" rtl="0" algn="ctr">
              <a:lnSpc>
                <a:spcPct val="90000"/>
              </a:lnSpc>
              <a:spcBef>
                <a:spcPts val="0"/>
              </a:spcBef>
              <a:spcAft>
                <a:spcPts val="0"/>
              </a:spcAft>
              <a:buSzPts val="2400"/>
              <a:buNone/>
            </a:pPr>
            <a:r>
              <a:rPr lang="en-US" sz="2000"/>
              <a:t>Capstone 2:</a:t>
            </a:r>
            <a:r>
              <a:rPr lang="en-US" sz="2000"/>
              <a:t>Thomas Hanna, Joel Fontecilla Castro, Kiara Farias, Rina Simcha, Austin Boquet, Bryant Villareal</a:t>
            </a:r>
            <a:endParaRPr sz="2000"/>
          </a:p>
          <a:p>
            <a:pPr indent="0" lvl="0" marL="0" rtl="0" algn="ctr">
              <a:lnSpc>
                <a:spcPct val="90000"/>
              </a:lnSpc>
              <a:spcBef>
                <a:spcPts val="0"/>
              </a:spcBef>
              <a:spcAft>
                <a:spcPts val="0"/>
              </a:spcAft>
              <a:buSzPts val="2400"/>
              <a:buNone/>
            </a:pPr>
            <a:r>
              <a:t/>
            </a:r>
            <a:endParaRPr sz="2000"/>
          </a:p>
          <a:p>
            <a:pPr indent="0" lvl="0" marL="0" rtl="0" algn="ctr">
              <a:lnSpc>
                <a:spcPct val="90000"/>
              </a:lnSpc>
              <a:spcBef>
                <a:spcPts val="0"/>
              </a:spcBef>
              <a:spcAft>
                <a:spcPts val="0"/>
              </a:spcAft>
              <a:buSzPts val="2400"/>
              <a:buNone/>
            </a:pPr>
            <a:r>
              <a:rPr lang="en-US" sz="2000"/>
              <a:t>Capstone 1:Alex Byrne, </a:t>
            </a:r>
            <a:r>
              <a:rPr lang="en-US" sz="2000"/>
              <a:t>Brock</a:t>
            </a:r>
            <a:r>
              <a:rPr lang="en-US" sz="2000"/>
              <a:t> Williams, Taylor Rivera</a:t>
            </a:r>
            <a:endParaRPr sz="2000"/>
          </a:p>
          <a:p>
            <a:pPr indent="0" lvl="0" marL="0" rtl="0" algn="ctr">
              <a:lnSpc>
                <a:spcPct val="90000"/>
              </a:lnSpc>
              <a:spcBef>
                <a:spcPts val="0"/>
              </a:spcBef>
              <a:spcAft>
                <a:spcPts val="0"/>
              </a:spcAft>
              <a:buSzPts val="2400"/>
              <a:buNone/>
            </a:pPr>
            <a:r>
              <a:rPr lang="en-US" sz="2100"/>
              <a:t>Product Owner: Eddie Garcia</a:t>
            </a:r>
            <a:endParaRPr/>
          </a:p>
          <a:p>
            <a:pPr indent="0" lvl="0" marL="0" rtl="0" algn="ctr">
              <a:lnSpc>
                <a:spcPct val="90000"/>
              </a:lnSpc>
              <a:spcBef>
                <a:spcPts val="0"/>
              </a:spcBef>
              <a:spcAft>
                <a:spcPts val="0"/>
              </a:spcAft>
              <a:buSzPts val="2400"/>
              <a:buNone/>
            </a:pPr>
            <a:r>
              <a:rPr lang="en-US" sz="2100"/>
              <a:t>Instructor: Masoud Sadjadi</a:t>
            </a:r>
            <a:endParaRPr sz="2100"/>
          </a:p>
        </p:txBody>
      </p:sp>
      <p:pic>
        <p:nvPicPr>
          <p:cNvPr id="183" name="Google Shape;183;p1"/>
          <p:cNvPicPr preferRelativeResize="0"/>
          <p:nvPr/>
        </p:nvPicPr>
        <p:blipFill rotWithShape="1">
          <a:blip r:embed="rId3">
            <a:alphaModFix/>
          </a:blip>
          <a:srcRect b="0" l="0" r="0" t="0"/>
          <a:stretch/>
        </p:blipFill>
        <p:spPr>
          <a:xfrm>
            <a:off x="0" y="142925"/>
            <a:ext cx="1514474" cy="1100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d0aa9a7047_0_0"/>
          <p:cNvSpPr txBox="1"/>
          <p:nvPr>
            <p:ph type="title"/>
          </p:nvPr>
        </p:nvSpPr>
        <p:spPr>
          <a:xfrm>
            <a:off x="2063089" y="15611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b="1" lang="en-US" sz="4000" u="sng"/>
              <a:t>Hurdles</a:t>
            </a:r>
            <a:endParaRPr b="1" sz="4000" u="sng"/>
          </a:p>
        </p:txBody>
      </p:sp>
      <p:sp>
        <p:nvSpPr>
          <p:cNvPr id="243" name="Google Shape;243;gd0aa9a7047_0_0"/>
          <p:cNvSpPr/>
          <p:nvPr/>
        </p:nvSpPr>
        <p:spPr>
          <a:xfrm>
            <a:off x="8884508" y="345989"/>
            <a:ext cx="3150973"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gd08bfafcc6_0_0"/>
          <p:cNvSpPr txBox="1"/>
          <p:nvPr>
            <p:ph idx="1" type="body"/>
          </p:nvPr>
        </p:nvSpPr>
        <p:spPr>
          <a:xfrm>
            <a:off x="2046507" y="1480409"/>
            <a:ext cx="9853049" cy="1846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sz="2400"/>
              <a:t>Frontend still is learning react and some aspect of react like state and props are difficult to implement, meaning we couldn’t finish some features like displaying directly off the blockchain</a:t>
            </a:r>
            <a:endParaRPr sz="2400"/>
          </a:p>
          <a:p>
            <a:pPr indent="-381000" lvl="0" marL="457200" rtl="0" algn="l">
              <a:lnSpc>
                <a:spcPct val="90000"/>
              </a:lnSpc>
              <a:spcBef>
                <a:spcPts val="1000"/>
              </a:spcBef>
              <a:spcAft>
                <a:spcPts val="0"/>
              </a:spcAft>
              <a:buSzPts val="2400"/>
              <a:buChar char="•"/>
            </a:pPr>
            <a:r>
              <a:rPr lang="en-US" sz="2400"/>
              <a:t>Backend needs additional research on connecting frontend static pages to be implemented in their respective backend url routes. Currently the backend server is only capable of running on local setup, more research and development is needed before we can deploy to a production server.</a:t>
            </a:r>
            <a:endParaRPr sz="2400"/>
          </a:p>
          <a:p>
            <a:pPr indent="-381000" lvl="0" marL="457200" rtl="0" algn="l">
              <a:lnSpc>
                <a:spcPct val="90000"/>
              </a:lnSpc>
              <a:spcBef>
                <a:spcPts val="1000"/>
              </a:spcBef>
              <a:spcAft>
                <a:spcPts val="0"/>
              </a:spcAft>
              <a:buSzPts val="2400"/>
              <a:buChar char="•"/>
            </a:pPr>
            <a:r>
              <a:rPr lang="en-US" sz="2400"/>
              <a:t>Since the Summer semester our knowledge of </a:t>
            </a:r>
            <a:r>
              <a:rPr lang="en-US" sz="2400"/>
              <a:t>Cryptocurrencies</a:t>
            </a:r>
            <a:r>
              <a:rPr lang="en-US" sz="2400"/>
              <a:t>, Blockchains and NFTS has grown.  We are using E</a:t>
            </a:r>
            <a:r>
              <a:rPr lang="en-US" sz="2400"/>
              <a:t>thereum</a:t>
            </a:r>
            <a:r>
              <a:rPr lang="en-US" sz="2400"/>
              <a:t> which can bring a higher cost to users though </a:t>
            </a:r>
            <a:r>
              <a:rPr lang="en-US" sz="2400"/>
              <a:t>it's</a:t>
            </a:r>
            <a:r>
              <a:rPr lang="en-US" sz="2400"/>
              <a:t> easier to </a:t>
            </a:r>
            <a:r>
              <a:rPr lang="en-US" sz="2400"/>
              <a:t>implement at the moment.  Since the ability to create</a:t>
            </a:r>
            <a:r>
              <a:rPr lang="en-US" sz="2400"/>
              <a:t> cardano smart contracts publicly is now available, the choice of coin can change.  </a:t>
            </a:r>
            <a:endParaRPr sz="2400"/>
          </a:p>
          <a:p>
            <a:pPr indent="0" lvl="0" marL="457200" rtl="0" algn="l">
              <a:lnSpc>
                <a:spcPct val="90000"/>
              </a:lnSpc>
              <a:spcBef>
                <a:spcPts val="1000"/>
              </a:spcBef>
              <a:spcAft>
                <a:spcPts val="0"/>
              </a:spcAft>
              <a:buNone/>
            </a:pPr>
            <a:r>
              <a:rPr lang="en-US" sz="2400"/>
              <a:t> </a:t>
            </a:r>
            <a:endParaRPr sz="2400"/>
          </a:p>
          <a:p>
            <a:pPr indent="0" lvl="0" marL="457200" rtl="0" algn="l">
              <a:lnSpc>
                <a:spcPct val="90000"/>
              </a:lnSpc>
              <a:spcBef>
                <a:spcPts val="1000"/>
              </a:spcBef>
              <a:spcAft>
                <a:spcPts val="0"/>
              </a:spcAft>
              <a:buNone/>
            </a:pPr>
            <a:r>
              <a:t/>
            </a:r>
            <a:endParaRPr sz="2400"/>
          </a:p>
        </p:txBody>
      </p:sp>
      <p:pic>
        <p:nvPicPr>
          <p:cNvPr id="249" name="Google Shape;249;gd08bfafcc6_0_0"/>
          <p:cNvPicPr preferRelativeResize="0"/>
          <p:nvPr/>
        </p:nvPicPr>
        <p:blipFill rotWithShape="1">
          <a:blip r:embed="rId3">
            <a:alphaModFix/>
          </a:blip>
          <a:srcRect b="0" l="0" r="0" t="0"/>
          <a:stretch/>
        </p:blipFill>
        <p:spPr>
          <a:xfrm>
            <a:off x="0" y="114750"/>
            <a:ext cx="1514474" cy="1100100"/>
          </a:xfrm>
          <a:prstGeom prst="rect">
            <a:avLst/>
          </a:prstGeom>
          <a:noFill/>
          <a:ln>
            <a:noFill/>
          </a:ln>
        </p:spPr>
      </p:pic>
      <p:sp>
        <p:nvSpPr>
          <p:cNvPr id="250" name="Google Shape;250;gd08bfafcc6_0_0"/>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2</a:t>
            </a:r>
            <a:endParaRPr/>
          </a:p>
        </p:txBody>
      </p:sp>
      <p:sp>
        <p:nvSpPr>
          <p:cNvPr id="256" name="Google Shape;256;p4"/>
          <p:cNvSpPr txBox="1"/>
          <p:nvPr>
            <p:ph idx="2" type="body"/>
          </p:nvPr>
        </p:nvSpPr>
        <p:spPr>
          <a:xfrm>
            <a:off x="1920175" y="1716600"/>
            <a:ext cx="9718800" cy="4064400"/>
          </a:xfrm>
          <a:prstGeom prst="rect">
            <a:avLst/>
          </a:prstGeom>
          <a:noFill/>
          <a:ln>
            <a:noFill/>
          </a:ln>
        </p:spPr>
        <p:txBody>
          <a:bodyPr anchorCtr="0" anchor="t" bIns="45700" lIns="91425" spcFirstLastPara="1" rIns="91425" wrap="square" tIns="45700">
            <a:normAutofit fontScale="70000" lnSpcReduction="20000"/>
          </a:bodyPr>
          <a:lstStyle/>
          <a:p>
            <a:pPr indent="-324708" lvl="0" marL="457200" rtl="0" algn="l">
              <a:lnSpc>
                <a:spcPct val="110000"/>
              </a:lnSpc>
              <a:spcBef>
                <a:spcPts val="1000"/>
              </a:spcBef>
              <a:spcAft>
                <a:spcPts val="0"/>
              </a:spcAft>
              <a:buSzPct val="108107"/>
              <a:buChar char="•"/>
            </a:pPr>
            <a:r>
              <a:rPr b="1" lang="en-US"/>
              <a:t>Thomas Hanna</a:t>
            </a:r>
            <a:r>
              <a:rPr lang="en-US"/>
              <a:t> - I helped direct backend initially and organized the teams based on their skill set and interests. I then helped backend look into “rest” api’s and planned to set up the server. I also made major contributions to the frontend with the “mint” page and experimenting with rendering NFT’s directly off the blockchain. </a:t>
            </a:r>
            <a:endParaRPr/>
          </a:p>
          <a:p>
            <a:pPr indent="0" lvl="0" marL="457200" rtl="0" algn="l">
              <a:lnSpc>
                <a:spcPct val="90000"/>
              </a:lnSpc>
              <a:spcBef>
                <a:spcPts val="0"/>
              </a:spcBef>
              <a:spcAft>
                <a:spcPts val="0"/>
              </a:spcAft>
              <a:buSzPct val="108107"/>
              <a:buNone/>
            </a:pPr>
            <a:r>
              <a:t/>
            </a:r>
            <a:endParaRPr/>
          </a:p>
          <a:p>
            <a:pPr indent="-324708" lvl="0" marL="457200" rtl="0" algn="l">
              <a:lnSpc>
                <a:spcPct val="110000"/>
              </a:lnSpc>
              <a:spcBef>
                <a:spcPts val="1000"/>
              </a:spcBef>
              <a:spcAft>
                <a:spcPts val="0"/>
              </a:spcAft>
              <a:buSzPct val="75675"/>
              <a:buChar char="•"/>
            </a:pPr>
            <a:r>
              <a:rPr b="1" lang="en-US"/>
              <a:t>Joel Fontecilla</a:t>
            </a:r>
            <a:r>
              <a:rPr lang="en-US"/>
              <a:t> - </a:t>
            </a:r>
            <a:r>
              <a:rPr lang="en-US" sz="2057"/>
              <a:t>Analyzed, installed and tested the project on my own environment, and reviewed its components in order to acquire the necessary knowledge through video tutorials, such as React.js, Django and Django-Rest Framework,PostgreSQL, JavaScript, Python and Heroku. All this was done to successfully take over the project the next term.</a:t>
            </a:r>
            <a:endParaRPr sz="2857"/>
          </a:p>
          <a:p>
            <a:pPr indent="-324167" lvl="0" marL="457200" rtl="0" algn="just">
              <a:lnSpc>
                <a:spcPct val="110000"/>
              </a:lnSpc>
              <a:spcBef>
                <a:spcPts val="1000"/>
              </a:spcBef>
              <a:spcAft>
                <a:spcPts val="0"/>
              </a:spcAft>
              <a:buSzPct val="107500"/>
              <a:buChar char="•"/>
            </a:pPr>
            <a:r>
              <a:rPr b="1" lang="en-US"/>
              <a:t>Kiara Farias - </a:t>
            </a:r>
            <a:r>
              <a:rPr lang="en-US"/>
              <a:t>Acquired the necessary knowledge through video tutorials on the following topics: React.js, Django and Django-Rest Framework, PostgreSQL, JavaScript, Python and Heroku. Installed, analyzed and tested the project on my own environment, and reviewed its components. Created a new Django project added apps for ‘Market’, ‘Sign In’ and ‘Sign Up’ components for the prospective NFT Website. Also worked on rendering the front end design with back-end routes to connect the site logic from the Market app to the Sign in app.</a:t>
            </a:r>
            <a:endParaRPr/>
          </a:p>
          <a:p>
            <a:pPr indent="-317500" lvl="0" marL="457200" rtl="0" algn="l">
              <a:lnSpc>
                <a:spcPct val="110000"/>
              </a:lnSpc>
              <a:spcBef>
                <a:spcPts val="1000"/>
              </a:spcBef>
              <a:spcAft>
                <a:spcPts val="0"/>
              </a:spcAft>
              <a:buSzPct val="100000"/>
              <a:buChar char="•"/>
            </a:pPr>
            <a:r>
              <a:t/>
            </a:r>
            <a:endParaRPr/>
          </a:p>
          <a:p>
            <a:pPr indent="0" lvl="0" marL="0" rtl="0" algn="l">
              <a:lnSpc>
                <a:spcPct val="110000"/>
              </a:lnSpc>
              <a:spcBef>
                <a:spcPts val="1000"/>
              </a:spcBef>
              <a:spcAft>
                <a:spcPts val="0"/>
              </a:spcAft>
              <a:buNone/>
            </a:pPr>
            <a:r>
              <a:t/>
            </a:r>
            <a:endParaRPr/>
          </a:p>
          <a:p>
            <a:pPr indent="0" lvl="0" marL="0" rtl="0" algn="l">
              <a:lnSpc>
                <a:spcPct val="110000"/>
              </a:lnSpc>
              <a:spcBef>
                <a:spcPts val="1000"/>
              </a:spcBef>
              <a:spcAft>
                <a:spcPts val="0"/>
              </a:spcAft>
              <a:buNone/>
            </a:pPr>
            <a:r>
              <a:t/>
            </a:r>
            <a:endParaRPr/>
          </a:p>
          <a:p>
            <a:pPr indent="0" lvl="0" marL="457200" rtl="0" algn="l">
              <a:lnSpc>
                <a:spcPct val="90000"/>
              </a:lnSpc>
              <a:spcBef>
                <a:spcPts val="0"/>
              </a:spcBef>
              <a:spcAft>
                <a:spcPts val="0"/>
              </a:spcAft>
              <a:buSzPct val="108107"/>
              <a:buNone/>
            </a:pPr>
            <a:r>
              <a:t/>
            </a:r>
            <a:endParaRPr/>
          </a:p>
        </p:txBody>
      </p:sp>
      <p:pic>
        <p:nvPicPr>
          <p:cNvPr id="257" name="Google Shape;257;p4"/>
          <p:cNvPicPr preferRelativeResize="0"/>
          <p:nvPr/>
        </p:nvPicPr>
        <p:blipFill rotWithShape="1">
          <a:blip r:embed="rId3">
            <a:alphaModFix/>
          </a:blip>
          <a:srcRect b="0" l="0" r="0" t="0"/>
          <a:stretch/>
        </p:blipFill>
        <p:spPr>
          <a:xfrm>
            <a:off x="91250" y="139300"/>
            <a:ext cx="1514474" cy="1100100"/>
          </a:xfrm>
          <a:prstGeom prst="rect">
            <a:avLst/>
          </a:prstGeom>
          <a:noFill/>
          <a:ln>
            <a:noFill/>
          </a:ln>
        </p:spPr>
      </p:pic>
      <p:sp>
        <p:nvSpPr>
          <p:cNvPr id="258" name="Google Shape;258;p4"/>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0"/>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2</a:t>
            </a:r>
            <a:endParaRPr/>
          </a:p>
        </p:txBody>
      </p:sp>
      <p:sp>
        <p:nvSpPr>
          <p:cNvPr id="264" name="Google Shape;264;p10"/>
          <p:cNvSpPr txBox="1"/>
          <p:nvPr>
            <p:ph idx="2" type="body"/>
          </p:nvPr>
        </p:nvSpPr>
        <p:spPr>
          <a:xfrm>
            <a:off x="1920175" y="1716600"/>
            <a:ext cx="9718800" cy="4064400"/>
          </a:xfrm>
          <a:prstGeom prst="rect">
            <a:avLst/>
          </a:prstGeom>
          <a:noFill/>
          <a:ln>
            <a:noFill/>
          </a:ln>
        </p:spPr>
        <p:txBody>
          <a:bodyPr anchorCtr="0" anchor="t" bIns="45700" lIns="91425" spcFirstLastPara="1" rIns="91425" wrap="square" tIns="45700">
            <a:normAutofit fontScale="85000" lnSpcReduction="20000"/>
          </a:bodyPr>
          <a:lstStyle/>
          <a:p>
            <a:pPr indent="-336550" lvl="0" marL="457200" rtl="0" algn="l">
              <a:lnSpc>
                <a:spcPct val="100000"/>
              </a:lnSpc>
              <a:spcBef>
                <a:spcPts val="1000"/>
              </a:spcBef>
              <a:spcAft>
                <a:spcPts val="0"/>
              </a:spcAft>
              <a:buSzPct val="100000"/>
              <a:buChar char="•"/>
            </a:pPr>
            <a:r>
              <a:rPr b="1" lang="en-US"/>
              <a:t>Austin Boquet</a:t>
            </a:r>
            <a:r>
              <a:rPr lang="en-US"/>
              <a:t> - Worked on the management of all Sprint documentation. Team leader of the crypto team with Alex and Bryant.  We worked together on learning more about Solidity, NFT’s and their intricacies and IPFS by watching tutorials and created many test smart contracts using the knowledge we gained.  Two completed smart contracts were created by the team and both mint an NFT to testnets which help mimic live blockchain minting. All smart contracts were created by using the Ganache test blockchain to obtain test wallets with fake ethereum crypto. We then used the public IDE Remix for Solidity, which would compile our contracts and connect to our test wallets through MetaMask and would allow for minting NFT’s.</a:t>
            </a:r>
            <a:endParaRPr/>
          </a:p>
          <a:p>
            <a:pPr indent="-336550" lvl="0" marL="457200" rtl="0" algn="l">
              <a:lnSpc>
                <a:spcPct val="100000"/>
              </a:lnSpc>
              <a:spcBef>
                <a:spcPts val="1000"/>
              </a:spcBef>
              <a:spcAft>
                <a:spcPts val="0"/>
              </a:spcAft>
              <a:buSzPct val="100000"/>
              <a:buChar char="•"/>
            </a:pPr>
            <a:r>
              <a:rPr b="1" lang="en-US"/>
              <a:t>Bryant</a:t>
            </a:r>
            <a:r>
              <a:rPr b="1" lang="en-US"/>
              <a:t> Villarreal</a:t>
            </a:r>
            <a:r>
              <a:rPr lang="en-US"/>
              <a:t> - Worked on developing the NFT platform for information to be stored onto the blockchain. Using solidity and a test network based on ethereum, we were able to allow the clients to upload information of their NFT online where it could be read from the actual ethereum test blockchain</a:t>
            </a:r>
            <a:endParaRPr/>
          </a:p>
          <a:p>
            <a:pPr indent="-336550" lvl="0" marL="457200" rtl="0" algn="l">
              <a:lnSpc>
                <a:spcPct val="100000"/>
              </a:lnSpc>
              <a:spcBef>
                <a:spcPts val="1000"/>
              </a:spcBef>
              <a:spcAft>
                <a:spcPts val="0"/>
              </a:spcAft>
              <a:buSzPct val="72762"/>
              <a:buChar char="•"/>
            </a:pPr>
            <a:r>
              <a:rPr b="1" lang="en-US"/>
              <a:t>Rina Simcha - </a:t>
            </a:r>
            <a:r>
              <a:rPr lang="en-US" sz="1948"/>
              <a:t>Worked on frontend design to create a user interface using React.js, HTML, CSS, and JavaScript for the marketplace and a form to allow for minting NFTs. i installed and tested the project on my own environment using Visual Studio Code and Chrome DevTools. </a:t>
            </a:r>
            <a:endParaRPr b="1" sz="2748"/>
          </a:p>
          <a:p>
            <a:pPr indent="0" lvl="0" marL="457200" rtl="0" algn="l">
              <a:lnSpc>
                <a:spcPct val="100000"/>
              </a:lnSpc>
              <a:spcBef>
                <a:spcPts val="1000"/>
              </a:spcBef>
              <a:spcAft>
                <a:spcPts val="0"/>
              </a:spcAft>
              <a:buNone/>
            </a:pPr>
            <a:r>
              <a:t/>
            </a:r>
            <a:endParaRPr b="1" sz="2748"/>
          </a:p>
        </p:txBody>
      </p:sp>
      <p:pic>
        <p:nvPicPr>
          <p:cNvPr id="265" name="Google Shape;265;p10"/>
          <p:cNvPicPr preferRelativeResize="0"/>
          <p:nvPr/>
        </p:nvPicPr>
        <p:blipFill rotWithShape="1">
          <a:blip r:embed="rId3">
            <a:alphaModFix/>
          </a:blip>
          <a:srcRect b="0" l="0" r="0" t="0"/>
          <a:stretch/>
        </p:blipFill>
        <p:spPr>
          <a:xfrm>
            <a:off x="91250" y="139300"/>
            <a:ext cx="1514474" cy="1100100"/>
          </a:xfrm>
          <a:prstGeom prst="rect">
            <a:avLst/>
          </a:prstGeom>
          <a:noFill/>
          <a:ln>
            <a:noFill/>
          </a:ln>
        </p:spPr>
      </p:pic>
      <p:sp>
        <p:nvSpPr>
          <p:cNvPr id="266" name="Google Shape;266;p1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1</a:t>
            </a:r>
            <a:endParaRPr/>
          </a:p>
        </p:txBody>
      </p:sp>
      <p:sp>
        <p:nvSpPr>
          <p:cNvPr id="272" name="Google Shape;272;p5"/>
          <p:cNvSpPr txBox="1"/>
          <p:nvPr>
            <p:ph idx="1" type="body"/>
          </p:nvPr>
        </p:nvSpPr>
        <p:spPr>
          <a:xfrm>
            <a:off x="1920175" y="1611300"/>
            <a:ext cx="9718800" cy="4446600"/>
          </a:xfrm>
          <a:prstGeom prst="rect">
            <a:avLst/>
          </a:prstGeom>
          <a:noFill/>
          <a:ln>
            <a:noFill/>
          </a:ln>
        </p:spPr>
        <p:txBody>
          <a:bodyPr anchorCtr="0" anchor="t" bIns="45700" lIns="91425" spcFirstLastPara="1" rIns="91425" wrap="square" tIns="45700">
            <a:normAutofit fontScale="92500" lnSpcReduction="10000"/>
          </a:bodyPr>
          <a:lstStyle/>
          <a:p>
            <a:pPr indent="-366805" lvl="0" marL="457200" rtl="0" algn="l">
              <a:lnSpc>
                <a:spcPct val="110000"/>
              </a:lnSpc>
              <a:spcBef>
                <a:spcPts val="1000"/>
              </a:spcBef>
              <a:spcAft>
                <a:spcPts val="0"/>
              </a:spcAft>
              <a:buSzPct val="117647"/>
              <a:buChar char="•"/>
            </a:pPr>
            <a:r>
              <a:rPr b="1" lang="en-US"/>
              <a:t>Alex Byrne - </a:t>
            </a:r>
            <a:r>
              <a:rPr b="1" lang="en-US"/>
              <a:t>Helped</a:t>
            </a:r>
            <a:r>
              <a:rPr b="1" lang="en-US"/>
              <a:t> research </a:t>
            </a:r>
            <a:r>
              <a:rPr b="1" lang="en-US"/>
              <a:t>solidity</a:t>
            </a:r>
            <a:r>
              <a:rPr b="1" lang="en-US"/>
              <a:t> programming and </a:t>
            </a:r>
            <a:r>
              <a:rPr b="1" lang="en-US"/>
              <a:t>Ethereum</a:t>
            </a:r>
            <a:r>
              <a:rPr b="1" lang="en-US"/>
              <a:t> standards. Helped figure out the minting process for ERC 721. Together with the team, we built a development system using G</a:t>
            </a:r>
            <a:r>
              <a:rPr b="1" lang="en-US"/>
              <a:t>anache</a:t>
            </a:r>
            <a:r>
              <a:rPr b="1" lang="en-US"/>
              <a:t> as our testnet. We integrated it with metamask, and we were able to </a:t>
            </a:r>
            <a:r>
              <a:rPr b="1" lang="en-US"/>
              <a:t>modify</a:t>
            </a:r>
            <a:r>
              <a:rPr b="1" lang="en-US"/>
              <a:t> our wallets through code we wrote on Remix. </a:t>
            </a:r>
            <a:endParaRPr b="1"/>
          </a:p>
          <a:p>
            <a:pPr indent="-346075" lvl="0" marL="457200" rtl="0" algn="l">
              <a:lnSpc>
                <a:spcPct val="110000"/>
              </a:lnSpc>
              <a:spcBef>
                <a:spcPts val="1000"/>
              </a:spcBef>
              <a:spcAft>
                <a:spcPts val="0"/>
              </a:spcAft>
              <a:buSzPct val="100000"/>
              <a:buChar char="•"/>
            </a:pPr>
            <a:r>
              <a:rPr b="1" lang="en-US"/>
              <a:t>Taylor Rivera - Worked with Rina and Thomas to continue the frontend from the previous semester.  Used ReactJS and Javascript, HTML and CSS to enhance the design and add more features to the web application.  Assisted with setting up Metamask on the frontend.  Also, I assisted with the frontend to enhance the Market page, and helped update the navigation to be responsive.</a:t>
            </a:r>
            <a:endParaRPr b="1"/>
          </a:p>
          <a:p>
            <a:pPr indent="-346075" lvl="0" marL="457200" rtl="0" algn="l">
              <a:lnSpc>
                <a:spcPct val="110000"/>
              </a:lnSpc>
              <a:spcBef>
                <a:spcPts val="1000"/>
              </a:spcBef>
              <a:spcAft>
                <a:spcPts val="0"/>
              </a:spcAft>
              <a:buSzPct val="100000"/>
              <a:buChar char="•"/>
            </a:pPr>
            <a:r>
              <a:rPr b="1" lang="en-US"/>
              <a:t>Brock Williams - Helped research various topics needed to design and implement our server side architecture. Assisted with connection of postgreSQL database server to backend. Worked on developing the logic for the sign</a:t>
            </a:r>
            <a:r>
              <a:rPr b="1" lang="en-US"/>
              <a:t>in</a:t>
            </a:r>
            <a:r>
              <a:rPr b="1" lang="en-US"/>
              <a:t> component of our prospective website.</a:t>
            </a:r>
            <a:endParaRPr b="1"/>
          </a:p>
        </p:txBody>
      </p:sp>
      <p:pic>
        <p:nvPicPr>
          <p:cNvPr id="273" name="Google Shape;273;p5"/>
          <p:cNvPicPr preferRelativeResize="0"/>
          <p:nvPr/>
        </p:nvPicPr>
        <p:blipFill rotWithShape="1">
          <a:blip r:embed="rId3">
            <a:alphaModFix/>
          </a:blip>
          <a:srcRect b="0" l="0" r="0" t="0"/>
          <a:stretch/>
        </p:blipFill>
        <p:spPr>
          <a:xfrm>
            <a:off x="0" y="114750"/>
            <a:ext cx="1514474" cy="1100100"/>
          </a:xfrm>
          <a:prstGeom prst="rect">
            <a:avLst/>
          </a:prstGeom>
          <a:noFill/>
          <a:ln>
            <a:noFill/>
          </a:ln>
        </p:spPr>
      </p:pic>
      <p:sp>
        <p:nvSpPr>
          <p:cNvPr id="274" name="Google Shape;274;p5"/>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gd08663e6ec_0_0"/>
          <p:cNvSpPr txBox="1"/>
          <p:nvPr>
            <p:ph type="title"/>
          </p:nvPr>
        </p:nvSpPr>
        <p:spPr>
          <a:xfrm>
            <a:off x="2020239" y="2018360"/>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b="1" lang="en-US"/>
              <a:t>END</a:t>
            </a:r>
            <a:endParaRPr b="1"/>
          </a:p>
        </p:txBody>
      </p:sp>
      <p:pic>
        <p:nvPicPr>
          <p:cNvPr id="280" name="Google Shape;280;gd08663e6ec_0_0"/>
          <p:cNvPicPr preferRelativeResize="0"/>
          <p:nvPr/>
        </p:nvPicPr>
        <p:blipFill rotWithShape="1">
          <a:blip r:embed="rId3">
            <a:alphaModFix/>
          </a:blip>
          <a:srcRect b="0" l="0" r="0" t="0"/>
          <a:stretch/>
        </p:blipFill>
        <p:spPr>
          <a:xfrm>
            <a:off x="0" y="114750"/>
            <a:ext cx="1514474" cy="1100100"/>
          </a:xfrm>
          <a:prstGeom prst="rect">
            <a:avLst/>
          </a:prstGeom>
          <a:noFill/>
          <a:ln>
            <a:noFill/>
          </a:ln>
        </p:spPr>
      </p:pic>
      <p:sp>
        <p:nvSpPr>
          <p:cNvPr id="281" name="Google Shape;281;gd08663e6ec_0_0"/>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
          <p:cNvSpPr txBox="1"/>
          <p:nvPr>
            <p:ph type="title"/>
          </p:nvPr>
        </p:nvSpPr>
        <p:spPr>
          <a:xfrm>
            <a:off x="1920250" y="991450"/>
            <a:ext cx="9718800" cy="725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Problem Definition</a:t>
            </a:r>
            <a:endParaRPr/>
          </a:p>
        </p:txBody>
      </p:sp>
      <p:sp>
        <p:nvSpPr>
          <p:cNvPr id="189" name="Google Shape;189;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fontScale="70000" lnSpcReduction="20000"/>
          </a:bodyPr>
          <a:lstStyle/>
          <a:p>
            <a:pPr indent="-333057" lvl="0" marL="457200" rtl="0" algn="l">
              <a:lnSpc>
                <a:spcPct val="115000"/>
              </a:lnSpc>
              <a:spcBef>
                <a:spcPts val="1200"/>
              </a:spcBef>
              <a:spcAft>
                <a:spcPts val="0"/>
              </a:spcAft>
              <a:buSzPct val="100000"/>
              <a:buChar char="•"/>
            </a:pPr>
            <a:r>
              <a:rPr lang="en-US" sz="2350"/>
              <a:t>A Non-Fungible Token or NFT for short is a piece of data which is stored on a public blockchain which allows it to become unique and therefore not interchangeable.  NFT's are sold on many different platforms which include Coinbase, OpenSea, superrare to name a few. To purchase these NFT's the common coin which is used is Ethereum.  There are other coins like Bitcoin, Cardano and Litecoin which can be used for buying and selling NFT, though Ethereum is the main currency for purchasing NFT's.  Our goal in this project is to create an NFT marketplace that is easy to navigate, create, buy and sell NFT's without or having little knowledge of cryptocurrency.  </a:t>
            </a:r>
            <a:r>
              <a:rPr lang="en-US" sz="2350">
                <a:solidFill>
                  <a:srgbClr val="444444"/>
                </a:solidFill>
                <a:latin typeface="Times New Roman"/>
                <a:ea typeface="Times New Roman"/>
                <a:cs typeface="Times New Roman"/>
                <a:sym typeface="Times New Roman"/>
              </a:rPr>
              <a:t> </a:t>
            </a:r>
            <a:r>
              <a:rPr lang="en-US" sz="2350"/>
              <a:t>We want to make a Marketplace where anyone can create NFT's. This can be achieved by lowering the cost to create NFT's and using more efficient tokens like ERC1155 to name a few. These features will help the artists who publish their art as NFT's which could produce lower gas costs and higher returns for their artwork then other marketplaces.</a:t>
            </a:r>
            <a:endParaRPr sz="2350"/>
          </a:p>
          <a:p>
            <a:pPr indent="0" lvl="0" marL="457200" rtl="0" algn="l">
              <a:lnSpc>
                <a:spcPct val="160000"/>
              </a:lnSpc>
              <a:spcBef>
                <a:spcPts val="1200"/>
              </a:spcBef>
              <a:spcAft>
                <a:spcPts val="0"/>
              </a:spcAft>
              <a:buNone/>
            </a:pPr>
            <a:r>
              <a:t/>
            </a:r>
            <a:endParaRPr/>
          </a:p>
          <a:p>
            <a:pPr indent="0" lvl="0" marL="101600" rtl="0" algn="l">
              <a:lnSpc>
                <a:spcPct val="90000"/>
              </a:lnSpc>
              <a:spcBef>
                <a:spcPts val="1000"/>
              </a:spcBef>
              <a:spcAft>
                <a:spcPts val="0"/>
              </a:spcAft>
              <a:buSzPct val="129032"/>
              <a:buNone/>
            </a:pPr>
            <a:br>
              <a:rPr lang="en-US"/>
            </a:br>
            <a:br>
              <a:rPr lang="en-US"/>
            </a:br>
            <a:endParaRPr/>
          </a:p>
        </p:txBody>
      </p:sp>
      <p:pic>
        <p:nvPicPr>
          <p:cNvPr id="190" name="Google Shape;190;p2"/>
          <p:cNvPicPr preferRelativeResize="0"/>
          <p:nvPr/>
        </p:nvPicPr>
        <p:blipFill rotWithShape="1">
          <a:blip r:embed="rId3">
            <a:alphaModFix/>
          </a:blip>
          <a:srcRect b="0" l="0" r="0" t="0"/>
          <a:stretch/>
        </p:blipFill>
        <p:spPr>
          <a:xfrm>
            <a:off x="0" y="142925"/>
            <a:ext cx="1542124" cy="1100100"/>
          </a:xfrm>
          <a:prstGeom prst="rect">
            <a:avLst/>
          </a:prstGeom>
          <a:noFill/>
          <a:ln>
            <a:noFill/>
          </a:ln>
        </p:spPr>
      </p:pic>
      <p:sp>
        <p:nvSpPr>
          <p:cNvPr id="191" name="Google Shape;191;p2"/>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chemeClr val="lt1"/>
              </a:buClr>
              <a:buSzPts val="60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cc4a80bbff_0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lang="en-US"/>
              <a:t>Project Stack and Organization</a:t>
            </a:r>
            <a:endParaRPr/>
          </a:p>
        </p:txBody>
      </p:sp>
      <p:sp>
        <p:nvSpPr>
          <p:cNvPr id="197" name="Google Shape;197;gcc4a80bbff_0_0"/>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368300" lvl="0" marL="457200" rtl="0" algn="l">
              <a:lnSpc>
                <a:spcPct val="100000"/>
              </a:lnSpc>
              <a:spcBef>
                <a:spcPts val="600"/>
              </a:spcBef>
              <a:spcAft>
                <a:spcPts val="0"/>
              </a:spcAft>
              <a:buSzPts val="2200"/>
              <a:buChar char="•"/>
            </a:pPr>
            <a:r>
              <a:rPr lang="en-US" sz="1800">
                <a:latin typeface="Trebuchet MS"/>
                <a:ea typeface="Trebuchet MS"/>
                <a:cs typeface="Trebuchet MS"/>
                <a:sym typeface="Trebuchet MS"/>
              </a:rPr>
              <a:t>This project is the second iteration of the project.</a:t>
            </a:r>
            <a:endParaRPr sz="1800">
              <a:latin typeface="Trebuchet MS"/>
              <a:ea typeface="Trebuchet MS"/>
              <a:cs typeface="Trebuchet MS"/>
              <a:sym typeface="Trebuchet MS"/>
            </a:endParaRPr>
          </a:p>
          <a:p>
            <a:pPr indent="-368300" lvl="0" marL="457200" rtl="0" algn="l">
              <a:lnSpc>
                <a:spcPct val="100000"/>
              </a:lnSpc>
              <a:spcBef>
                <a:spcPts val="600"/>
              </a:spcBef>
              <a:spcAft>
                <a:spcPts val="0"/>
              </a:spcAft>
              <a:buSzPts val="2200"/>
              <a:buChar char="•"/>
            </a:pPr>
            <a:r>
              <a:rPr lang="en-US" sz="1800">
                <a:latin typeface="Trebuchet MS"/>
                <a:ea typeface="Trebuchet MS"/>
                <a:cs typeface="Trebuchet MS"/>
                <a:sym typeface="Trebuchet MS"/>
              </a:rPr>
              <a:t>NFT Marketplace app Stack:</a:t>
            </a:r>
            <a:endParaRPr sz="1800">
              <a:latin typeface="Trebuchet MS"/>
              <a:ea typeface="Trebuchet MS"/>
              <a:cs typeface="Trebuchet MS"/>
              <a:sym typeface="Trebuchet MS"/>
            </a:endParaRPr>
          </a:p>
          <a:p>
            <a:pPr indent="-368300" lvl="1" marL="914400" rtl="0" algn="l">
              <a:lnSpc>
                <a:spcPct val="100000"/>
              </a:lnSpc>
              <a:spcBef>
                <a:spcPts val="600"/>
              </a:spcBef>
              <a:spcAft>
                <a:spcPts val="0"/>
              </a:spcAft>
              <a:buSzPts val="2200"/>
              <a:buChar char="•"/>
            </a:pPr>
            <a:r>
              <a:rPr lang="en-US">
                <a:latin typeface="Trebuchet MS"/>
                <a:ea typeface="Trebuchet MS"/>
                <a:cs typeface="Trebuchet MS"/>
                <a:sym typeface="Trebuchet MS"/>
              </a:rPr>
              <a:t>React.js for the Frontend</a:t>
            </a:r>
            <a:endParaRPr>
              <a:latin typeface="Trebuchet MS"/>
              <a:ea typeface="Trebuchet MS"/>
              <a:cs typeface="Trebuchet MS"/>
              <a:sym typeface="Trebuchet MS"/>
            </a:endParaRPr>
          </a:p>
          <a:p>
            <a:pPr indent="-342900" lvl="1" marL="914400" rtl="0" algn="l">
              <a:lnSpc>
                <a:spcPct val="100000"/>
              </a:lnSpc>
              <a:spcBef>
                <a:spcPts val="600"/>
              </a:spcBef>
              <a:spcAft>
                <a:spcPts val="0"/>
              </a:spcAft>
              <a:buSzPts val="1800"/>
              <a:buFont typeface="Trebuchet MS"/>
              <a:buChar char="•"/>
            </a:pPr>
            <a:r>
              <a:rPr lang="en-US">
                <a:latin typeface="Trebuchet MS"/>
                <a:ea typeface="Trebuchet MS"/>
                <a:cs typeface="Trebuchet MS"/>
                <a:sym typeface="Trebuchet MS"/>
              </a:rPr>
              <a:t>Django/Django REST for the Backend. </a:t>
            </a:r>
            <a:endParaRPr>
              <a:latin typeface="Trebuchet MS"/>
              <a:ea typeface="Trebuchet MS"/>
              <a:cs typeface="Trebuchet MS"/>
              <a:sym typeface="Trebuchet MS"/>
            </a:endParaRPr>
          </a:p>
          <a:p>
            <a:pPr indent="-342900" lvl="1" marL="914400" rtl="0" algn="l">
              <a:lnSpc>
                <a:spcPct val="100000"/>
              </a:lnSpc>
              <a:spcBef>
                <a:spcPts val="600"/>
              </a:spcBef>
              <a:spcAft>
                <a:spcPts val="0"/>
              </a:spcAft>
              <a:buSzPts val="1800"/>
              <a:buFont typeface="Trebuchet MS"/>
              <a:buChar char="•"/>
            </a:pPr>
            <a:r>
              <a:rPr lang="en-US">
                <a:latin typeface="Trebuchet MS"/>
                <a:ea typeface="Trebuchet MS"/>
                <a:cs typeface="Trebuchet MS"/>
                <a:sym typeface="Trebuchet MS"/>
              </a:rPr>
              <a:t>PostgreSQL for the Database. </a:t>
            </a:r>
            <a:endParaRPr>
              <a:latin typeface="Trebuchet MS"/>
              <a:ea typeface="Trebuchet MS"/>
              <a:cs typeface="Trebuchet MS"/>
              <a:sym typeface="Trebuchet MS"/>
            </a:endParaRPr>
          </a:p>
          <a:p>
            <a:pPr indent="-342900" lvl="1" marL="914400" rtl="0" algn="l">
              <a:lnSpc>
                <a:spcPct val="100000"/>
              </a:lnSpc>
              <a:spcBef>
                <a:spcPts val="600"/>
              </a:spcBef>
              <a:spcAft>
                <a:spcPts val="0"/>
              </a:spcAft>
              <a:buSzPts val="1800"/>
              <a:buFont typeface="Trebuchet MS"/>
              <a:buChar char="•"/>
            </a:pPr>
            <a:r>
              <a:rPr lang="en-US">
                <a:latin typeface="Trebuchet MS"/>
                <a:ea typeface="Trebuchet MS"/>
                <a:cs typeface="Trebuchet MS"/>
                <a:sym typeface="Trebuchet MS"/>
              </a:rPr>
              <a:t>Solidity for Ethereum based smart contracts </a:t>
            </a:r>
            <a:endParaRPr>
              <a:latin typeface="Trebuchet MS"/>
              <a:ea typeface="Trebuchet MS"/>
              <a:cs typeface="Trebuchet MS"/>
              <a:sym typeface="Trebuchet MS"/>
            </a:endParaRPr>
          </a:p>
          <a:p>
            <a:pPr indent="-355600" lvl="0" marL="457200" rtl="0" algn="l">
              <a:lnSpc>
                <a:spcPct val="100000"/>
              </a:lnSpc>
              <a:spcBef>
                <a:spcPts val="600"/>
              </a:spcBef>
              <a:spcAft>
                <a:spcPts val="0"/>
              </a:spcAft>
              <a:buSzPts val="2000"/>
              <a:buFont typeface="Trebuchet MS"/>
              <a:buChar char="•"/>
            </a:pPr>
            <a:r>
              <a:rPr lang="en-US">
                <a:latin typeface="Trebuchet MS"/>
                <a:ea typeface="Trebuchet MS"/>
                <a:cs typeface="Trebuchet MS"/>
                <a:sym typeface="Trebuchet MS"/>
              </a:rPr>
              <a:t>Repositories were hosted in Github for version control and management.</a:t>
            </a:r>
            <a:endParaRPr>
              <a:latin typeface="Trebuchet MS"/>
              <a:ea typeface="Trebuchet MS"/>
              <a:cs typeface="Trebuchet MS"/>
              <a:sym typeface="Trebuchet MS"/>
            </a:endParaRPr>
          </a:p>
          <a:p>
            <a:pPr indent="0" lvl="0" marL="457200" rtl="0" algn="l">
              <a:lnSpc>
                <a:spcPct val="100000"/>
              </a:lnSpc>
              <a:spcBef>
                <a:spcPts val="600"/>
              </a:spcBef>
              <a:spcAft>
                <a:spcPts val="0"/>
              </a:spcAft>
              <a:buSzPts val="2000"/>
              <a:buNone/>
            </a:pPr>
            <a:r>
              <a:t/>
            </a:r>
            <a:endParaRPr>
              <a:latin typeface="Trebuchet MS"/>
              <a:ea typeface="Trebuchet MS"/>
              <a:cs typeface="Trebuchet MS"/>
              <a:sym typeface="Trebuchet MS"/>
            </a:endParaRPr>
          </a:p>
        </p:txBody>
      </p:sp>
      <p:pic>
        <p:nvPicPr>
          <p:cNvPr id="198" name="Google Shape;198;gcc4a80bbff_0_0"/>
          <p:cNvPicPr preferRelativeResize="0"/>
          <p:nvPr/>
        </p:nvPicPr>
        <p:blipFill rotWithShape="1">
          <a:blip r:embed="rId3">
            <a:alphaModFix/>
          </a:blip>
          <a:srcRect b="0" l="0" r="0" t="0"/>
          <a:stretch/>
        </p:blipFill>
        <p:spPr>
          <a:xfrm>
            <a:off x="0" y="142925"/>
            <a:ext cx="1514474" cy="1100100"/>
          </a:xfrm>
          <a:prstGeom prst="rect">
            <a:avLst/>
          </a:prstGeom>
          <a:noFill/>
          <a:ln>
            <a:noFill/>
          </a:ln>
        </p:spPr>
      </p:pic>
      <p:sp>
        <p:nvSpPr>
          <p:cNvPr id="199" name="Google Shape;199;gcc4a80bbff_0_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cc4a80bbff_0_10"/>
          <p:cNvSpPr txBox="1"/>
          <p:nvPr>
            <p:ph type="title"/>
          </p:nvPr>
        </p:nvSpPr>
        <p:spPr>
          <a:xfrm>
            <a:off x="1920239" y="7402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lang="en-US"/>
              <a:t>Main Problems Focused on</a:t>
            </a:r>
            <a:endParaRPr/>
          </a:p>
        </p:txBody>
      </p:sp>
      <p:sp>
        <p:nvSpPr>
          <p:cNvPr id="205" name="Google Shape;205;gcc4a80bbff_0_10"/>
          <p:cNvSpPr txBox="1"/>
          <p:nvPr>
            <p:ph idx="1" type="body"/>
          </p:nvPr>
        </p:nvSpPr>
        <p:spPr>
          <a:xfrm>
            <a:off x="1920250" y="1825625"/>
            <a:ext cx="9718800" cy="3289200"/>
          </a:xfrm>
          <a:prstGeom prst="rect">
            <a:avLst/>
          </a:prstGeom>
          <a:noFill/>
          <a:ln>
            <a:noFill/>
          </a:ln>
        </p:spPr>
        <p:txBody>
          <a:bodyPr anchorCtr="0" anchor="t" bIns="45700" lIns="91425" spcFirstLastPara="1" rIns="91425" wrap="square" tIns="45700">
            <a:normAutofit/>
          </a:bodyPr>
          <a:lstStyle/>
          <a:p>
            <a:pPr indent="-381000" lvl="0" marL="457200" rtl="0" algn="l">
              <a:lnSpc>
                <a:spcPct val="100000"/>
              </a:lnSpc>
              <a:spcBef>
                <a:spcPts val="600"/>
              </a:spcBef>
              <a:spcAft>
                <a:spcPts val="0"/>
              </a:spcAft>
              <a:buSzPts val="2400"/>
              <a:buChar char="•"/>
            </a:pPr>
            <a:r>
              <a:rPr lang="en-US">
                <a:latin typeface="Trebuchet MS"/>
                <a:ea typeface="Trebuchet MS"/>
                <a:cs typeface="Trebuchet MS"/>
                <a:sym typeface="Trebuchet MS"/>
              </a:rPr>
              <a:t>Main Focus:</a:t>
            </a:r>
            <a:endParaRPr>
              <a:latin typeface="Trebuchet MS"/>
              <a:ea typeface="Trebuchet MS"/>
              <a:cs typeface="Trebuchet MS"/>
              <a:sym typeface="Trebuchet MS"/>
            </a:endParaRPr>
          </a:p>
          <a:p>
            <a:pPr indent="0" lvl="0" marL="457200" rtl="0" algn="l">
              <a:lnSpc>
                <a:spcPct val="100000"/>
              </a:lnSpc>
              <a:spcBef>
                <a:spcPts val="600"/>
              </a:spcBef>
              <a:spcAft>
                <a:spcPts val="0"/>
              </a:spcAft>
              <a:buSzPts val="2000"/>
              <a:buNone/>
            </a:pPr>
            <a:r>
              <a:t/>
            </a:r>
            <a:endParaRPr>
              <a:latin typeface="Trebuchet MS"/>
              <a:ea typeface="Trebuchet MS"/>
              <a:cs typeface="Trebuchet MS"/>
              <a:sym typeface="Trebuchet MS"/>
            </a:endParaRPr>
          </a:p>
          <a:p>
            <a:pPr indent="-330200" lvl="2" marL="1371600" rtl="0" algn="l">
              <a:lnSpc>
                <a:spcPct val="100000"/>
              </a:lnSpc>
              <a:spcBef>
                <a:spcPts val="600"/>
              </a:spcBef>
              <a:spcAft>
                <a:spcPts val="0"/>
              </a:spcAft>
              <a:buSzPts val="1600"/>
              <a:buFont typeface="Trebuchet MS"/>
              <a:buChar char="•"/>
            </a:pPr>
            <a:r>
              <a:rPr lang="en-US">
                <a:latin typeface="Trebuchet MS"/>
                <a:ea typeface="Trebuchet MS"/>
                <a:cs typeface="Trebuchet MS"/>
                <a:sym typeface="Trebuchet MS"/>
              </a:rPr>
              <a:t>The </a:t>
            </a:r>
            <a:r>
              <a:rPr lang="en-US">
                <a:latin typeface="Trebuchet MS"/>
                <a:ea typeface="Trebuchet MS"/>
                <a:cs typeface="Trebuchet MS"/>
                <a:sym typeface="Trebuchet MS"/>
              </a:rPr>
              <a:t>creation</a:t>
            </a:r>
            <a:r>
              <a:rPr lang="en-US">
                <a:latin typeface="Trebuchet MS"/>
                <a:ea typeface="Trebuchet MS"/>
                <a:cs typeface="Trebuchet MS"/>
                <a:sym typeface="Trebuchet MS"/>
              </a:rPr>
              <a:t> of </a:t>
            </a:r>
            <a:r>
              <a:rPr lang="en-US">
                <a:latin typeface="Trebuchet MS"/>
                <a:ea typeface="Trebuchet MS"/>
                <a:cs typeface="Trebuchet MS"/>
                <a:sym typeface="Trebuchet MS"/>
              </a:rPr>
              <a:t>smart</a:t>
            </a:r>
            <a:r>
              <a:rPr lang="en-US">
                <a:latin typeface="Trebuchet MS"/>
                <a:ea typeface="Trebuchet MS"/>
                <a:cs typeface="Trebuchet MS"/>
                <a:sym typeface="Trebuchet MS"/>
              </a:rPr>
              <a:t> contracts which we can use for testing  purposes, so we as developers can make sure our smart contracts will not cause any problems on live blockchain’s</a:t>
            </a:r>
            <a:endParaRPr sz="1600">
              <a:latin typeface="Trebuchet MS"/>
              <a:ea typeface="Trebuchet MS"/>
              <a:cs typeface="Trebuchet MS"/>
              <a:sym typeface="Trebuchet MS"/>
            </a:endParaRPr>
          </a:p>
          <a:p>
            <a:pPr indent="-330200" lvl="2" marL="1371600" rtl="0" algn="l">
              <a:lnSpc>
                <a:spcPct val="100000"/>
              </a:lnSpc>
              <a:spcBef>
                <a:spcPts val="600"/>
              </a:spcBef>
              <a:spcAft>
                <a:spcPts val="0"/>
              </a:spcAft>
              <a:buSzPts val="1600"/>
              <a:buFont typeface="Trebuchet MS"/>
              <a:buChar char="•"/>
            </a:pPr>
            <a:r>
              <a:rPr lang="en-US">
                <a:latin typeface="Trebuchet MS"/>
                <a:ea typeface="Trebuchet MS"/>
                <a:cs typeface="Trebuchet MS"/>
                <a:sym typeface="Trebuchet MS"/>
              </a:rPr>
              <a:t>Creating a useful UI to be able to mint and display NFTs, creating forms for logons and and minting</a:t>
            </a:r>
            <a:endParaRPr sz="1600">
              <a:latin typeface="Trebuchet MS"/>
              <a:ea typeface="Trebuchet MS"/>
              <a:cs typeface="Trebuchet MS"/>
              <a:sym typeface="Trebuchet MS"/>
            </a:endParaRPr>
          </a:p>
          <a:p>
            <a:pPr indent="0" lvl="0" marL="457200" rtl="0" algn="l">
              <a:lnSpc>
                <a:spcPct val="100000"/>
              </a:lnSpc>
              <a:spcBef>
                <a:spcPts val="600"/>
              </a:spcBef>
              <a:spcAft>
                <a:spcPts val="0"/>
              </a:spcAft>
              <a:buSzPts val="2000"/>
              <a:buNone/>
            </a:pPr>
            <a:r>
              <a:t/>
            </a:r>
            <a:endParaRPr>
              <a:latin typeface="Trebuchet MS"/>
              <a:ea typeface="Trebuchet MS"/>
              <a:cs typeface="Trebuchet MS"/>
              <a:sym typeface="Trebuchet MS"/>
            </a:endParaRPr>
          </a:p>
        </p:txBody>
      </p:sp>
      <p:pic>
        <p:nvPicPr>
          <p:cNvPr id="206" name="Google Shape;206;gcc4a80bbff_0_10"/>
          <p:cNvPicPr preferRelativeResize="0"/>
          <p:nvPr/>
        </p:nvPicPr>
        <p:blipFill rotWithShape="1">
          <a:blip r:embed="rId3">
            <a:alphaModFix/>
          </a:blip>
          <a:srcRect b="0" l="0" r="0" t="0"/>
          <a:stretch/>
        </p:blipFill>
        <p:spPr>
          <a:xfrm>
            <a:off x="0" y="142925"/>
            <a:ext cx="1514474" cy="1100100"/>
          </a:xfrm>
          <a:prstGeom prst="rect">
            <a:avLst/>
          </a:prstGeom>
          <a:noFill/>
          <a:ln>
            <a:noFill/>
          </a:ln>
        </p:spPr>
      </p:pic>
      <p:sp>
        <p:nvSpPr>
          <p:cNvPr id="207" name="Google Shape;207;gcc4a80bbff_0_1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
          <p:cNvSpPr txBox="1"/>
          <p:nvPr>
            <p:ph type="title"/>
          </p:nvPr>
        </p:nvSpPr>
        <p:spPr>
          <a:xfrm>
            <a:off x="2063089" y="15611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b="1" lang="en-US" sz="4000" u="sng"/>
              <a:t>Screenshots</a:t>
            </a:r>
            <a:endParaRPr b="1" sz="4000" u="sng"/>
          </a:p>
        </p:txBody>
      </p:sp>
      <p:sp>
        <p:nvSpPr>
          <p:cNvPr id="213" name="Google Shape;213;p3"/>
          <p:cNvSpPr/>
          <p:nvPr/>
        </p:nvSpPr>
        <p:spPr>
          <a:xfrm>
            <a:off x="9083714" y="357332"/>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6"/>
          <p:cNvSpPr/>
          <p:nvPr/>
        </p:nvSpPr>
        <p:spPr>
          <a:xfrm>
            <a:off x="9084134" y="369688"/>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pic>
        <p:nvPicPr>
          <p:cNvPr id="219" name="Google Shape;219;p6"/>
          <p:cNvPicPr preferRelativeResize="0"/>
          <p:nvPr/>
        </p:nvPicPr>
        <p:blipFill>
          <a:blip r:embed="rId3">
            <a:alphaModFix/>
          </a:blip>
          <a:stretch>
            <a:fillRect/>
          </a:stretch>
        </p:blipFill>
        <p:spPr>
          <a:xfrm>
            <a:off x="2541088" y="1168375"/>
            <a:ext cx="8963025" cy="4762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7"/>
          <p:cNvSpPr/>
          <p:nvPr/>
        </p:nvSpPr>
        <p:spPr>
          <a:xfrm>
            <a:off x="9151611" y="332619"/>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pic>
        <p:nvPicPr>
          <p:cNvPr id="225" name="Google Shape;225;p7"/>
          <p:cNvPicPr preferRelativeResize="0"/>
          <p:nvPr/>
        </p:nvPicPr>
        <p:blipFill>
          <a:blip r:embed="rId3">
            <a:alphaModFix/>
          </a:blip>
          <a:stretch>
            <a:fillRect/>
          </a:stretch>
        </p:blipFill>
        <p:spPr>
          <a:xfrm>
            <a:off x="3081500" y="955000"/>
            <a:ext cx="7489224" cy="5092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8"/>
          <p:cNvSpPr/>
          <p:nvPr/>
        </p:nvSpPr>
        <p:spPr>
          <a:xfrm>
            <a:off x="9034707" y="369689"/>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pic>
        <p:nvPicPr>
          <p:cNvPr id="231" name="Google Shape;231;p8"/>
          <p:cNvPicPr preferRelativeResize="0"/>
          <p:nvPr/>
        </p:nvPicPr>
        <p:blipFill>
          <a:blip r:embed="rId3">
            <a:alphaModFix/>
          </a:blip>
          <a:stretch>
            <a:fillRect/>
          </a:stretch>
        </p:blipFill>
        <p:spPr>
          <a:xfrm>
            <a:off x="5245075" y="1085846"/>
            <a:ext cx="3686175" cy="46863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9"/>
          <p:cNvSpPr/>
          <p:nvPr/>
        </p:nvSpPr>
        <p:spPr>
          <a:xfrm>
            <a:off x="9096491" y="344976"/>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pic>
        <p:nvPicPr>
          <p:cNvPr id="237" name="Google Shape;237;p9"/>
          <p:cNvPicPr preferRelativeResize="0"/>
          <p:nvPr/>
        </p:nvPicPr>
        <p:blipFill>
          <a:blip r:embed="rId3">
            <a:alphaModFix/>
          </a:blip>
          <a:stretch>
            <a:fillRect/>
          </a:stretch>
        </p:blipFill>
        <p:spPr>
          <a:xfrm>
            <a:off x="1807925" y="1626926"/>
            <a:ext cx="9603026" cy="42490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