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sldIdLst>
    <p:sldId id="267"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70"/>
    <p:restoredTop sz="94694"/>
  </p:normalViewPr>
  <p:slideViewPr>
    <p:cSldViewPr snapToGrid="0" snapToObjects="1">
      <p:cViewPr varScale="1">
        <p:scale>
          <a:sx n="19" d="100"/>
          <a:sy n="19" d="100"/>
        </p:scale>
        <p:origin x="368" y="6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4.jpeg"/><Relationship Id="rId16" Type="http://schemas.openxmlformats.org/officeDocument/2006/relationships/image" Target="../media/image18.png"/><Relationship Id="rId1" Type="http://schemas.openxmlformats.org/officeDocument/2006/relationships/slideLayout" Target="../slideLayouts/slideLayout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Box 72">
            <a:extLst>
              <a:ext uri="{FF2B5EF4-FFF2-40B4-BE49-F238E27FC236}">
                <a16:creationId xmlns:a16="http://schemas.microsoft.com/office/drawing/2014/main" id="{D5A102AD-4840-41C2-8B69-10ED2C38A4FD}"/>
              </a:ext>
            </a:extLst>
          </p:cNvPr>
          <p:cNvSpPr txBox="1">
            <a:spLocks noChangeArrowheads="1"/>
          </p:cNvSpPr>
          <p:nvPr/>
        </p:nvSpPr>
        <p:spPr bwMode="auto">
          <a:xfrm>
            <a:off x="7732054" y="31318197"/>
            <a:ext cx="21444395" cy="813376"/>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2400" dirty="0">
                <a:solidFill>
                  <a:schemeClr val="bg2"/>
                </a:solidFill>
              </a:rPr>
              <a:t>The material presented in this poster is based upon the work supported by Jean Hannan. I thank Jean Hanna for her assistance and mentorship that I received throughout the Capstone II project.</a:t>
            </a:r>
          </a:p>
        </p:txBody>
      </p:sp>
      <p:sp>
        <p:nvSpPr>
          <p:cNvPr id="10" name="Text Box 19">
            <a:extLst>
              <a:ext uri="{FF2B5EF4-FFF2-40B4-BE49-F238E27FC236}">
                <a16:creationId xmlns:a16="http://schemas.microsoft.com/office/drawing/2014/main" id="{217F303B-4CE7-42FB-9B68-1C1C38FFD189}"/>
              </a:ext>
            </a:extLst>
          </p:cNvPr>
          <p:cNvSpPr txBox="1">
            <a:spLocks noChangeArrowheads="1"/>
          </p:cNvSpPr>
          <p:nvPr/>
        </p:nvSpPr>
        <p:spPr bwMode="auto">
          <a:xfrm>
            <a:off x="7732054" y="30770278"/>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0FFFF"/>
                </a:solidFill>
                <a:latin typeface="Arial" charset="0"/>
                <a:ea typeface="ＭＳ Ｐゴシック" charset="-128"/>
                <a:cs typeface="ＭＳ Ｐゴシック" charset="-128"/>
              </a:rPr>
              <a:t>ACKNOWLEDGEMENT</a:t>
            </a:r>
          </a:p>
        </p:txBody>
      </p:sp>
      <p:sp>
        <p:nvSpPr>
          <p:cNvPr id="12" name="Text Box 19">
            <a:extLst>
              <a:ext uri="{FF2B5EF4-FFF2-40B4-BE49-F238E27FC236}">
                <a16:creationId xmlns:a16="http://schemas.microsoft.com/office/drawing/2014/main" id="{347B65C0-1F7B-42EA-98B0-39DA60BEE3A1}"/>
              </a:ext>
            </a:extLst>
          </p:cNvPr>
          <p:cNvSpPr txBox="1">
            <a:spLocks noChangeArrowheads="1"/>
          </p:cNvSpPr>
          <p:nvPr/>
        </p:nvSpPr>
        <p:spPr bwMode="auto">
          <a:xfrm>
            <a:off x="5891647" y="6920483"/>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PROBLEM</a:t>
            </a:r>
          </a:p>
        </p:txBody>
      </p:sp>
      <p:sp>
        <p:nvSpPr>
          <p:cNvPr id="14" name="Text Box 19">
            <a:extLst>
              <a:ext uri="{FF2B5EF4-FFF2-40B4-BE49-F238E27FC236}">
                <a16:creationId xmlns:a16="http://schemas.microsoft.com/office/drawing/2014/main" id="{B5ABB58B-EAC8-471E-9CAB-A05D59DF1A03}"/>
              </a:ext>
            </a:extLst>
          </p:cNvPr>
          <p:cNvSpPr txBox="1">
            <a:spLocks noChangeArrowheads="1"/>
          </p:cNvSpPr>
          <p:nvPr/>
        </p:nvSpPr>
        <p:spPr bwMode="auto">
          <a:xfrm>
            <a:off x="19762428" y="691254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CURRENT SYSTEM</a:t>
            </a:r>
          </a:p>
        </p:txBody>
      </p:sp>
      <p:sp>
        <p:nvSpPr>
          <p:cNvPr id="16" name="Text Box 19">
            <a:extLst>
              <a:ext uri="{FF2B5EF4-FFF2-40B4-BE49-F238E27FC236}">
                <a16:creationId xmlns:a16="http://schemas.microsoft.com/office/drawing/2014/main" id="{3449BF9E-3E62-47F3-8A01-5DA921FBBB61}"/>
              </a:ext>
            </a:extLst>
          </p:cNvPr>
          <p:cNvSpPr txBox="1">
            <a:spLocks noChangeArrowheads="1"/>
          </p:cNvSpPr>
          <p:nvPr/>
        </p:nvSpPr>
        <p:spPr bwMode="auto">
          <a:xfrm>
            <a:off x="33666547" y="6959881"/>
            <a:ext cx="4114800" cy="549275"/>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REQUIREMENTS</a:t>
            </a:r>
          </a:p>
        </p:txBody>
      </p:sp>
      <p:sp>
        <p:nvSpPr>
          <p:cNvPr id="18" name="Text Box 19">
            <a:extLst>
              <a:ext uri="{FF2B5EF4-FFF2-40B4-BE49-F238E27FC236}">
                <a16:creationId xmlns:a16="http://schemas.microsoft.com/office/drawing/2014/main" id="{11B93C70-CD68-4448-9CC6-F0B8634C2F24}"/>
              </a:ext>
            </a:extLst>
          </p:cNvPr>
          <p:cNvSpPr txBox="1">
            <a:spLocks noChangeArrowheads="1"/>
          </p:cNvSpPr>
          <p:nvPr/>
        </p:nvSpPr>
        <p:spPr bwMode="auto">
          <a:xfrm>
            <a:off x="5891647" y="14303946"/>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SYSTEM DESIGN</a:t>
            </a:r>
          </a:p>
        </p:txBody>
      </p:sp>
      <p:sp>
        <p:nvSpPr>
          <p:cNvPr id="20" name="Text Box 19">
            <a:extLst>
              <a:ext uri="{FF2B5EF4-FFF2-40B4-BE49-F238E27FC236}">
                <a16:creationId xmlns:a16="http://schemas.microsoft.com/office/drawing/2014/main" id="{6447CBA9-ECB1-4F02-8545-058CB59AD3DC}"/>
              </a:ext>
            </a:extLst>
          </p:cNvPr>
          <p:cNvSpPr txBox="1">
            <a:spLocks noChangeArrowheads="1"/>
          </p:cNvSpPr>
          <p:nvPr/>
        </p:nvSpPr>
        <p:spPr bwMode="auto">
          <a:xfrm>
            <a:off x="21258720" y="14303945"/>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OBJECT DESIGN</a:t>
            </a:r>
          </a:p>
        </p:txBody>
      </p:sp>
      <p:sp>
        <p:nvSpPr>
          <p:cNvPr id="22" name="Text Box 19">
            <a:extLst>
              <a:ext uri="{FF2B5EF4-FFF2-40B4-BE49-F238E27FC236}">
                <a16:creationId xmlns:a16="http://schemas.microsoft.com/office/drawing/2014/main" id="{FD27A822-67F7-41C5-A132-2CEC965AC561}"/>
              </a:ext>
            </a:extLst>
          </p:cNvPr>
          <p:cNvSpPr txBox="1">
            <a:spLocks noChangeArrowheads="1"/>
          </p:cNvSpPr>
          <p:nvPr/>
        </p:nvSpPr>
        <p:spPr bwMode="auto">
          <a:xfrm>
            <a:off x="33666547" y="13733744"/>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IMPLEMENTATION</a:t>
            </a:r>
          </a:p>
        </p:txBody>
      </p:sp>
      <p:sp>
        <p:nvSpPr>
          <p:cNvPr id="24" name="Text Box 19">
            <a:extLst>
              <a:ext uri="{FF2B5EF4-FFF2-40B4-BE49-F238E27FC236}">
                <a16:creationId xmlns:a16="http://schemas.microsoft.com/office/drawing/2014/main" id="{320E787B-7D74-47BB-9F7A-0C0688641135}"/>
              </a:ext>
            </a:extLst>
          </p:cNvPr>
          <p:cNvSpPr txBox="1">
            <a:spLocks noChangeArrowheads="1"/>
          </p:cNvSpPr>
          <p:nvPr/>
        </p:nvSpPr>
        <p:spPr bwMode="auto">
          <a:xfrm>
            <a:off x="5891647" y="22476396"/>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VERIFICATION</a:t>
            </a:r>
          </a:p>
        </p:txBody>
      </p:sp>
      <p:sp>
        <p:nvSpPr>
          <p:cNvPr id="26" name="Text Box 19">
            <a:extLst>
              <a:ext uri="{FF2B5EF4-FFF2-40B4-BE49-F238E27FC236}">
                <a16:creationId xmlns:a16="http://schemas.microsoft.com/office/drawing/2014/main" id="{BB3CD477-BCCC-459B-99A0-643F50153482}"/>
              </a:ext>
            </a:extLst>
          </p:cNvPr>
          <p:cNvSpPr txBox="1">
            <a:spLocks noChangeArrowheads="1"/>
          </p:cNvSpPr>
          <p:nvPr/>
        </p:nvSpPr>
        <p:spPr bwMode="auto">
          <a:xfrm>
            <a:off x="19762428" y="22590696"/>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SUMMARY</a:t>
            </a:r>
          </a:p>
        </p:txBody>
      </p:sp>
      <p:sp>
        <p:nvSpPr>
          <p:cNvPr id="28" name="Text Box 19">
            <a:extLst>
              <a:ext uri="{FF2B5EF4-FFF2-40B4-BE49-F238E27FC236}">
                <a16:creationId xmlns:a16="http://schemas.microsoft.com/office/drawing/2014/main" id="{C9D61889-2F49-4A45-9CD6-9C3DCB168A70}"/>
              </a:ext>
            </a:extLst>
          </p:cNvPr>
          <p:cNvSpPr txBox="1">
            <a:spLocks noChangeArrowheads="1"/>
          </p:cNvSpPr>
          <p:nvPr/>
        </p:nvSpPr>
        <p:spPr bwMode="auto">
          <a:xfrm>
            <a:off x="33666547" y="21753794"/>
            <a:ext cx="4114800" cy="547687"/>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chemeClr val="bg2"/>
                </a:solidFill>
                <a:latin typeface="Arial" charset="0"/>
                <a:ea typeface="ＭＳ Ｐゴシック" charset="-128"/>
                <a:cs typeface="ＭＳ Ｐゴシック" charset="-128"/>
              </a:rPr>
              <a:t>SCREENSHOTS</a:t>
            </a:r>
          </a:p>
        </p:txBody>
      </p:sp>
      <p:sp>
        <p:nvSpPr>
          <p:cNvPr id="36" name="TextBox 18">
            <a:extLst>
              <a:ext uri="{FF2B5EF4-FFF2-40B4-BE49-F238E27FC236}">
                <a16:creationId xmlns:a16="http://schemas.microsoft.com/office/drawing/2014/main" id="{411B6F75-3F29-418A-B1F6-F4BE0444F4AD}"/>
              </a:ext>
            </a:extLst>
          </p:cNvPr>
          <p:cNvSpPr txBox="1">
            <a:spLocks noChangeArrowheads="1"/>
          </p:cNvSpPr>
          <p:nvPr/>
        </p:nvSpPr>
        <p:spPr bwMode="auto">
          <a:xfrm>
            <a:off x="1421102" y="27673868"/>
            <a:ext cx="4201289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3200" i="1" dirty="0">
                <a:solidFill>
                  <a:srgbClr val="FFFF00"/>
                </a:solidFill>
              </a:rPr>
              <a:t>ATTENTION: Subheadings shown above is a recommended structure for a research/scientific poster. Main elements of a poster are Introduction, Research and Conclusion. Researchers can customize the section headers based on their projects’ needs. REMOVE THIS TEXT ONCE YOU START WORKING ON YOUR POSTER</a:t>
            </a:r>
          </a:p>
        </p:txBody>
      </p:sp>
      <p:pic>
        <p:nvPicPr>
          <p:cNvPr id="21" name="Google Shape;37;p6">
            <a:extLst>
              <a:ext uri="{FF2B5EF4-FFF2-40B4-BE49-F238E27FC236}">
                <a16:creationId xmlns:a16="http://schemas.microsoft.com/office/drawing/2014/main" id="{38FC3323-DEA6-1542-894D-4FF25714AA82}"/>
              </a:ext>
            </a:extLst>
          </p:cNvPr>
          <p:cNvPicPr preferRelativeResize="0"/>
          <p:nvPr/>
        </p:nvPicPr>
        <p:blipFill rotWithShape="1">
          <a:blip r:embed="rId3">
            <a:alphaModFix/>
          </a:blip>
          <a:srcRect/>
          <a:stretch/>
        </p:blipFill>
        <p:spPr>
          <a:xfrm>
            <a:off x="1614200" y="1033375"/>
            <a:ext cx="7861224" cy="1516350"/>
          </a:xfrm>
          <a:prstGeom prst="rect">
            <a:avLst/>
          </a:prstGeom>
          <a:noFill/>
          <a:ln>
            <a:noFill/>
          </a:ln>
        </p:spPr>
      </p:pic>
      <p:pic>
        <p:nvPicPr>
          <p:cNvPr id="25" name="Google Shape;38;p6">
            <a:extLst>
              <a:ext uri="{FF2B5EF4-FFF2-40B4-BE49-F238E27FC236}">
                <a16:creationId xmlns:a16="http://schemas.microsoft.com/office/drawing/2014/main" id="{B18D4305-C5C0-0F44-B898-6784CAE56DDB}"/>
              </a:ext>
            </a:extLst>
          </p:cNvPr>
          <p:cNvPicPr preferRelativeResize="0"/>
          <p:nvPr/>
        </p:nvPicPr>
        <p:blipFill rotWithShape="1">
          <a:blip r:embed="rId4">
            <a:alphaModFix/>
          </a:blip>
          <a:srcRect/>
          <a:stretch/>
        </p:blipFill>
        <p:spPr>
          <a:xfrm>
            <a:off x="33123200" y="1033375"/>
            <a:ext cx="10235351" cy="1516350"/>
          </a:xfrm>
          <a:prstGeom prst="rect">
            <a:avLst/>
          </a:prstGeom>
          <a:noFill/>
          <a:ln>
            <a:noFill/>
          </a:ln>
        </p:spPr>
      </p:pic>
      <p:sp>
        <p:nvSpPr>
          <p:cNvPr id="29" name="Google Shape;24;p6">
            <a:extLst>
              <a:ext uri="{FF2B5EF4-FFF2-40B4-BE49-F238E27FC236}">
                <a16:creationId xmlns:a16="http://schemas.microsoft.com/office/drawing/2014/main" id="{6CAA1FC9-B77D-D041-A447-EB07318E1E17}"/>
              </a:ext>
            </a:extLst>
          </p:cNvPr>
          <p:cNvSpPr txBox="1"/>
          <p:nvPr/>
        </p:nvSpPr>
        <p:spPr>
          <a:xfrm>
            <a:off x="9601200" y="617630"/>
            <a:ext cx="24688800" cy="3460200"/>
          </a:xfrm>
          <a:prstGeom prst="rect">
            <a:avLst/>
          </a:prstGeom>
          <a:noFill/>
          <a:ln>
            <a:noFill/>
          </a:ln>
        </p:spPr>
        <p:txBody>
          <a:bodyPr spcFirstLastPara="1" wrap="square" lIns="91425" tIns="45700" rIns="91425" bIns="45700" anchor="t" anchorCtr="0">
            <a:spAutoFit/>
          </a:bodyPr>
          <a:lstStyle/>
          <a:p>
            <a:pPr marL="0" lvl="0" indent="0" algn="ctr" rtl="0">
              <a:lnSpc>
                <a:spcPct val="120000"/>
              </a:lnSpc>
              <a:spcBef>
                <a:spcPts val="0"/>
              </a:spcBef>
              <a:spcAft>
                <a:spcPts val="0"/>
              </a:spcAft>
              <a:buClr>
                <a:schemeClr val="dk1"/>
              </a:buClr>
              <a:buSzPts val="1100"/>
              <a:buFont typeface="Arial"/>
              <a:buNone/>
            </a:pPr>
            <a:r>
              <a:rPr lang="en-US" sz="5500" b="1" dirty="0">
                <a:solidFill>
                  <a:srgbClr val="FFFFFF"/>
                </a:solidFill>
              </a:rPr>
              <a:t>Knight Foundation School of Computing and Information Sciences</a:t>
            </a:r>
            <a:endParaRPr sz="5500" b="1" dirty="0">
              <a:solidFill>
                <a:srgbClr val="FFFFFF"/>
              </a:solidFill>
            </a:endParaRPr>
          </a:p>
          <a:p>
            <a:pPr marL="0" lvl="0" indent="0" algn="ctr" rtl="0">
              <a:lnSpc>
                <a:spcPct val="120000"/>
              </a:lnSpc>
              <a:spcBef>
                <a:spcPts val="0"/>
              </a:spcBef>
              <a:spcAft>
                <a:spcPts val="0"/>
              </a:spcAft>
              <a:buClr>
                <a:schemeClr val="dk1"/>
              </a:buClr>
              <a:buSzPts val="1100"/>
              <a:buFont typeface="Arial"/>
              <a:buNone/>
            </a:pPr>
            <a:r>
              <a:rPr lang="en-US" sz="5400" i="1" dirty="0">
                <a:solidFill>
                  <a:srgbClr val="FFFFFF"/>
                </a:solidFill>
              </a:rPr>
              <a:t>Fall 2021 Capstone II Project</a:t>
            </a:r>
            <a:endParaRPr sz="5400" i="1" dirty="0">
              <a:solidFill>
                <a:srgbClr val="FFFFFF"/>
              </a:solidFill>
            </a:endParaRPr>
          </a:p>
          <a:p>
            <a:pPr marL="0" marR="0" lvl="0" indent="0" algn="ctr" rtl="0">
              <a:spcBef>
                <a:spcPts val="0"/>
              </a:spcBef>
              <a:spcAft>
                <a:spcPts val="0"/>
              </a:spcAft>
              <a:buNone/>
            </a:pPr>
            <a:endParaRPr sz="8800" b="1" dirty="0">
              <a:solidFill>
                <a:schemeClr val="lt1"/>
              </a:solidFill>
            </a:endParaRPr>
          </a:p>
        </p:txBody>
      </p:sp>
      <p:sp>
        <p:nvSpPr>
          <p:cNvPr id="31" name="Google Shape;25;p6">
            <a:extLst>
              <a:ext uri="{FF2B5EF4-FFF2-40B4-BE49-F238E27FC236}">
                <a16:creationId xmlns:a16="http://schemas.microsoft.com/office/drawing/2014/main" id="{FAC3AADB-A8E6-A64D-9C93-F2C6A5EE2EFB}"/>
              </a:ext>
            </a:extLst>
          </p:cNvPr>
          <p:cNvSpPr txBox="1"/>
          <p:nvPr/>
        </p:nvSpPr>
        <p:spPr>
          <a:xfrm>
            <a:off x="4343400" y="2979162"/>
            <a:ext cx="35204400" cy="3229382"/>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Clr>
                <a:schemeClr val="dk1"/>
              </a:buClr>
              <a:buSzPts val="1100"/>
              <a:buFont typeface="Arial"/>
              <a:buNone/>
            </a:pPr>
            <a:r>
              <a:rPr lang="en-US" sz="10000" b="1" dirty="0">
                <a:solidFill>
                  <a:srgbClr val="00FFFF"/>
                </a:solidFill>
              </a:rPr>
              <a:t>Keeping Moms &amp; Infants Healthy</a:t>
            </a:r>
          </a:p>
          <a:p>
            <a:pPr marL="0" marR="0" lvl="0" indent="0" algn="ctr" rtl="0">
              <a:spcBef>
                <a:spcPts val="0"/>
              </a:spcBef>
              <a:spcAft>
                <a:spcPts val="0"/>
              </a:spcAft>
              <a:buClr>
                <a:schemeClr val="dk1"/>
              </a:buClr>
              <a:buSzPts val="1100"/>
              <a:buFont typeface="Arial"/>
              <a:buNone/>
            </a:pPr>
            <a:r>
              <a:rPr lang="en-US" sz="3500" b="1" dirty="0">
                <a:solidFill>
                  <a:schemeClr val="lt1"/>
                </a:solidFill>
              </a:rPr>
              <a:t>Student: Estephany Sanchez </a:t>
            </a:r>
            <a:r>
              <a:rPr lang="en-US" sz="3500" b="1" dirty="0" err="1">
                <a:solidFill>
                  <a:schemeClr val="lt1"/>
                </a:solidFill>
              </a:rPr>
              <a:t>Criado</a:t>
            </a:r>
            <a:endParaRPr lang="en-US" sz="3500" b="1" dirty="0">
              <a:solidFill>
                <a:schemeClr val="lt1"/>
              </a:solidFill>
            </a:endParaRPr>
          </a:p>
          <a:p>
            <a:pPr marL="0" marR="0" lvl="0" indent="0" algn="ctr" rtl="0">
              <a:spcBef>
                <a:spcPts val="0"/>
              </a:spcBef>
              <a:spcAft>
                <a:spcPts val="0"/>
              </a:spcAft>
              <a:buClr>
                <a:schemeClr val="dk1"/>
              </a:buClr>
              <a:buSzPts val="1100"/>
              <a:buFont typeface="Arial"/>
              <a:buNone/>
            </a:pPr>
            <a:r>
              <a:rPr lang="en-US" sz="3500" b="1" dirty="0">
                <a:solidFill>
                  <a:schemeClr val="lt1"/>
                </a:solidFill>
              </a:rPr>
              <a:t>Mentor:</a:t>
            </a:r>
            <a:r>
              <a:rPr lang="en-US" sz="3500" b="1" i="1" dirty="0">
                <a:solidFill>
                  <a:schemeClr val="lt1"/>
                </a:solidFill>
              </a:rPr>
              <a:t> </a:t>
            </a:r>
            <a:r>
              <a:rPr lang="en-US" sz="3500" i="1" dirty="0">
                <a:solidFill>
                  <a:schemeClr val="lt1"/>
                </a:solidFill>
              </a:rPr>
              <a:t>Jean Hannan</a:t>
            </a:r>
            <a:r>
              <a:rPr lang="en-US" sz="3500" dirty="0">
                <a:solidFill>
                  <a:schemeClr val="lt1"/>
                </a:solidFill>
              </a:rPr>
              <a:t>,</a:t>
            </a:r>
            <a:r>
              <a:rPr lang="en-US" sz="3500" i="1" dirty="0">
                <a:solidFill>
                  <a:schemeClr val="lt1"/>
                </a:solidFill>
              </a:rPr>
              <a:t> Product Owner </a:t>
            </a:r>
            <a:endParaRPr dirty="0">
              <a:solidFill>
                <a:schemeClr val="dk1"/>
              </a:solidFill>
            </a:endParaRPr>
          </a:p>
          <a:p>
            <a:pPr marL="0" lvl="0" indent="0" algn="ctr" rtl="0">
              <a:spcBef>
                <a:spcPts val="0"/>
              </a:spcBef>
              <a:spcAft>
                <a:spcPts val="0"/>
              </a:spcAft>
              <a:buClr>
                <a:schemeClr val="lt1"/>
              </a:buClr>
              <a:buSzPts val="3500"/>
              <a:buFont typeface="Arial"/>
              <a:buNone/>
            </a:pPr>
            <a:r>
              <a:rPr lang="en-US" sz="3500" b="1" dirty="0">
                <a:solidFill>
                  <a:schemeClr val="lt1"/>
                </a:solidFill>
              </a:rPr>
              <a:t>Instructor/Faculty:</a:t>
            </a:r>
            <a:r>
              <a:rPr lang="en-US" sz="3500" b="1" i="1" dirty="0">
                <a:solidFill>
                  <a:schemeClr val="lt1"/>
                </a:solidFill>
              </a:rPr>
              <a:t> </a:t>
            </a:r>
            <a:r>
              <a:rPr lang="en-US" sz="3500" i="1" dirty="0">
                <a:solidFill>
                  <a:schemeClr val="lt1"/>
                </a:solidFill>
              </a:rPr>
              <a:t>Dr. Masoud </a:t>
            </a:r>
            <a:r>
              <a:rPr lang="en-US" sz="3500" i="1" dirty="0" err="1">
                <a:solidFill>
                  <a:schemeClr val="lt1"/>
                </a:solidFill>
              </a:rPr>
              <a:t>Sadjadi</a:t>
            </a:r>
            <a:r>
              <a:rPr lang="en-US" sz="3500" dirty="0">
                <a:solidFill>
                  <a:schemeClr val="lt1"/>
                </a:solidFill>
              </a:rPr>
              <a:t>,</a:t>
            </a:r>
            <a:r>
              <a:rPr lang="en-US" sz="3500" i="1" dirty="0">
                <a:solidFill>
                  <a:schemeClr val="lt1"/>
                </a:solidFill>
              </a:rPr>
              <a:t> </a:t>
            </a:r>
            <a:r>
              <a:rPr lang="en-US" sz="3500" dirty="0">
                <a:solidFill>
                  <a:schemeClr val="lt1"/>
                </a:solidFill>
              </a:rPr>
              <a:t>Florida International University</a:t>
            </a:r>
            <a:endParaRPr sz="3500" b="1" dirty="0">
              <a:solidFill>
                <a:schemeClr val="lt1"/>
              </a:solidFill>
            </a:endParaRPr>
          </a:p>
        </p:txBody>
      </p:sp>
      <p:pic>
        <p:nvPicPr>
          <p:cNvPr id="33" name="Google Shape;40;p6">
            <a:extLst>
              <a:ext uri="{FF2B5EF4-FFF2-40B4-BE49-F238E27FC236}">
                <a16:creationId xmlns:a16="http://schemas.microsoft.com/office/drawing/2014/main" id="{B40C697A-C958-BB41-B21A-178C6BC0998B}"/>
              </a:ext>
            </a:extLst>
          </p:cNvPr>
          <p:cNvPicPr preferRelativeResize="0"/>
          <p:nvPr/>
        </p:nvPicPr>
        <p:blipFill>
          <a:blip r:embed="rId5">
            <a:alphaModFix/>
          </a:blip>
          <a:stretch>
            <a:fillRect/>
          </a:stretch>
        </p:blipFill>
        <p:spPr>
          <a:xfrm>
            <a:off x="35116090" y="14691229"/>
            <a:ext cx="2154550" cy="2154550"/>
          </a:xfrm>
          <a:prstGeom prst="rect">
            <a:avLst/>
          </a:prstGeom>
          <a:noFill/>
          <a:ln>
            <a:noFill/>
          </a:ln>
        </p:spPr>
      </p:pic>
      <p:pic>
        <p:nvPicPr>
          <p:cNvPr id="34" name="Picture 33">
            <a:extLst>
              <a:ext uri="{FF2B5EF4-FFF2-40B4-BE49-F238E27FC236}">
                <a16:creationId xmlns:a16="http://schemas.microsoft.com/office/drawing/2014/main" id="{6641DA00-2EB1-6D44-A8CB-988A7423F2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667364" y="14218166"/>
            <a:ext cx="2622636" cy="2622636"/>
          </a:xfrm>
          <a:prstGeom prst="rect">
            <a:avLst/>
          </a:prstGeom>
        </p:spPr>
      </p:pic>
      <p:pic>
        <p:nvPicPr>
          <p:cNvPr id="35" name="Picture 34">
            <a:extLst>
              <a:ext uri="{FF2B5EF4-FFF2-40B4-BE49-F238E27FC236}">
                <a16:creationId xmlns:a16="http://schemas.microsoft.com/office/drawing/2014/main" id="{1F93AC81-3131-0E4B-91BB-77849D09D6A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096730" y="13702007"/>
            <a:ext cx="2740060" cy="3174006"/>
          </a:xfrm>
          <a:prstGeom prst="rect">
            <a:avLst/>
          </a:prstGeom>
        </p:spPr>
      </p:pic>
      <p:pic>
        <p:nvPicPr>
          <p:cNvPr id="37" name="Google Shape;43;p6">
            <a:extLst>
              <a:ext uri="{FF2B5EF4-FFF2-40B4-BE49-F238E27FC236}">
                <a16:creationId xmlns:a16="http://schemas.microsoft.com/office/drawing/2014/main" id="{9C2ED88E-603F-A948-920D-D1247F1988FA}"/>
              </a:ext>
            </a:extLst>
          </p:cNvPr>
          <p:cNvPicPr preferRelativeResize="0"/>
          <p:nvPr/>
        </p:nvPicPr>
        <p:blipFill>
          <a:blip r:embed="rId8">
            <a:alphaModFix/>
          </a:blip>
          <a:stretch>
            <a:fillRect/>
          </a:stretch>
        </p:blipFill>
        <p:spPr>
          <a:xfrm>
            <a:off x="38425166" y="17826198"/>
            <a:ext cx="2619375" cy="1743075"/>
          </a:xfrm>
          <a:prstGeom prst="rect">
            <a:avLst/>
          </a:prstGeom>
          <a:noFill/>
          <a:ln>
            <a:noFill/>
          </a:ln>
        </p:spPr>
      </p:pic>
      <p:pic>
        <p:nvPicPr>
          <p:cNvPr id="38" name="Google Shape;42;p6">
            <a:extLst>
              <a:ext uri="{FF2B5EF4-FFF2-40B4-BE49-F238E27FC236}">
                <a16:creationId xmlns:a16="http://schemas.microsoft.com/office/drawing/2014/main" id="{3DA9DAD7-FFBF-B24E-94E5-FA9F358D1F94}"/>
              </a:ext>
            </a:extLst>
          </p:cNvPr>
          <p:cNvPicPr preferRelativeResize="0"/>
          <p:nvPr/>
        </p:nvPicPr>
        <p:blipFill>
          <a:blip r:embed="rId9">
            <a:alphaModFix/>
          </a:blip>
          <a:stretch>
            <a:fillRect/>
          </a:stretch>
        </p:blipFill>
        <p:spPr>
          <a:xfrm>
            <a:off x="34990313" y="19603457"/>
            <a:ext cx="2619375" cy="1743075"/>
          </a:xfrm>
          <a:prstGeom prst="rect">
            <a:avLst/>
          </a:prstGeom>
          <a:noFill/>
          <a:ln>
            <a:noFill/>
          </a:ln>
        </p:spPr>
      </p:pic>
      <p:pic>
        <p:nvPicPr>
          <p:cNvPr id="39" name="Google Shape;45;p6">
            <a:extLst>
              <a:ext uri="{FF2B5EF4-FFF2-40B4-BE49-F238E27FC236}">
                <a16:creationId xmlns:a16="http://schemas.microsoft.com/office/drawing/2014/main" id="{1E78012F-3EDA-7847-B756-1BFD5C87F342}"/>
              </a:ext>
            </a:extLst>
          </p:cNvPr>
          <p:cNvPicPr preferRelativeResize="0"/>
          <p:nvPr/>
        </p:nvPicPr>
        <p:blipFill>
          <a:blip r:embed="rId10">
            <a:alphaModFix/>
          </a:blip>
          <a:stretch>
            <a:fillRect/>
          </a:stretch>
        </p:blipFill>
        <p:spPr>
          <a:xfrm>
            <a:off x="34549426" y="17366812"/>
            <a:ext cx="3501150" cy="1960644"/>
          </a:xfrm>
          <a:prstGeom prst="rect">
            <a:avLst/>
          </a:prstGeom>
          <a:noFill/>
          <a:ln>
            <a:noFill/>
          </a:ln>
        </p:spPr>
      </p:pic>
      <p:pic>
        <p:nvPicPr>
          <p:cNvPr id="40" name="Google Shape;44;p6">
            <a:extLst>
              <a:ext uri="{FF2B5EF4-FFF2-40B4-BE49-F238E27FC236}">
                <a16:creationId xmlns:a16="http://schemas.microsoft.com/office/drawing/2014/main" id="{E699FE8E-E9D5-3643-A4EA-CD5AE9551E7B}"/>
              </a:ext>
            </a:extLst>
          </p:cNvPr>
          <p:cNvPicPr preferRelativeResize="0"/>
          <p:nvPr/>
        </p:nvPicPr>
        <p:blipFill>
          <a:blip r:embed="rId11">
            <a:alphaModFix/>
          </a:blip>
          <a:stretch>
            <a:fillRect/>
          </a:stretch>
        </p:blipFill>
        <p:spPr>
          <a:xfrm>
            <a:off x="31667364" y="17621411"/>
            <a:ext cx="2466975" cy="1847850"/>
          </a:xfrm>
          <a:prstGeom prst="rect">
            <a:avLst/>
          </a:prstGeom>
          <a:noFill/>
          <a:ln>
            <a:noFill/>
          </a:ln>
        </p:spPr>
      </p:pic>
      <p:sp>
        <p:nvSpPr>
          <p:cNvPr id="3" name="TextBox 2">
            <a:extLst>
              <a:ext uri="{FF2B5EF4-FFF2-40B4-BE49-F238E27FC236}">
                <a16:creationId xmlns:a16="http://schemas.microsoft.com/office/drawing/2014/main" id="{65941E15-5990-6848-87EC-6EA170105EE7}"/>
              </a:ext>
            </a:extLst>
          </p:cNvPr>
          <p:cNvSpPr txBox="1"/>
          <p:nvPr/>
        </p:nvSpPr>
        <p:spPr>
          <a:xfrm>
            <a:off x="3600450" y="7509156"/>
            <a:ext cx="10858500" cy="6186309"/>
          </a:xfrm>
          <a:prstGeom prst="rect">
            <a:avLst/>
          </a:prstGeom>
          <a:noFill/>
        </p:spPr>
        <p:txBody>
          <a:bodyPr wrap="square" rtlCol="0">
            <a:spAutoFit/>
          </a:bodyPr>
          <a:lstStyle/>
          <a:p>
            <a:r>
              <a:rPr lang="en-US" sz="3600" dirty="0">
                <a:solidFill>
                  <a:schemeClr val="bg1"/>
                </a:solidFill>
                <a:latin typeface="Times New Roman" panose="02020603050405020304" pitchFamily="18" charset="0"/>
                <a:cs typeface="Times New Roman" panose="02020603050405020304" pitchFamily="18" charset="0"/>
              </a:rPr>
              <a:t>New mothers with low income don’t have access to many resources to help them get information on how to  take care of their children. Most of the time, single moms have to work , and take care of many things, because of that they don’t have much time to do a complete search to know what they need.  Also, young ladies don’t know how to sexually protect themselves from unwanted pregnancies or AIDS. Therefore, this app provides new moms and young ladies with a lot of resources and information that would help them and make their lives easier.  </a:t>
            </a:r>
          </a:p>
        </p:txBody>
      </p:sp>
      <p:sp>
        <p:nvSpPr>
          <p:cNvPr id="5" name="TextBox 4">
            <a:extLst>
              <a:ext uri="{FF2B5EF4-FFF2-40B4-BE49-F238E27FC236}">
                <a16:creationId xmlns:a16="http://schemas.microsoft.com/office/drawing/2014/main" id="{BE392A27-539B-604A-9ED4-7CEC50413743}"/>
              </a:ext>
            </a:extLst>
          </p:cNvPr>
          <p:cNvSpPr txBox="1"/>
          <p:nvPr/>
        </p:nvSpPr>
        <p:spPr>
          <a:xfrm>
            <a:off x="30003750" y="8001000"/>
            <a:ext cx="11601450" cy="5078313"/>
          </a:xfrm>
          <a:prstGeom prst="rect">
            <a:avLst/>
          </a:prstGeom>
          <a:noFill/>
        </p:spPr>
        <p:txBody>
          <a:bodyPr wrap="square" rtlCol="0">
            <a:spAutoFit/>
          </a:bodyPr>
          <a:lstStyle/>
          <a:p>
            <a:r>
              <a:rPr lang="en-US" sz="3600" dirty="0">
                <a:solidFill>
                  <a:schemeClr val="bg1"/>
                </a:solidFill>
              </a:rPr>
              <a:t>During this semester, the main goal was to finish the upgrade to Expo42 and be able to run the app without getting any error due to this upgrade, which was successfully done. Many other issues came after the upgrade of Expo, due to the need of upgrade other dependencies. All of those upgrade were done and the app is smoothly working. Also, some website links where empty (they leaded nowhere), it was fixed and know will take the mom to the correct website offering the information they were looking for.   </a:t>
            </a:r>
          </a:p>
        </p:txBody>
      </p:sp>
      <p:sp>
        <p:nvSpPr>
          <p:cNvPr id="6" name="TextBox 5">
            <a:extLst>
              <a:ext uri="{FF2B5EF4-FFF2-40B4-BE49-F238E27FC236}">
                <a16:creationId xmlns:a16="http://schemas.microsoft.com/office/drawing/2014/main" id="{EF71260E-FA3E-124F-841C-1208D44C4A75}"/>
              </a:ext>
            </a:extLst>
          </p:cNvPr>
          <p:cNvSpPr txBox="1"/>
          <p:nvPr/>
        </p:nvSpPr>
        <p:spPr>
          <a:xfrm>
            <a:off x="16230600" y="8001000"/>
            <a:ext cx="11944350" cy="3416320"/>
          </a:xfrm>
          <a:prstGeom prst="rect">
            <a:avLst/>
          </a:prstGeom>
          <a:noFill/>
        </p:spPr>
        <p:txBody>
          <a:bodyPr wrap="square" rtlCol="0">
            <a:spAutoFit/>
          </a:bodyPr>
          <a:lstStyle/>
          <a:p>
            <a:r>
              <a:rPr lang="en-US" sz="3600" dirty="0">
                <a:solidFill>
                  <a:schemeClr val="bg1"/>
                </a:solidFill>
                <a:latin typeface="Times New Roman" panose="02020603050405020304" pitchFamily="18" charset="0"/>
                <a:cs typeface="Times New Roman" panose="02020603050405020304" pitchFamily="18" charset="0"/>
              </a:rPr>
              <a:t>The current system is a mobile app available for iOS and Android devices. It would let user to create an account and get access to facilities like clinics and shelters, information, and resources. The user can also create an appointment with the clinic that would be closest to their location and  keep track of their children immunizations and health needs. </a:t>
            </a:r>
          </a:p>
        </p:txBody>
      </p:sp>
      <p:sp>
        <p:nvSpPr>
          <p:cNvPr id="7" name="TextBox 6">
            <a:extLst>
              <a:ext uri="{FF2B5EF4-FFF2-40B4-BE49-F238E27FC236}">
                <a16:creationId xmlns:a16="http://schemas.microsoft.com/office/drawing/2014/main" id="{64E085FD-725A-DE48-9CC3-89327A81F88E}"/>
              </a:ext>
            </a:extLst>
          </p:cNvPr>
          <p:cNvSpPr txBox="1"/>
          <p:nvPr/>
        </p:nvSpPr>
        <p:spPr>
          <a:xfrm>
            <a:off x="3600450" y="23138383"/>
            <a:ext cx="9829800" cy="4524315"/>
          </a:xfrm>
          <a:prstGeom prst="rect">
            <a:avLst/>
          </a:prstGeom>
          <a:noFill/>
        </p:spPr>
        <p:txBody>
          <a:bodyPr wrap="square" rtlCol="0">
            <a:spAutoFit/>
          </a:bodyPr>
          <a:lstStyle/>
          <a:p>
            <a:r>
              <a:rPr lang="en-US" sz="3600" dirty="0">
                <a:solidFill>
                  <a:schemeClr val="bg1"/>
                </a:solidFill>
                <a:latin typeface="Times New Roman" panose="02020603050405020304" pitchFamily="18" charset="0"/>
                <a:cs typeface="Times New Roman" panose="02020603050405020304" pitchFamily="18" charset="0"/>
              </a:rPr>
              <a:t>To verify our work we created different branches on GitHub and after some team members checked the submissions it would be merge into the main branch. Also, we used </a:t>
            </a:r>
            <a:r>
              <a:rPr lang="en-US" sz="3600" dirty="0">
                <a:solidFill>
                  <a:schemeClr val="lt1"/>
                </a:solidFill>
              </a:rPr>
              <a:t>Expo SDK 42, which is a framework that is based in React Native and JavaScript, and together with that </a:t>
            </a:r>
            <a:r>
              <a:rPr lang="en-US" sz="3600" dirty="0">
                <a:solidFill>
                  <a:srgbClr val="F2F2F2"/>
                </a:solidFill>
              </a:rPr>
              <a:t>Expo Go. In addition, VS Code debugging was used to make sure not bugs skipped.</a:t>
            </a:r>
            <a:endParaRPr lang="en-US" sz="3600" dirty="0">
              <a:solidFill>
                <a:schemeClr val="bg1"/>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DEE9F900-27C7-9344-B9C4-C39546ED938C}"/>
              </a:ext>
            </a:extLst>
          </p:cNvPr>
          <p:cNvSpPr txBox="1"/>
          <p:nvPr/>
        </p:nvSpPr>
        <p:spPr>
          <a:xfrm>
            <a:off x="16230600" y="23138383"/>
            <a:ext cx="12344400" cy="2862322"/>
          </a:xfrm>
          <a:prstGeom prst="rect">
            <a:avLst/>
          </a:prstGeom>
          <a:noFill/>
        </p:spPr>
        <p:txBody>
          <a:bodyPr wrap="square" rtlCol="0">
            <a:spAutoFit/>
          </a:bodyPr>
          <a:lstStyle/>
          <a:p>
            <a:r>
              <a:rPr lang="en-US" sz="3600" dirty="0">
                <a:solidFill>
                  <a:schemeClr val="bg1"/>
                </a:solidFill>
                <a:latin typeface="Times New Roman" panose="02020603050405020304" pitchFamily="18" charset="0"/>
                <a:cs typeface="Times New Roman" panose="02020603050405020304" pitchFamily="18" charset="0"/>
              </a:rPr>
              <a:t>In conclusion, this semester we were able to finish the upgrade to Expo42 and all its dependencies. The project is running without any errors or warnings at the moment. The current system has improved the app because all its websites are available and offer the information that the user might need.  </a:t>
            </a:r>
          </a:p>
        </p:txBody>
      </p:sp>
      <p:pic>
        <p:nvPicPr>
          <p:cNvPr id="41" name="Picture 40">
            <a:extLst>
              <a:ext uri="{FF2B5EF4-FFF2-40B4-BE49-F238E27FC236}">
                <a16:creationId xmlns:a16="http://schemas.microsoft.com/office/drawing/2014/main" id="{0D8F785E-3892-5D47-839C-44E5B9FA18CC}"/>
              </a:ext>
            </a:extLst>
          </p:cNvPr>
          <p:cNvPicPr>
            <a:picLocks noChangeAspect="1"/>
          </p:cNvPicPr>
          <p:nvPr/>
        </p:nvPicPr>
        <p:blipFill>
          <a:blip r:embed="rId12"/>
          <a:stretch>
            <a:fillRect/>
          </a:stretch>
        </p:blipFill>
        <p:spPr>
          <a:xfrm>
            <a:off x="2686049" y="15368628"/>
            <a:ext cx="5262997" cy="3630972"/>
          </a:xfrm>
          <a:prstGeom prst="rect">
            <a:avLst/>
          </a:prstGeom>
        </p:spPr>
      </p:pic>
      <p:pic>
        <p:nvPicPr>
          <p:cNvPr id="13" name="Picture 12">
            <a:extLst>
              <a:ext uri="{FF2B5EF4-FFF2-40B4-BE49-F238E27FC236}">
                <a16:creationId xmlns:a16="http://schemas.microsoft.com/office/drawing/2014/main" id="{20A40339-5224-DD44-8DB9-296047F84FCD}"/>
              </a:ext>
            </a:extLst>
          </p:cNvPr>
          <p:cNvPicPr>
            <a:picLocks noChangeAspect="1"/>
          </p:cNvPicPr>
          <p:nvPr/>
        </p:nvPicPr>
        <p:blipFill>
          <a:blip r:embed="rId13"/>
          <a:stretch>
            <a:fillRect/>
          </a:stretch>
        </p:blipFill>
        <p:spPr>
          <a:xfrm>
            <a:off x="19382897" y="15017886"/>
            <a:ext cx="7959369" cy="7118775"/>
          </a:xfrm>
          <a:prstGeom prst="rect">
            <a:avLst/>
          </a:prstGeom>
        </p:spPr>
      </p:pic>
      <p:pic>
        <p:nvPicPr>
          <p:cNvPr id="1026" name="Picture 2" descr="https://lh4.googleusercontent.com/UC2I-4dR06BzjWloTQaP4BnUW7KEY3qURIBdXSGyYaEeXYEfCHdIHT1KYmX1--djFOGQu29HPgwXADGPwqnWUC99PdUxFq2dA9M5E_hStM8wUNv2FSscRtYGrhDK2g">
            <a:extLst>
              <a:ext uri="{FF2B5EF4-FFF2-40B4-BE49-F238E27FC236}">
                <a16:creationId xmlns:a16="http://schemas.microsoft.com/office/drawing/2014/main" id="{667E6679-426C-4E47-B11B-59EA607F391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297959" y="22886568"/>
            <a:ext cx="2096251" cy="452348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lh4.googleusercontent.com/9YbTn4hi7-Ga58cCtyaex6bcr47MFfhLrB0dSxHcXDxDxc2e7n61WpMj_DyzZNlpIzQnII7pGZRCi3SfftmjHp02yH8IfjhbIdcwaELEJB7LhJN-jgJ08agqh8RpzA">
            <a:extLst>
              <a:ext uri="{FF2B5EF4-FFF2-40B4-BE49-F238E27FC236}">
                <a16:creationId xmlns:a16="http://schemas.microsoft.com/office/drawing/2014/main" id="{069322D3-628C-6641-BEB9-AB0CE6607B0B}"/>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3887931" y="22837330"/>
            <a:ext cx="2107799" cy="472303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lh3.googleusercontent.com/xKidY03fsfMnBGLsuiTjkYCBt8lq1NDPSGeoCDUZukIOt3Wsalpm4y0ihbvDkn7VFJ4PFBpINu5VjIBEi_7gKKqxyf_lVzCGZ3NtcuO3Hc0NO3M510G264KJ537NTA">
            <a:extLst>
              <a:ext uri="{FF2B5EF4-FFF2-40B4-BE49-F238E27FC236}">
                <a16:creationId xmlns:a16="http://schemas.microsoft.com/office/drawing/2014/main" id="{FFCFF4C3-654B-F646-A351-F76341535597}"/>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793447" y="23018739"/>
            <a:ext cx="2186530" cy="464395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lh5.googleusercontent.com/6qFaDJhOGGpdEokEgoj4vmPlrd_1NlZdiztrj7QEaTSO2RGx1G7k0Roo2oH2lKXcU9cDiM-C282NhZe8w5N9v8YRVkB7Q01ECemBZZ8xWlk0dCgQLV9mD-4IwYCm5A">
            <a:extLst>
              <a:ext uri="{FF2B5EF4-FFF2-40B4-BE49-F238E27FC236}">
                <a16:creationId xmlns:a16="http://schemas.microsoft.com/office/drawing/2014/main" id="{10143F27-2DE7-874A-A024-1B7C754624BE}"/>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821912" y="23010695"/>
            <a:ext cx="2040026" cy="4399361"/>
          </a:xfrm>
          <a:prstGeom prst="rect">
            <a:avLst/>
          </a:prstGeom>
          <a:noFill/>
          <a:extLst>
            <a:ext uri="{909E8E84-426E-40DD-AFC4-6F175D3DCCD1}">
              <a14:hiddenFill xmlns:a14="http://schemas.microsoft.com/office/drawing/2010/main">
                <a:solidFill>
                  <a:srgbClr val="FFFFFF"/>
                </a:solidFill>
              </a14:hiddenFill>
            </a:ext>
          </a:extLst>
        </p:spPr>
      </p:pic>
      <p:pic>
        <p:nvPicPr>
          <p:cNvPr id="43" name="image20.png">
            <a:extLst>
              <a:ext uri="{FF2B5EF4-FFF2-40B4-BE49-F238E27FC236}">
                <a16:creationId xmlns:a16="http://schemas.microsoft.com/office/drawing/2014/main" id="{3DC4A8F6-6C67-BC4F-AF0A-B377E16ABC78}"/>
              </a:ext>
            </a:extLst>
          </p:cNvPr>
          <p:cNvPicPr/>
          <p:nvPr/>
        </p:nvPicPr>
        <p:blipFill>
          <a:blip r:embed="rId18"/>
          <a:srcRect/>
          <a:stretch>
            <a:fillRect/>
          </a:stretch>
        </p:blipFill>
        <p:spPr>
          <a:xfrm>
            <a:off x="8775136" y="15574353"/>
            <a:ext cx="6282663" cy="6727128"/>
          </a:xfrm>
          <a:prstGeom prst="rect">
            <a:avLst/>
          </a:prstGeom>
          <a:ln/>
        </p:spPr>
      </p:pic>
    </p:spTree>
    <p:extLst>
      <p:ext uri="{BB962C8B-B14F-4D97-AF65-F5344CB8AC3E}">
        <p14:creationId xmlns:p14="http://schemas.microsoft.com/office/powerpoint/2010/main" val="30284060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7B9E7F3C-73E8-4102-91E1-3C97CD8CD5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3314</TotalTime>
  <Words>536</Words>
  <Application>Microsoft Macintosh PowerPoint</Application>
  <PresentationFormat>Custom</PresentationFormat>
  <Paragraphs>23</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ＭＳ Ｐゴシック</vt:lpstr>
      <vt:lpstr>Arial</vt:lpstr>
      <vt:lpstr>Calibri</vt:lpstr>
      <vt:lpstr>Neue Haas Grotesk Text Pro</vt:lpstr>
      <vt:lpstr>Times New Roman</vt:lpstr>
      <vt:lpstr>1_Office Theme</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Estephany Sanchez</cp:lastModifiedBy>
  <cp:revision>93</cp:revision>
  <dcterms:created xsi:type="dcterms:W3CDTF">2019-06-25T19:12:02Z</dcterms:created>
  <dcterms:modified xsi:type="dcterms:W3CDTF">2021-12-01T23:49:38Z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