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sldIdLst>
    <p:sldId id="291" r:id="rId5"/>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81E3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varScale="1">
        <p:scale>
          <a:sx n="18" d="100"/>
          <a:sy n="18" d="100"/>
        </p:scale>
        <p:origin x="301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Content Placeholder 4" descr="A close up of a sign&#10;&#10;Description automatically generated">
            <a:extLst>
              <a:ext uri="{FF2B5EF4-FFF2-40B4-BE49-F238E27FC236}">
                <a16:creationId xmlns:a16="http://schemas.microsoft.com/office/drawing/2014/main" id="{E621DCD8-8EA5-471D-9DB2-FAF212F91CA5}"/>
              </a:ext>
            </a:extLst>
          </p:cNvPr>
          <p:cNvPicPr>
            <a:picLocks noChangeAspect="1"/>
          </p:cNvPicPr>
          <p:nvPr userDrawn="1"/>
        </p:nvPicPr>
        <p:blipFill>
          <a:blip r:embed="rId2"/>
          <a:stretch>
            <a:fillRect/>
          </a:stretch>
        </p:blipFill>
        <p:spPr>
          <a:xfrm>
            <a:off x="1097308" y="1089188"/>
            <a:ext cx="3641448" cy="3126894"/>
          </a:xfrm>
          <a:prstGeom prst="rect">
            <a:avLst/>
          </a:prstGeom>
        </p:spPr>
      </p:pic>
    </p:spTree>
    <p:extLst>
      <p:ext uri="{BB962C8B-B14F-4D97-AF65-F5344CB8AC3E}">
        <p14:creationId xmlns:p14="http://schemas.microsoft.com/office/powerpoint/2010/main" val="38678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3" name="Picture 2" descr="A picture containing drawing&#10;&#10;Description automatically generated">
            <a:extLst>
              <a:ext uri="{FF2B5EF4-FFF2-40B4-BE49-F238E27FC236}">
                <a16:creationId xmlns:a16="http://schemas.microsoft.com/office/drawing/2014/main" id="{48E10276-EBF3-49C1-87F7-629215451257}"/>
              </a:ext>
            </a:extLst>
          </p:cNvPr>
          <p:cNvPicPr>
            <a:picLocks noChangeAspect="1"/>
          </p:cNvPicPr>
          <p:nvPr userDrawn="1"/>
        </p:nvPicPr>
        <p:blipFill>
          <a:blip r:embed="rId2"/>
          <a:stretch>
            <a:fillRect/>
          </a:stretch>
        </p:blipFill>
        <p:spPr>
          <a:xfrm>
            <a:off x="1196797" y="1016276"/>
            <a:ext cx="3641446" cy="3126894"/>
          </a:xfrm>
          <a:prstGeom prst="rect">
            <a:avLst/>
          </a:prstGeom>
        </p:spPr>
      </p:pic>
    </p:spTree>
    <p:extLst>
      <p:ext uri="{BB962C8B-B14F-4D97-AF65-F5344CB8AC3E}">
        <p14:creationId xmlns:p14="http://schemas.microsoft.com/office/powerpoint/2010/main" val="935825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39FC9-247D-4D7A-A2BE-015BBDA6CC8E}"/>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39892949"/>
            <a:ext cx="32918400" cy="526695"/>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3" name="Content Placeholder 4" descr="A close up of a sign&#10;&#10;Description automatically generated">
            <a:extLst>
              <a:ext uri="{FF2B5EF4-FFF2-40B4-BE49-F238E27FC236}">
                <a16:creationId xmlns:a16="http://schemas.microsoft.com/office/drawing/2014/main" id="{822B3915-F74F-466A-A218-530699309EE0}"/>
              </a:ext>
            </a:extLst>
          </p:cNvPr>
          <p:cNvPicPr>
            <a:picLocks noChangeAspect="1"/>
          </p:cNvPicPr>
          <p:nvPr userDrawn="1"/>
        </p:nvPicPr>
        <p:blipFill>
          <a:blip r:embed="rId2"/>
          <a:stretch>
            <a:fillRect/>
          </a:stretch>
        </p:blipFill>
        <p:spPr>
          <a:xfrm>
            <a:off x="745665" y="41267399"/>
            <a:ext cx="2651530" cy="2276856"/>
          </a:xfrm>
          <a:prstGeom prst="rect">
            <a:avLst/>
          </a:prstGeom>
        </p:spPr>
      </p:pic>
    </p:spTree>
    <p:extLst>
      <p:ext uri="{BB962C8B-B14F-4D97-AF65-F5344CB8AC3E}">
        <p14:creationId xmlns:p14="http://schemas.microsoft.com/office/powerpoint/2010/main" val="1257355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4EFA1C-AD67-42CB-8453-2876F71A55C6}"/>
              </a:ext>
            </a:extLst>
          </p:cNvPr>
          <p:cNvSpPr txBox="1"/>
          <p:nvPr userDrawn="1"/>
        </p:nvSpPr>
        <p:spPr>
          <a:xfrm>
            <a:off x="21667030" y="42405827"/>
            <a:ext cx="10505705" cy="553998"/>
          </a:xfrm>
          <a:prstGeom prst="rect">
            <a:avLst/>
          </a:prstGeom>
          <a:noFill/>
        </p:spPr>
        <p:txBody>
          <a:bodyPr wrap="square" rtlCol="0">
            <a:spAutoFit/>
          </a:bodyPr>
          <a:lstStyle/>
          <a:p>
            <a:pPr algn="ctr"/>
            <a:r>
              <a:rPr lang="en-US" sz="3000" kern="1200" spc="225"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3" name="Rectangle 2">
            <a:extLst>
              <a:ext uri="{FF2B5EF4-FFF2-40B4-BE49-F238E27FC236}">
                <a16:creationId xmlns:a16="http://schemas.microsoft.com/office/drawing/2014/main" id="{858FA870-B1B1-4DEC-9AC9-E9343364F431}"/>
              </a:ext>
            </a:extLst>
          </p:cNvPr>
          <p:cNvSpPr/>
          <p:nvPr userDrawn="1"/>
        </p:nvSpPr>
        <p:spPr>
          <a:xfrm>
            <a:off x="0" y="39892949"/>
            <a:ext cx="32918400" cy="526695"/>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60"/>
          </a:p>
        </p:txBody>
      </p:sp>
      <p:pic>
        <p:nvPicPr>
          <p:cNvPr id="12" name="Picture 11" descr="A picture containing drawing&#10;&#10;Description automatically generated">
            <a:extLst>
              <a:ext uri="{FF2B5EF4-FFF2-40B4-BE49-F238E27FC236}">
                <a16:creationId xmlns:a16="http://schemas.microsoft.com/office/drawing/2014/main" id="{1D8B0F7F-7327-4AC6-95AB-455300B4EF41}"/>
              </a:ext>
            </a:extLst>
          </p:cNvPr>
          <p:cNvPicPr>
            <a:picLocks noChangeAspect="1"/>
          </p:cNvPicPr>
          <p:nvPr userDrawn="1"/>
        </p:nvPicPr>
        <p:blipFill>
          <a:blip r:embed="rId3"/>
          <a:stretch>
            <a:fillRect/>
          </a:stretch>
        </p:blipFill>
        <p:spPr>
          <a:xfrm>
            <a:off x="745665" y="41269424"/>
            <a:ext cx="2646812" cy="2272806"/>
          </a:xfrm>
          <a:prstGeom prst="rect">
            <a:avLst/>
          </a:prstGeom>
        </p:spPr>
      </p:pic>
    </p:spTree>
    <p:extLst>
      <p:ext uri="{BB962C8B-B14F-4D97-AF65-F5344CB8AC3E}">
        <p14:creationId xmlns:p14="http://schemas.microsoft.com/office/powerpoint/2010/main" val="3394207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90082"/>
      </p:ext>
    </p:extLst>
  </p:cSld>
  <p:clrMap bg1="lt1" tx1="dk1" bg2="lt2" tx2="dk2" accent1="accent1" accent2="accent2" accent3="accent3" accent4="accent4" accent5="accent5" accent6="accent6" hlink="hlink" folHlink="folHlink"/>
  <p:sldLayoutIdLst>
    <p:sldLayoutId id="2147483746" r:id="rId1"/>
    <p:sldLayoutId id="2147483745" r:id="rId2"/>
    <p:sldLayoutId id="2147483747" r:id="rId3"/>
    <p:sldLayoutId id="2147483748" r:id="rId4"/>
  </p:sldLayoutIdLst>
  <p:txStyles>
    <p:titleStyle>
      <a:lvl1pPr algn="l" defTabSz="2468880" rtl="0" eaLnBrk="1" latinLnBrk="0" hangingPunct="1">
        <a:lnSpc>
          <a:spcPct val="90000"/>
        </a:lnSpc>
        <a:spcBef>
          <a:spcPct val="0"/>
        </a:spcBef>
        <a:buNone/>
        <a:defRPr sz="11880" b="1" kern="1200">
          <a:solidFill>
            <a:schemeClr val="bg1"/>
          </a:solidFill>
          <a:latin typeface="Neue Haas Grotesk Text Pro" panose="020B0504020202020204" pitchFamily="34" charset="0"/>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bg1"/>
          </a:solidFill>
          <a:latin typeface="Neue Haas Grotesk Text Pro" panose="020B0504020202020204" pitchFamily="34" charset="0"/>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bg1"/>
          </a:solidFill>
          <a:latin typeface="Neue Haas Grotesk Text Pro" panose="020B0504020202020204" pitchFamily="34" charset="0"/>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bg1"/>
          </a:solidFill>
          <a:latin typeface="Neue Haas Grotesk Text Pro" panose="020B0504020202020204" pitchFamily="34" charset="0"/>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jp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2">
            <a:extLst>
              <a:ext uri="{FF2B5EF4-FFF2-40B4-BE49-F238E27FC236}">
                <a16:creationId xmlns:a16="http://schemas.microsoft.com/office/drawing/2014/main" id="{3326A7EB-0544-4D3F-8620-608E176B1E2D}"/>
              </a:ext>
            </a:extLst>
          </p:cNvPr>
          <p:cNvSpPr txBox="1">
            <a:spLocks noChangeArrowheads="1"/>
          </p:cNvSpPr>
          <p:nvPr/>
        </p:nvSpPr>
        <p:spPr bwMode="auto">
          <a:xfrm>
            <a:off x="3669833" y="41169369"/>
            <a:ext cx="25233383" cy="144102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55493" tIns="27746" rIns="55493" bIns="27746"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3000" dirty="0">
                <a:solidFill>
                  <a:schemeClr val="bg2"/>
                </a:solidFill>
              </a:rPr>
              <a:t>The material presented in this poster is based upon the work supported by XXXXX (</a:t>
            </a:r>
            <a:r>
              <a:rPr lang="en-US" altLang="en-US" sz="3000" i="1" dirty="0">
                <a:solidFill>
                  <a:schemeClr val="bg2"/>
                </a:solidFill>
              </a:rPr>
              <a:t>name of the project sponsor: federal, state or local government, or corporate partners, where applicable</a:t>
            </a:r>
            <a:r>
              <a:rPr lang="en-US" altLang="en-US" sz="3000" dirty="0">
                <a:solidFill>
                  <a:schemeClr val="bg2"/>
                </a:solidFill>
              </a:rPr>
              <a:t>). We/I thank XXXX for his/her/their assistance and mentorship that I/we received throughout the senior design project.</a:t>
            </a:r>
          </a:p>
        </p:txBody>
      </p:sp>
      <p:sp>
        <p:nvSpPr>
          <p:cNvPr id="4" name="Text Box 19">
            <a:extLst>
              <a:ext uri="{FF2B5EF4-FFF2-40B4-BE49-F238E27FC236}">
                <a16:creationId xmlns:a16="http://schemas.microsoft.com/office/drawing/2014/main" id="{987AAD38-3F70-4D75-84B6-AA1849F3864A}"/>
              </a:ext>
            </a:extLst>
          </p:cNvPr>
          <p:cNvSpPr txBox="1">
            <a:spLocks noChangeArrowheads="1"/>
          </p:cNvSpPr>
          <p:nvPr/>
        </p:nvSpPr>
        <p:spPr bwMode="auto">
          <a:xfrm>
            <a:off x="3272729" y="40482393"/>
            <a:ext cx="659918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rgbClr val="081E3F"/>
                </a:solidFill>
                <a:latin typeface="Arial" charset="0"/>
                <a:ea typeface="ＭＳ Ｐゴシック" charset="-128"/>
                <a:cs typeface="ＭＳ Ｐゴシック" charset="-128"/>
              </a:rPr>
              <a:t>ACKNOWLEDGEMENT</a:t>
            </a:r>
          </a:p>
        </p:txBody>
      </p:sp>
      <p:sp>
        <p:nvSpPr>
          <p:cNvPr id="6" name="TextBox 3">
            <a:extLst>
              <a:ext uri="{FF2B5EF4-FFF2-40B4-BE49-F238E27FC236}">
                <a16:creationId xmlns:a16="http://schemas.microsoft.com/office/drawing/2014/main" id="{50B115B5-F8D2-4A79-9D3B-4A38B45DCAEF}"/>
              </a:ext>
            </a:extLst>
          </p:cNvPr>
          <p:cNvSpPr txBox="1">
            <a:spLocks noChangeArrowheads="1"/>
          </p:cNvSpPr>
          <p:nvPr/>
        </p:nvSpPr>
        <p:spPr bwMode="auto">
          <a:xfrm>
            <a:off x="6099303" y="383331"/>
            <a:ext cx="20266094" cy="3908762"/>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bg2"/>
                </a:solidFill>
              </a:rPr>
              <a:t>Knight Foundation School of Computing and Information Sciences</a:t>
            </a:r>
          </a:p>
          <a:p>
            <a:pPr algn="ctr" eaLnBrk="1" hangingPunct="1"/>
            <a:r>
              <a:rPr lang="en-US" altLang="en-US" i="1" dirty="0">
                <a:solidFill>
                  <a:schemeClr val="bg2"/>
                </a:solidFill>
              </a:rPr>
              <a:t>Fall 2021 Capstone II Project</a:t>
            </a:r>
          </a:p>
        </p:txBody>
      </p:sp>
      <p:sp>
        <p:nvSpPr>
          <p:cNvPr id="8" name="Text Box 12">
            <a:extLst>
              <a:ext uri="{FF2B5EF4-FFF2-40B4-BE49-F238E27FC236}">
                <a16:creationId xmlns:a16="http://schemas.microsoft.com/office/drawing/2014/main" id="{42AB64D0-3610-4A7D-B618-41E259C835AA}"/>
              </a:ext>
            </a:extLst>
          </p:cNvPr>
          <p:cNvSpPr txBox="1">
            <a:spLocks noChangeArrowheads="1"/>
          </p:cNvSpPr>
          <p:nvPr/>
        </p:nvSpPr>
        <p:spPr bwMode="auto">
          <a:xfrm>
            <a:off x="3648713" y="4123911"/>
            <a:ext cx="26403300" cy="32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493" tIns="27746" rIns="55493" bIns="27746">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chemeClr val="bg2"/>
                </a:solidFill>
              </a:rPr>
              <a:t>Keeping Moms &amp; Infants Healthy</a:t>
            </a:r>
          </a:p>
          <a:p>
            <a:pPr algn="ctr" eaLnBrk="1" hangingPunct="1">
              <a:spcBef>
                <a:spcPct val="0"/>
              </a:spcBef>
              <a:buFontTx/>
              <a:buNone/>
            </a:pPr>
            <a:r>
              <a:rPr lang="en-US" altLang="en-US" sz="3500" b="1" dirty="0">
                <a:solidFill>
                  <a:schemeClr val="bg2"/>
                </a:solidFill>
              </a:rPr>
              <a:t>Student: Juan Pablo Arenas</a:t>
            </a:r>
            <a:endParaRPr lang="en-US" altLang="en-US" sz="3500" dirty="0">
              <a:solidFill>
                <a:schemeClr val="bg2"/>
              </a:solidFill>
            </a:endParaRPr>
          </a:p>
          <a:p>
            <a:pPr algn="ctr" eaLnBrk="1" hangingPunct="1">
              <a:spcBef>
                <a:spcPct val="0"/>
              </a:spcBef>
              <a:buFontTx/>
              <a:buNone/>
            </a:pPr>
            <a:r>
              <a:rPr lang="en-US" altLang="en-US" sz="3500" b="1" dirty="0">
                <a:solidFill>
                  <a:schemeClr val="bg2"/>
                </a:solidFill>
              </a:rPr>
              <a:t>Mentor:</a:t>
            </a:r>
            <a:r>
              <a:rPr lang="en-US" altLang="en-US" sz="3500" b="1" i="1" dirty="0">
                <a:solidFill>
                  <a:schemeClr val="bg2"/>
                </a:solidFill>
              </a:rPr>
              <a:t> </a:t>
            </a:r>
            <a:r>
              <a:rPr lang="en-US" altLang="en-US" sz="3500" i="1" dirty="0">
                <a:solidFill>
                  <a:schemeClr val="bg2"/>
                </a:solidFill>
              </a:rPr>
              <a:t>Jean Hannan (Product Owner,) Eduardo Morales (Product Owner’s Aide)</a:t>
            </a:r>
            <a:endParaRPr lang="en-US" altLang="ja-JP" sz="3500" dirty="0">
              <a:solidFill>
                <a:schemeClr val="bg2"/>
              </a:solidFill>
            </a:endParaRPr>
          </a:p>
          <a:p>
            <a:pPr algn="ctr" eaLnBrk="1" hangingPunct="1">
              <a:spcBef>
                <a:spcPct val="0"/>
              </a:spcBef>
              <a:buFontTx/>
              <a:buNone/>
            </a:pPr>
            <a:r>
              <a:rPr lang="en-US" altLang="en-US" sz="3500" b="1" dirty="0">
                <a:solidFill>
                  <a:schemeClr val="bg2"/>
                </a:solidFill>
              </a:rPr>
              <a:t>Instructor/Faculty:</a:t>
            </a:r>
            <a:r>
              <a:rPr lang="en-US" altLang="en-US" sz="3500" b="1" i="1" dirty="0">
                <a:solidFill>
                  <a:schemeClr val="bg2"/>
                </a:solidFill>
              </a:rPr>
              <a:t> Dr. Masoud </a:t>
            </a:r>
            <a:r>
              <a:rPr lang="en-US" altLang="en-US" sz="3500" b="1" i="1" dirty="0" err="1">
                <a:solidFill>
                  <a:schemeClr val="bg2"/>
                </a:solidFill>
              </a:rPr>
              <a:t>Sadjadi</a:t>
            </a:r>
            <a:r>
              <a:rPr lang="en-US" altLang="en-US" sz="3500" b="1" i="1" dirty="0">
                <a:solidFill>
                  <a:schemeClr val="bg2"/>
                </a:solidFill>
              </a:rPr>
              <a:t>, Florida International University</a:t>
            </a:r>
            <a:endParaRPr lang="en-US" altLang="en-US" sz="3500" dirty="0">
              <a:solidFill>
                <a:schemeClr val="bg2"/>
              </a:solidFill>
            </a:endParaRPr>
          </a:p>
        </p:txBody>
      </p:sp>
      <p:sp>
        <p:nvSpPr>
          <p:cNvPr id="14" name="Text Box 19">
            <a:extLst>
              <a:ext uri="{FF2B5EF4-FFF2-40B4-BE49-F238E27FC236}">
                <a16:creationId xmlns:a16="http://schemas.microsoft.com/office/drawing/2014/main" id="{B29FD7EB-747A-4072-87C3-943FF7FA497D}"/>
              </a:ext>
            </a:extLst>
          </p:cNvPr>
          <p:cNvSpPr txBox="1">
            <a:spLocks noChangeArrowheads="1"/>
          </p:cNvSpPr>
          <p:nvPr/>
        </p:nvSpPr>
        <p:spPr bwMode="auto">
          <a:xfrm>
            <a:off x="3623710" y="843179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PROBLEM</a:t>
            </a:r>
          </a:p>
        </p:txBody>
      </p:sp>
      <p:sp>
        <p:nvSpPr>
          <p:cNvPr id="16" name="Text Box 19">
            <a:extLst>
              <a:ext uri="{FF2B5EF4-FFF2-40B4-BE49-F238E27FC236}">
                <a16:creationId xmlns:a16="http://schemas.microsoft.com/office/drawing/2014/main" id="{2427A9B6-1837-4FBC-A93C-A5BBAE03C124}"/>
              </a:ext>
            </a:extLst>
          </p:cNvPr>
          <p:cNvSpPr txBox="1">
            <a:spLocks noChangeArrowheads="1"/>
          </p:cNvSpPr>
          <p:nvPr/>
        </p:nvSpPr>
        <p:spPr bwMode="auto">
          <a:xfrm>
            <a:off x="14051799" y="8477085"/>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CURRENT SYSTEM</a:t>
            </a:r>
          </a:p>
        </p:txBody>
      </p:sp>
      <p:sp>
        <p:nvSpPr>
          <p:cNvPr id="35" name="Text Box 19">
            <a:extLst>
              <a:ext uri="{FF2B5EF4-FFF2-40B4-BE49-F238E27FC236}">
                <a16:creationId xmlns:a16="http://schemas.microsoft.com/office/drawing/2014/main" id="{A983F3B7-960A-437D-AF44-6361E7FCDE24}"/>
              </a:ext>
            </a:extLst>
          </p:cNvPr>
          <p:cNvSpPr txBox="1">
            <a:spLocks noChangeArrowheads="1"/>
          </p:cNvSpPr>
          <p:nvPr/>
        </p:nvSpPr>
        <p:spPr bwMode="auto">
          <a:xfrm>
            <a:off x="24479888" y="851258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REQUIREMENTS</a:t>
            </a:r>
          </a:p>
        </p:txBody>
      </p:sp>
      <p:sp>
        <p:nvSpPr>
          <p:cNvPr id="37" name="Text Box 19">
            <a:extLst>
              <a:ext uri="{FF2B5EF4-FFF2-40B4-BE49-F238E27FC236}">
                <a16:creationId xmlns:a16="http://schemas.microsoft.com/office/drawing/2014/main" id="{B64B5CEA-9C02-43C1-B080-009892248751}"/>
              </a:ext>
            </a:extLst>
          </p:cNvPr>
          <p:cNvSpPr txBox="1">
            <a:spLocks noChangeArrowheads="1"/>
          </p:cNvSpPr>
          <p:nvPr/>
        </p:nvSpPr>
        <p:spPr bwMode="auto">
          <a:xfrm>
            <a:off x="3648713" y="18159500"/>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SYSTEM DESIGN</a:t>
            </a:r>
          </a:p>
        </p:txBody>
      </p:sp>
      <p:sp>
        <p:nvSpPr>
          <p:cNvPr id="39" name="Text Box 19">
            <a:extLst>
              <a:ext uri="{FF2B5EF4-FFF2-40B4-BE49-F238E27FC236}">
                <a16:creationId xmlns:a16="http://schemas.microsoft.com/office/drawing/2014/main" id="{952C1C80-7086-4DA2-95AD-B70021D7D191}"/>
              </a:ext>
            </a:extLst>
          </p:cNvPr>
          <p:cNvSpPr txBox="1">
            <a:spLocks noChangeArrowheads="1"/>
          </p:cNvSpPr>
          <p:nvPr/>
        </p:nvSpPr>
        <p:spPr bwMode="auto">
          <a:xfrm>
            <a:off x="14051798" y="16062940"/>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OBJECT DESIGN</a:t>
            </a:r>
          </a:p>
        </p:txBody>
      </p:sp>
      <p:sp>
        <p:nvSpPr>
          <p:cNvPr id="41" name="Text Box 19">
            <a:extLst>
              <a:ext uri="{FF2B5EF4-FFF2-40B4-BE49-F238E27FC236}">
                <a16:creationId xmlns:a16="http://schemas.microsoft.com/office/drawing/2014/main" id="{01F04685-644C-4E0E-A8A8-26A84BC0E45F}"/>
              </a:ext>
            </a:extLst>
          </p:cNvPr>
          <p:cNvSpPr txBox="1">
            <a:spLocks noChangeArrowheads="1"/>
          </p:cNvSpPr>
          <p:nvPr/>
        </p:nvSpPr>
        <p:spPr bwMode="auto">
          <a:xfrm>
            <a:off x="24479888" y="18189048"/>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IMPLEMENTATION</a:t>
            </a:r>
          </a:p>
        </p:txBody>
      </p:sp>
      <p:sp>
        <p:nvSpPr>
          <p:cNvPr id="43" name="Text Box 19">
            <a:extLst>
              <a:ext uri="{FF2B5EF4-FFF2-40B4-BE49-F238E27FC236}">
                <a16:creationId xmlns:a16="http://schemas.microsoft.com/office/drawing/2014/main" id="{C49BC42E-B457-414A-8885-A0E98A142666}"/>
              </a:ext>
            </a:extLst>
          </p:cNvPr>
          <p:cNvSpPr txBox="1">
            <a:spLocks noChangeArrowheads="1"/>
          </p:cNvSpPr>
          <p:nvPr/>
        </p:nvSpPr>
        <p:spPr bwMode="auto">
          <a:xfrm>
            <a:off x="3648713" y="28648028"/>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VERIFICATION</a:t>
            </a:r>
          </a:p>
        </p:txBody>
      </p:sp>
      <p:sp>
        <p:nvSpPr>
          <p:cNvPr id="45" name="Text Box 19">
            <a:extLst>
              <a:ext uri="{FF2B5EF4-FFF2-40B4-BE49-F238E27FC236}">
                <a16:creationId xmlns:a16="http://schemas.microsoft.com/office/drawing/2014/main" id="{D3412856-FF01-40E1-A213-DFE48C6462D4}"/>
              </a:ext>
            </a:extLst>
          </p:cNvPr>
          <p:cNvSpPr txBox="1">
            <a:spLocks noChangeArrowheads="1"/>
          </p:cNvSpPr>
          <p:nvPr/>
        </p:nvSpPr>
        <p:spPr bwMode="auto">
          <a:xfrm>
            <a:off x="13776728" y="32355144"/>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SUMMARY</a:t>
            </a:r>
          </a:p>
        </p:txBody>
      </p:sp>
      <p:sp>
        <p:nvSpPr>
          <p:cNvPr id="47" name="Text Box 19">
            <a:extLst>
              <a:ext uri="{FF2B5EF4-FFF2-40B4-BE49-F238E27FC236}">
                <a16:creationId xmlns:a16="http://schemas.microsoft.com/office/drawing/2014/main" id="{109ED16E-5B5C-42C5-A73B-0B225F50BCBC}"/>
              </a:ext>
            </a:extLst>
          </p:cNvPr>
          <p:cNvSpPr txBox="1">
            <a:spLocks noChangeArrowheads="1"/>
          </p:cNvSpPr>
          <p:nvPr/>
        </p:nvSpPr>
        <p:spPr bwMode="auto">
          <a:xfrm>
            <a:off x="24479888" y="28677577"/>
            <a:ext cx="5406553" cy="686976"/>
          </a:xfrm>
          <a:prstGeom prst="rect">
            <a:avLst/>
          </a:prstGeom>
          <a:noFill/>
          <a:ln w="12700">
            <a:noFill/>
            <a:miter lim="800000"/>
            <a:headEnd/>
            <a:tailEnd/>
          </a:ln>
          <a:effectLst/>
        </p:spPr>
        <p:txBody>
          <a:bodyPr wrap="square" lIns="55493" tIns="27746" rIns="55493" bIns="27746">
            <a:spAutoFit/>
          </a:bodyPr>
          <a:lstStyle/>
          <a:p>
            <a:pPr algn="ctr" defTabSz="554492">
              <a:spcBef>
                <a:spcPct val="50000"/>
              </a:spcBef>
              <a:defRPr/>
            </a:pPr>
            <a:r>
              <a:rPr lang="en-US" sz="4100" b="1" dirty="0">
                <a:solidFill>
                  <a:schemeClr val="bg2"/>
                </a:solidFill>
                <a:latin typeface="Arial" charset="0"/>
                <a:ea typeface="ＭＳ Ｐゴシック" charset="-128"/>
                <a:cs typeface="ＭＳ Ｐゴシック" charset="-128"/>
              </a:rPr>
              <a:t>Screenshots</a:t>
            </a:r>
          </a:p>
        </p:txBody>
      </p:sp>
      <p:pic>
        <p:nvPicPr>
          <p:cNvPr id="5" name="Picture 4" descr="Text, schematic&#10;&#10;Description automatically generated">
            <a:extLst>
              <a:ext uri="{FF2B5EF4-FFF2-40B4-BE49-F238E27FC236}">
                <a16:creationId xmlns:a16="http://schemas.microsoft.com/office/drawing/2014/main" id="{13345ABA-5269-4E9F-BBC1-99FD828052A3}"/>
              </a:ext>
            </a:extLst>
          </p:cNvPr>
          <p:cNvPicPr>
            <a:picLocks noChangeAspect="1"/>
          </p:cNvPicPr>
          <p:nvPr/>
        </p:nvPicPr>
        <p:blipFill>
          <a:blip r:embed="rId2"/>
          <a:stretch>
            <a:fillRect/>
          </a:stretch>
        </p:blipFill>
        <p:spPr>
          <a:xfrm>
            <a:off x="465350" y="626990"/>
            <a:ext cx="2340869" cy="2008636"/>
          </a:xfrm>
          <a:prstGeom prst="rect">
            <a:avLst/>
          </a:prstGeom>
        </p:spPr>
      </p:pic>
      <p:sp>
        <p:nvSpPr>
          <p:cNvPr id="7" name="TextBox 6">
            <a:extLst>
              <a:ext uri="{FF2B5EF4-FFF2-40B4-BE49-F238E27FC236}">
                <a16:creationId xmlns:a16="http://schemas.microsoft.com/office/drawing/2014/main" id="{EEA0F376-94FB-433B-9CF0-2C73F59EB89C}"/>
              </a:ext>
            </a:extLst>
          </p:cNvPr>
          <p:cNvSpPr txBox="1"/>
          <p:nvPr/>
        </p:nvSpPr>
        <p:spPr>
          <a:xfrm>
            <a:off x="3080526" y="9310567"/>
            <a:ext cx="6983588" cy="4708981"/>
          </a:xfrm>
          <a:prstGeom prst="rect">
            <a:avLst/>
          </a:prstGeom>
          <a:noFill/>
        </p:spPr>
        <p:txBody>
          <a:bodyPr wrap="square" rtlCol="0">
            <a:spAutoFit/>
          </a:bodyPr>
          <a:lstStyle/>
          <a:p>
            <a:r>
              <a:rPr lang="en-US" sz="3000" dirty="0">
                <a:solidFill>
                  <a:schemeClr val="bg1"/>
                </a:solidFill>
              </a:rPr>
              <a:t>New and expectant mothers are often missing the resources that could help them during such a stressful period in their lives. Keeping Moms and Infants Healthy, AKA </a:t>
            </a:r>
            <a:r>
              <a:rPr lang="en-US" sz="3000" dirty="0" err="1">
                <a:solidFill>
                  <a:schemeClr val="bg1"/>
                </a:solidFill>
              </a:rPr>
              <a:t>NuMom</a:t>
            </a:r>
            <a:r>
              <a:rPr lang="en-US" sz="3000" dirty="0">
                <a:solidFill>
                  <a:schemeClr val="bg1"/>
                </a:solidFill>
              </a:rPr>
              <a:t>, aims to bring these resources as simply and concisely as it can. With the app, mothers can find nearby clinics for their pregnancy or their child, keep track of the child’s immunization history, organize other documents, etc.</a:t>
            </a:r>
          </a:p>
        </p:txBody>
      </p:sp>
      <p:sp>
        <p:nvSpPr>
          <p:cNvPr id="23" name="TextBox 22">
            <a:extLst>
              <a:ext uri="{FF2B5EF4-FFF2-40B4-BE49-F238E27FC236}">
                <a16:creationId xmlns:a16="http://schemas.microsoft.com/office/drawing/2014/main" id="{74683DC1-7D46-4046-AB5E-52070F6C50A0}"/>
              </a:ext>
            </a:extLst>
          </p:cNvPr>
          <p:cNvSpPr txBox="1"/>
          <p:nvPr/>
        </p:nvSpPr>
        <p:spPr>
          <a:xfrm>
            <a:off x="13671094" y="9310567"/>
            <a:ext cx="6983588" cy="2400657"/>
          </a:xfrm>
          <a:prstGeom prst="rect">
            <a:avLst/>
          </a:prstGeom>
          <a:noFill/>
        </p:spPr>
        <p:txBody>
          <a:bodyPr wrap="square">
            <a:spAutoFit/>
          </a:bodyPr>
          <a:lstStyle/>
          <a:p>
            <a:r>
              <a:rPr lang="en-US" sz="3000" dirty="0" err="1">
                <a:solidFill>
                  <a:schemeClr val="bg1"/>
                </a:solidFill>
              </a:rPr>
              <a:t>NuMom</a:t>
            </a:r>
            <a:r>
              <a:rPr lang="en-US" sz="3000" dirty="0">
                <a:solidFill>
                  <a:schemeClr val="bg1"/>
                </a:solidFill>
              </a:rPr>
              <a:t> is an app in development for both iOS and Android that allows  new and expecting mothers to access, record, and organize important information about their children.</a:t>
            </a:r>
          </a:p>
        </p:txBody>
      </p:sp>
      <p:sp>
        <p:nvSpPr>
          <p:cNvPr id="24" name="TextBox 23">
            <a:extLst>
              <a:ext uri="{FF2B5EF4-FFF2-40B4-BE49-F238E27FC236}">
                <a16:creationId xmlns:a16="http://schemas.microsoft.com/office/drawing/2014/main" id="{0F235C96-FE5F-4CAF-97C2-F33DE5BA8890}"/>
              </a:ext>
            </a:extLst>
          </p:cNvPr>
          <p:cNvSpPr txBox="1"/>
          <p:nvPr/>
        </p:nvSpPr>
        <p:spPr>
          <a:xfrm>
            <a:off x="23691370" y="9458126"/>
            <a:ext cx="6983588" cy="5170646"/>
          </a:xfrm>
          <a:prstGeom prst="rect">
            <a:avLst/>
          </a:prstGeom>
          <a:noFill/>
        </p:spPr>
        <p:txBody>
          <a:bodyPr wrap="square">
            <a:spAutoFit/>
          </a:bodyPr>
          <a:lstStyle/>
          <a:p>
            <a:r>
              <a:rPr lang="en-US" sz="3000" dirty="0">
                <a:solidFill>
                  <a:schemeClr val="bg1"/>
                </a:solidFill>
              </a:rPr>
              <a:t>This semester, The Capstone II students who had already been working on the project for a semester were required to introduce the project to the incoming Capstone I students. After the new students were caught up and taught how to use React, Firebase, and the GitHub page, the team worked on finding and solving issues with the app. One notable step in progress made this semester was the upgrade of Expo version to SDK 42 from SDK 39. </a:t>
            </a:r>
          </a:p>
        </p:txBody>
      </p:sp>
      <p:sp>
        <p:nvSpPr>
          <p:cNvPr id="25" name="TextBox 24">
            <a:extLst>
              <a:ext uri="{FF2B5EF4-FFF2-40B4-BE49-F238E27FC236}">
                <a16:creationId xmlns:a16="http://schemas.microsoft.com/office/drawing/2014/main" id="{9FD41517-7916-4CE0-98EB-6B31271EC814}"/>
              </a:ext>
            </a:extLst>
          </p:cNvPr>
          <p:cNvSpPr txBox="1"/>
          <p:nvPr/>
        </p:nvSpPr>
        <p:spPr>
          <a:xfrm>
            <a:off x="3080526" y="19235796"/>
            <a:ext cx="6983588" cy="3323987"/>
          </a:xfrm>
          <a:prstGeom prst="rect">
            <a:avLst/>
          </a:prstGeom>
          <a:noFill/>
        </p:spPr>
        <p:txBody>
          <a:bodyPr wrap="square">
            <a:spAutoFit/>
          </a:bodyPr>
          <a:lstStyle/>
          <a:p>
            <a:r>
              <a:rPr lang="en-US" sz="3000" dirty="0">
                <a:solidFill>
                  <a:schemeClr val="bg1"/>
                </a:solidFill>
              </a:rPr>
              <a:t>The </a:t>
            </a:r>
            <a:r>
              <a:rPr lang="en-US" sz="3000" dirty="0" err="1">
                <a:solidFill>
                  <a:schemeClr val="bg1"/>
                </a:solidFill>
              </a:rPr>
              <a:t>NuMom</a:t>
            </a:r>
            <a:r>
              <a:rPr lang="en-US" sz="3000" dirty="0">
                <a:solidFill>
                  <a:schemeClr val="bg1"/>
                </a:solidFill>
              </a:rPr>
              <a:t> app interface is designed with simplicity in mind first and foremost. The most important information (clinics) is the first thing the user sees upon login, with other information available if the user looks for it. The application itself uses HTML, CSS, and </a:t>
            </a:r>
            <a:r>
              <a:rPr lang="en-US" sz="3000" dirty="0" err="1">
                <a:solidFill>
                  <a:schemeClr val="bg1"/>
                </a:solidFill>
              </a:rPr>
              <a:t>Javascript</a:t>
            </a:r>
            <a:r>
              <a:rPr lang="en-US" sz="3000" dirty="0">
                <a:solidFill>
                  <a:schemeClr val="bg1"/>
                </a:solidFill>
              </a:rPr>
              <a:t>.</a:t>
            </a:r>
          </a:p>
        </p:txBody>
      </p:sp>
      <p:pic>
        <p:nvPicPr>
          <p:cNvPr id="15" name="Picture 14">
            <a:extLst>
              <a:ext uri="{FF2B5EF4-FFF2-40B4-BE49-F238E27FC236}">
                <a16:creationId xmlns:a16="http://schemas.microsoft.com/office/drawing/2014/main" id="{BF56F091-B477-4ABE-84AE-E9AEDD8C2A3C}"/>
              </a:ext>
            </a:extLst>
          </p:cNvPr>
          <p:cNvPicPr>
            <a:picLocks noChangeAspect="1"/>
          </p:cNvPicPr>
          <p:nvPr/>
        </p:nvPicPr>
        <p:blipFill>
          <a:blip r:embed="rId3"/>
          <a:stretch>
            <a:fillRect/>
          </a:stretch>
        </p:blipFill>
        <p:spPr>
          <a:xfrm>
            <a:off x="10775607" y="17178113"/>
            <a:ext cx="12705180" cy="6511074"/>
          </a:xfrm>
          <a:prstGeom prst="rect">
            <a:avLst/>
          </a:prstGeom>
        </p:spPr>
      </p:pic>
      <p:pic>
        <p:nvPicPr>
          <p:cNvPr id="28" name="Google Shape;91;p11">
            <a:extLst>
              <a:ext uri="{FF2B5EF4-FFF2-40B4-BE49-F238E27FC236}">
                <a16:creationId xmlns:a16="http://schemas.microsoft.com/office/drawing/2014/main" id="{44E20E65-00C2-4216-9204-741A586B8E23}"/>
              </a:ext>
            </a:extLst>
          </p:cNvPr>
          <p:cNvPicPr preferRelativeResize="0"/>
          <p:nvPr/>
        </p:nvPicPr>
        <p:blipFill>
          <a:blip r:embed="rId4">
            <a:alphaModFix/>
          </a:blip>
          <a:stretch>
            <a:fillRect/>
          </a:stretch>
        </p:blipFill>
        <p:spPr>
          <a:xfrm>
            <a:off x="27975290" y="29916715"/>
            <a:ext cx="3822301" cy="6639266"/>
          </a:xfrm>
          <a:prstGeom prst="rect">
            <a:avLst/>
          </a:prstGeom>
          <a:noFill/>
          <a:ln>
            <a:noFill/>
          </a:ln>
        </p:spPr>
      </p:pic>
      <p:pic>
        <p:nvPicPr>
          <p:cNvPr id="29" name="Google Shape;50;p6">
            <a:extLst>
              <a:ext uri="{FF2B5EF4-FFF2-40B4-BE49-F238E27FC236}">
                <a16:creationId xmlns:a16="http://schemas.microsoft.com/office/drawing/2014/main" id="{79EDC203-12B4-4C80-A593-AF9C685D33FF}"/>
              </a:ext>
            </a:extLst>
          </p:cNvPr>
          <p:cNvPicPr preferRelativeResize="0"/>
          <p:nvPr/>
        </p:nvPicPr>
        <p:blipFill>
          <a:blip r:embed="rId5">
            <a:alphaModFix/>
          </a:blip>
          <a:stretch>
            <a:fillRect/>
          </a:stretch>
        </p:blipFill>
        <p:spPr>
          <a:xfrm>
            <a:off x="23170201" y="29792750"/>
            <a:ext cx="3195196" cy="6620638"/>
          </a:xfrm>
          <a:prstGeom prst="rect">
            <a:avLst/>
          </a:prstGeom>
          <a:noFill/>
          <a:ln>
            <a:noFill/>
          </a:ln>
        </p:spPr>
      </p:pic>
      <p:pic>
        <p:nvPicPr>
          <p:cNvPr id="30" name="Google Shape;85;p11">
            <a:extLst>
              <a:ext uri="{FF2B5EF4-FFF2-40B4-BE49-F238E27FC236}">
                <a16:creationId xmlns:a16="http://schemas.microsoft.com/office/drawing/2014/main" id="{C7F09358-381E-463C-8AA3-9AB28999DDD5}"/>
              </a:ext>
            </a:extLst>
          </p:cNvPr>
          <p:cNvPicPr preferRelativeResize="0"/>
          <p:nvPr/>
        </p:nvPicPr>
        <p:blipFill>
          <a:blip r:embed="rId6">
            <a:alphaModFix/>
          </a:blip>
          <a:stretch>
            <a:fillRect/>
          </a:stretch>
        </p:blipFill>
        <p:spPr>
          <a:xfrm>
            <a:off x="26365397" y="19623353"/>
            <a:ext cx="4508475" cy="2012712"/>
          </a:xfrm>
          <a:prstGeom prst="rect">
            <a:avLst/>
          </a:prstGeom>
          <a:noFill/>
          <a:ln>
            <a:noFill/>
          </a:ln>
        </p:spPr>
      </p:pic>
      <p:pic>
        <p:nvPicPr>
          <p:cNvPr id="31" name="Google Shape;84;p11">
            <a:extLst>
              <a:ext uri="{FF2B5EF4-FFF2-40B4-BE49-F238E27FC236}">
                <a16:creationId xmlns:a16="http://schemas.microsoft.com/office/drawing/2014/main" id="{D065D808-2E3C-4503-AB0C-0AD46B7F8BFD}"/>
              </a:ext>
            </a:extLst>
          </p:cNvPr>
          <p:cNvPicPr preferRelativeResize="0"/>
          <p:nvPr/>
        </p:nvPicPr>
        <p:blipFill>
          <a:blip r:embed="rId7">
            <a:alphaModFix/>
          </a:blip>
          <a:stretch>
            <a:fillRect/>
          </a:stretch>
        </p:blipFill>
        <p:spPr>
          <a:xfrm>
            <a:off x="26179075" y="22303437"/>
            <a:ext cx="2196822" cy="2126888"/>
          </a:xfrm>
          <a:prstGeom prst="rect">
            <a:avLst/>
          </a:prstGeom>
          <a:noFill/>
          <a:ln>
            <a:noFill/>
          </a:ln>
        </p:spPr>
      </p:pic>
      <p:pic>
        <p:nvPicPr>
          <p:cNvPr id="33" name="Google Shape;39;p6">
            <a:extLst>
              <a:ext uri="{FF2B5EF4-FFF2-40B4-BE49-F238E27FC236}">
                <a16:creationId xmlns:a16="http://schemas.microsoft.com/office/drawing/2014/main" id="{B35988EA-829E-4A5A-8C6F-D8D9020CBC71}"/>
              </a:ext>
            </a:extLst>
          </p:cNvPr>
          <p:cNvPicPr preferRelativeResize="0"/>
          <p:nvPr/>
        </p:nvPicPr>
        <p:blipFill>
          <a:blip r:embed="rId8">
            <a:alphaModFix/>
          </a:blip>
          <a:stretch>
            <a:fillRect/>
          </a:stretch>
        </p:blipFill>
        <p:spPr>
          <a:xfrm>
            <a:off x="26414782" y="24921743"/>
            <a:ext cx="3501156" cy="2154550"/>
          </a:xfrm>
          <a:prstGeom prst="rect">
            <a:avLst/>
          </a:prstGeom>
          <a:noFill/>
          <a:ln>
            <a:noFill/>
          </a:ln>
        </p:spPr>
      </p:pic>
      <p:pic>
        <p:nvPicPr>
          <p:cNvPr id="1026" name="Picture 2" descr="GitHub Logos and Usage · GitHub">
            <a:extLst>
              <a:ext uri="{FF2B5EF4-FFF2-40B4-BE49-F238E27FC236}">
                <a16:creationId xmlns:a16="http://schemas.microsoft.com/office/drawing/2014/main" id="{DD620D29-527A-41CC-AAAD-DEC06A6C66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12248" y="21896714"/>
            <a:ext cx="2925419" cy="2925419"/>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6CEE6B32-60C6-4D4A-9D88-3834F4A77FC0}"/>
              </a:ext>
            </a:extLst>
          </p:cNvPr>
          <p:cNvSpPr txBox="1"/>
          <p:nvPr/>
        </p:nvSpPr>
        <p:spPr>
          <a:xfrm>
            <a:off x="2806219" y="29622964"/>
            <a:ext cx="6983588" cy="4247317"/>
          </a:xfrm>
          <a:prstGeom prst="rect">
            <a:avLst/>
          </a:prstGeom>
          <a:noFill/>
        </p:spPr>
        <p:txBody>
          <a:bodyPr wrap="square">
            <a:spAutoFit/>
          </a:bodyPr>
          <a:lstStyle/>
          <a:p>
            <a:r>
              <a:rPr lang="en-US" sz="3000" dirty="0">
                <a:solidFill>
                  <a:schemeClr val="bg1"/>
                </a:solidFill>
              </a:rPr>
              <a:t>To verify any changes made to the app, the team used Expo Go to test the app on their personal phones. Firebase was used for any changes made to the database, and </a:t>
            </a:r>
            <a:r>
              <a:rPr lang="en-US" sz="3000" dirty="0" err="1">
                <a:solidFill>
                  <a:schemeClr val="bg1"/>
                </a:solidFill>
              </a:rPr>
              <a:t>Github</a:t>
            </a:r>
            <a:r>
              <a:rPr lang="en-US" sz="3000" dirty="0">
                <a:solidFill>
                  <a:schemeClr val="bg1"/>
                </a:solidFill>
              </a:rPr>
              <a:t> was used to collaborate on fixing issues, posting new ones that were found during the semester, reviewing other people’s work, and update the other members of the team on individual progress daily.</a:t>
            </a:r>
          </a:p>
        </p:txBody>
      </p:sp>
      <p:sp>
        <p:nvSpPr>
          <p:cNvPr id="38" name="TextBox 37">
            <a:extLst>
              <a:ext uri="{FF2B5EF4-FFF2-40B4-BE49-F238E27FC236}">
                <a16:creationId xmlns:a16="http://schemas.microsoft.com/office/drawing/2014/main" id="{AC0FC68E-8343-4F08-9EEA-EA8142FDE2EE}"/>
              </a:ext>
            </a:extLst>
          </p:cNvPr>
          <p:cNvSpPr txBox="1"/>
          <p:nvPr/>
        </p:nvSpPr>
        <p:spPr>
          <a:xfrm>
            <a:off x="12988210" y="33543425"/>
            <a:ext cx="6983588" cy="2862322"/>
          </a:xfrm>
          <a:prstGeom prst="rect">
            <a:avLst/>
          </a:prstGeom>
          <a:noFill/>
        </p:spPr>
        <p:txBody>
          <a:bodyPr wrap="square">
            <a:spAutoFit/>
          </a:bodyPr>
          <a:lstStyle/>
          <a:p>
            <a:r>
              <a:rPr lang="en-US" sz="3000" dirty="0">
                <a:solidFill>
                  <a:schemeClr val="bg1"/>
                </a:solidFill>
              </a:rPr>
              <a:t>The </a:t>
            </a:r>
            <a:r>
              <a:rPr lang="en-US" sz="3000" dirty="0" err="1">
                <a:solidFill>
                  <a:schemeClr val="bg1"/>
                </a:solidFill>
              </a:rPr>
              <a:t>NuMom</a:t>
            </a:r>
            <a:r>
              <a:rPr lang="en-US" sz="3000" dirty="0">
                <a:solidFill>
                  <a:schemeClr val="bg1"/>
                </a:solidFill>
              </a:rPr>
              <a:t> app aims to help increase accessibility and simplicity of resources for new and expecting mothers. This semester was mostly focused on polishing and upgrading the app’s existing features, and optimizing the workflow on </a:t>
            </a:r>
            <a:r>
              <a:rPr lang="en-US" sz="3000" dirty="0" err="1">
                <a:solidFill>
                  <a:schemeClr val="bg1"/>
                </a:solidFill>
              </a:rPr>
              <a:t>Github</a:t>
            </a:r>
            <a:r>
              <a:rPr lang="en-US" sz="3000" dirty="0">
                <a:solidFill>
                  <a:schemeClr val="bg1"/>
                </a:solidFill>
              </a:rPr>
              <a:t>.</a:t>
            </a:r>
          </a:p>
        </p:txBody>
      </p:sp>
      <p:pic>
        <p:nvPicPr>
          <p:cNvPr id="18" name="Picture 17">
            <a:extLst>
              <a:ext uri="{FF2B5EF4-FFF2-40B4-BE49-F238E27FC236}">
                <a16:creationId xmlns:a16="http://schemas.microsoft.com/office/drawing/2014/main" id="{E9E2E568-38FE-48D0-88F8-6C3F6CACA402}"/>
              </a:ext>
            </a:extLst>
          </p:cNvPr>
          <p:cNvPicPr>
            <a:picLocks noChangeAspect="1"/>
          </p:cNvPicPr>
          <p:nvPr/>
        </p:nvPicPr>
        <p:blipFill>
          <a:blip r:embed="rId10"/>
          <a:stretch>
            <a:fillRect/>
          </a:stretch>
        </p:blipFill>
        <p:spPr>
          <a:xfrm>
            <a:off x="11066591" y="24188761"/>
            <a:ext cx="11958936" cy="6479193"/>
          </a:xfrm>
          <a:prstGeom prst="rect">
            <a:avLst/>
          </a:prstGeom>
        </p:spPr>
      </p:pic>
    </p:spTree>
    <p:extLst>
      <p:ext uri="{BB962C8B-B14F-4D97-AF65-F5344CB8AC3E}">
        <p14:creationId xmlns:p14="http://schemas.microsoft.com/office/powerpoint/2010/main" val="114762976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CC3FD7BA-C022-4300-9A0D-9BB4DC0395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
  <TotalTime>3312</TotalTime>
  <Words>476</Words>
  <Application>Microsoft Office PowerPoint</Application>
  <PresentationFormat>Custom</PresentationFormat>
  <Paragraphs>23</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2_Office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Juan Pablo Arenas Grayeb</cp:lastModifiedBy>
  <cp:revision>83</cp:revision>
  <dcterms:created xsi:type="dcterms:W3CDTF">2019-06-25T19:12:02Z</dcterms:created>
  <dcterms:modified xsi:type="dcterms:W3CDTF">2021-11-29T21:01:47Z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