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626" y="48"/>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323"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g10491af0692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 name="Google Shape;26;g10491af0692_0_22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6"/>
        <p:cNvGrpSpPr/>
        <p:nvPr/>
      </p:nvGrpSpPr>
      <p:grpSpPr>
        <a:xfrm>
          <a:off x="0" y="0"/>
          <a:ext cx="0" cy="0"/>
          <a:chOff x="0" y="0"/>
          <a:chExt cx="0" cy="0"/>
        </a:xfrm>
      </p:grpSpPr>
      <p:sp>
        <p:nvSpPr>
          <p:cNvPr id="7" name="Google Shape;7;p2"/>
          <p:cNvSpPr/>
          <p:nvPr/>
        </p:nvSpPr>
        <p:spPr>
          <a:xfrm>
            <a:off x="0" y="29233913"/>
            <a:ext cx="43891200" cy="39510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480"/>
              <a:buFont typeface="Arial"/>
              <a:buNone/>
            </a:pPr>
            <a:endParaRPr sz="6480" b="0" i="0" u="none" strike="noStrike" cap="none">
              <a:solidFill>
                <a:schemeClr val="lt1"/>
              </a:solidFill>
              <a:latin typeface="Arial"/>
              <a:ea typeface="Arial"/>
              <a:cs typeface="Arial"/>
              <a:sym typeface="Arial"/>
            </a:endParaRPr>
          </a:p>
        </p:txBody>
      </p:sp>
      <p:sp>
        <p:nvSpPr>
          <p:cNvPr id="8" name="Google Shape;8;p2"/>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9" name="Google Shape;9;p2" descr="A picture containing drawing  Description automatically generated"/>
          <p:cNvPicPr preferRelativeResize="0"/>
          <p:nvPr/>
        </p:nvPicPr>
        <p:blipFill rotWithShape="1">
          <a:blip r:embed="rId3">
            <a:alphaModFix/>
          </a:blip>
          <a:srcRect/>
          <a:stretch/>
        </p:blipFill>
        <p:spPr>
          <a:xfrm>
            <a:off x="994221" y="30229644"/>
            <a:ext cx="2646812" cy="227280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10"/>
        <p:cNvGrpSpPr/>
        <p:nvPr/>
      </p:nvGrpSpPr>
      <p:grpSpPr>
        <a:xfrm>
          <a:off x="0" y="0"/>
          <a:ext cx="0" cy="0"/>
          <a:chOff x="0" y="0"/>
          <a:chExt cx="0" cy="0"/>
        </a:xfrm>
      </p:grpSpPr>
      <p:pic>
        <p:nvPicPr>
          <p:cNvPr id="11" name="Google Shape;11;p3" descr="A close up of a sign  Description automatically generated"/>
          <p:cNvPicPr preferRelativeResize="0"/>
          <p:nvPr/>
        </p:nvPicPr>
        <p:blipFill rotWithShape="1">
          <a:blip r:embed="rId2">
            <a:alphaModFix/>
          </a:blip>
          <a:srcRect/>
          <a:stretch/>
        </p:blipFill>
        <p:spPr>
          <a:xfrm>
            <a:off x="994221" y="30227619"/>
            <a:ext cx="2651530" cy="2276857"/>
          </a:xfrm>
          <a:prstGeom prst="rect">
            <a:avLst/>
          </a:prstGeom>
          <a:noFill/>
          <a:ln>
            <a:noFill/>
          </a:ln>
        </p:spPr>
      </p:pic>
      <p:sp>
        <p:nvSpPr>
          <p:cNvPr id="12" name="Google Shape;12;p3"/>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3" name="Google Shape;13;p3"/>
          <p:cNvSpPr/>
          <p:nvPr/>
        </p:nvSpPr>
        <p:spPr>
          <a:xfrm>
            <a:off x="0" y="29233913"/>
            <a:ext cx="43891200" cy="395100"/>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480"/>
              <a:buFont typeface="Arial"/>
              <a:buNone/>
            </a:pPr>
            <a:endParaRPr sz="648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 descr="A picture containing drawing  Description automatically generated"/>
          <p:cNvPicPr preferRelativeResize="0"/>
          <p:nvPr/>
        </p:nvPicPr>
        <p:blipFill rotWithShape="1">
          <a:blip r:embed="rId2">
            <a:alphaModFix/>
          </a:blip>
          <a:srcRect/>
          <a:stretch/>
        </p:blipFill>
        <p:spPr>
          <a:xfrm>
            <a:off x="1196797" y="1016276"/>
            <a:ext cx="3641445" cy="3126894"/>
          </a:xfrm>
          <a:prstGeom prst="rect">
            <a:avLst/>
          </a:prstGeom>
          <a:noFill/>
          <a:ln>
            <a:noFill/>
          </a:ln>
        </p:spPr>
      </p:pic>
      <p:sp>
        <p:nvSpPr>
          <p:cNvPr id="16" name="Google Shape;16;p4"/>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7"/>
        <p:cNvGrpSpPr/>
        <p:nvPr/>
      </p:nvGrpSpPr>
      <p:grpSpPr>
        <a:xfrm>
          <a:off x="0" y="0"/>
          <a:ext cx="0" cy="0"/>
          <a:chOff x="0" y="0"/>
          <a:chExt cx="0" cy="0"/>
        </a:xfrm>
      </p:grpSpPr>
      <p:pic>
        <p:nvPicPr>
          <p:cNvPr id="18" name="Google Shape;18;p5" descr="A close up of a sign  Description automatically generated"/>
          <p:cNvPicPr preferRelativeResize="0"/>
          <p:nvPr/>
        </p:nvPicPr>
        <p:blipFill rotWithShape="1">
          <a:blip r:embed="rId2">
            <a:alphaModFix/>
          </a:blip>
          <a:srcRect/>
          <a:stretch/>
        </p:blipFill>
        <p:spPr>
          <a:xfrm>
            <a:off x="1097308" y="1089188"/>
            <a:ext cx="3641449" cy="3126894"/>
          </a:xfrm>
          <a:prstGeom prst="rect">
            <a:avLst/>
          </a:prstGeom>
          <a:noFill/>
          <a:ln>
            <a:noFill/>
          </a:ln>
        </p:spPr>
      </p:pic>
      <p:sp>
        <p:nvSpPr>
          <p:cNvPr id="19" name="Google Shape;19;p5"/>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6"/>
          <p:cNvSpPr txBox="1">
            <a:spLocks noGrp="1"/>
          </p:cNvSpPr>
          <p:nvPr>
            <p:ph type="ctrTitle"/>
          </p:nvPr>
        </p:nvSpPr>
        <p:spPr>
          <a:xfrm>
            <a:off x="1496200" y="4765280"/>
            <a:ext cx="40899000" cy="13136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7700"/>
              <a:buChar char="●"/>
              <a:defRPr sz="27700"/>
            </a:lvl1pPr>
            <a:lvl2pPr lvl="1" algn="ctr" rtl="0">
              <a:spcBef>
                <a:spcPts val="0"/>
              </a:spcBef>
              <a:spcAft>
                <a:spcPts val="0"/>
              </a:spcAft>
              <a:buSzPts val="27700"/>
              <a:buChar char="○"/>
              <a:defRPr sz="27700"/>
            </a:lvl2pPr>
            <a:lvl3pPr lvl="2" algn="ctr" rtl="0">
              <a:spcBef>
                <a:spcPts val="0"/>
              </a:spcBef>
              <a:spcAft>
                <a:spcPts val="0"/>
              </a:spcAft>
              <a:buSzPts val="27700"/>
              <a:buChar char="■"/>
              <a:defRPr sz="27700"/>
            </a:lvl3pPr>
            <a:lvl4pPr lvl="3" algn="ctr" rtl="0">
              <a:spcBef>
                <a:spcPts val="0"/>
              </a:spcBef>
              <a:spcAft>
                <a:spcPts val="0"/>
              </a:spcAft>
              <a:buSzPts val="27700"/>
              <a:buChar char="●"/>
              <a:defRPr sz="27700"/>
            </a:lvl4pPr>
            <a:lvl5pPr lvl="4" algn="ctr" rtl="0">
              <a:spcBef>
                <a:spcPts val="0"/>
              </a:spcBef>
              <a:spcAft>
                <a:spcPts val="0"/>
              </a:spcAft>
              <a:buSzPts val="27700"/>
              <a:buChar char="○"/>
              <a:defRPr sz="27700"/>
            </a:lvl5pPr>
            <a:lvl6pPr lvl="5" algn="ctr" rtl="0">
              <a:spcBef>
                <a:spcPts val="0"/>
              </a:spcBef>
              <a:spcAft>
                <a:spcPts val="0"/>
              </a:spcAft>
              <a:buSzPts val="27700"/>
              <a:buChar char="■"/>
              <a:defRPr sz="27700"/>
            </a:lvl6pPr>
            <a:lvl7pPr lvl="6" algn="ctr" rtl="0">
              <a:spcBef>
                <a:spcPts val="0"/>
              </a:spcBef>
              <a:spcAft>
                <a:spcPts val="0"/>
              </a:spcAft>
              <a:buSzPts val="27700"/>
              <a:buChar char="●"/>
              <a:defRPr sz="27700"/>
            </a:lvl7pPr>
            <a:lvl8pPr lvl="7" algn="ctr" rtl="0">
              <a:spcBef>
                <a:spcPts val="0"/>
              </a:spcBef>
              <a:spcAft>
                <a:spcPts val="0"/>
              </a:spcAft>
              <a:buSzPts val="27700"/>
              <a:buChar char="○"/>
              <a:defRPr sz="27700"/>
            </a:lvl8pPr>
            <a:lvl9pPr lvl="8" algn="ctr" rtl="0">
              <a:spcBef>
                <a:spcPts val="0"/>
              </a:spcBef>
              <a:spcAft>
                <a:spcPts val="0"/>
              </a:spcAft>
              <a:buSzPts val="27700"/>
              <a:buChar char="■"/>
              <a:defRPr sz="27700"/>
            </a:lvl9pPr>
          </a:lstStyle>
          <a:p>
            <a:endParaRPr/>
          </a:p>
        </p:txBody>
      </p:sp>
      <p:sp>
        <p:nvSpPr>
          <p:cNvPr id="22" name="Google Shape;22;p6"/>
          <p:cNvSpPr txBox="1">
            <a:spLocks noGrp="1"/>
          </p:cNvSpPr>
          <p:nvPr>
            <p:ph type="subTitle" idx="1"/>
          </p:nvPr>
        </p:nvSpPr>
        <p:spPr>
          <a:xfrm>
            <a:off x="1496160" y="18138400"/>
            <a:ext cx="40899000" cy="5072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900"/>
              <a:buNone/>
              <a:defRPr sz="14900"/>
            </a:lvl1pPr>
            <a:lvl2pPr lvl="1" algn="ctr" rtl="0">
              <a:lnSpc>
                <a:spcPct val="100000"/>
              </a:lnSpc>
              <a:spcBef>
                <a:spcPts val="0"/>
              </a:spcBef>
              <a:spcAft>
                <a:spcPts val="0"/>
              </a:spcAft>
              <a:buSzPts val="14900"/>
              <a:buNone/>
              <a:defRPr sz="14900"/>
            </a:lvl2pPr>
            <a:lvl3pPr lvl="2" algn="ctr" rtl="0">
              <a:lnSpc>
                <a:spcPct val="100000"/>
              </a:lnSpc>
              <a:spcBef>
                <a:spcPts val="0"/>
              </a:spcBef>
              <a:spcAft>
                <a:spcPts val="0"/>
              </a:spcAft>
              <a:buSzPts val="14900"/>
              <a:buNone/>
              <a:defRPr sz="14900"/>
            </a:lvl3pPr>
            <a:lvl4pPr lvl="3" algn="ctr" rtl="0">
              <a:lnSpc>
                <a:spcPct val="100000"/>
              </a:lnSpc>
              <a:spcBef>
                <a:spcPts val="0"/>
              </a:spcBef>
              <a:spcAft>
                <a:spcPts val="0"/>
              </a:spcAft>
              <a:buSzPts val="14900"/>
              <a:buNone/>
              <a:defRPr sz="14900"/>
            </a:lvl4pPr>
            <a:lvl5pPr lvl="4" algn="ctr" rtl="0">
              <a:lnSpc>
                <a:spcPct val="100000"/>
              </a:lnSpc>
              <a:spcBef>
                <a:spcPts val="0"/>
              </a:spcBef>
              <a:spcAft>
                <a:spcPts val="0"/>
              </a:spcAft>
              <a:buSzPts val="14900"/>
              <a:buNone/>
              <a:defRPr sz="14900"/>
            </a:lvl5pPr>
            <a:lvl6pPr lvl="5" algn="ctr" rtl="0">
              <a:lnSpc>
                <a:spcPct val="100000"/>
              </a:lnSpc>
              <a:spcBef>
                <a:spcPts val="0"/>
              </a:spcBef>
              <a:spcAft>
                <a:spcPts val="0"/>
              </a:spcAft>
              <a:buSzPts val="14900"/>
              <a:buNone/>
              <a:defRPr sz="14900"/>
            </a:lvl6pPr>
            <a:lvl7pPr lvl="6" algn="ctr" rtl="0">
              <a:lnSpc>
                <a:spcPct val="100000"/>
              </a:lnSpc>
              <a:spcBef>
                <a:spcPts val="0"/>
              </a:spcBef>
              <a:spcAft>
                <a:spcPts val="0"/>
              </a:spcAft>
              <a:buSzPts val="14900"/>
              <a:buNone/>
              <a:defRPr sz="14900"/>
            </a:lvl7pPr>
            <a:lvl8pPr lvl="7" algn="ctr" rtl="0">
              <a:lnSpc>
                <a:spcPct val="100000"/>
              </a:lnSpc>
              <a:spcBef>
                <a:spcPts val="0"/>
              </a:spcBef>
              <a:spcAft>
                <a:spcPts val="0"/>
              </a:spcAft>
              <a:buSzPts val="14900"/>
              <a:buNone/>
              <a:defRPr sz="14900"/>
            </a:lvl8pPr>
            <a:lvl9pPr lvl="8" algn="ctr" rtl="0">
              <a:lnSpc>
                <a:spcPct val="100000"/>
              </a:lnSpc>
              <a:spcBef>
                <a:spcPts val="0"/>
              </a:spcBef>
              <a:spcAft>
                <a:spcPts val="0"/>
              </a:spcAft>
              <a:buSzPts val="14900"/>
              <a:buNone/>
              <a:defRPr sz="14900"/>
            </a:lvl9pPr>
          </a:lstStyle>
          <a:p>
            <a:endParaRPr/>
          </a:p>
        </p:txBody>
      </p:sp>
      <p:sp>
        <p:nvSpPr>
          <p:cNvPr id="23" name="Google Shape;23;p6"/>
          <p:cNvSpPr txBox="1">
            <a:spLocks noGrp="1"/>
          </p:cNvSpPr>
          <p:nvPr>
            <p:ph type="sldNum" idx="12"/>
          </p:nvPr>
        </p:nvSpPr>
        <p:spPr>
          <a:xfrm>
            <a:off x="40667798" y="29844588"/>
            <a:ext cx="2633700" cy="25191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jp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
        <p:cNvGrpSpPr/>
        <p:nvPr/>
      </p:nvGrpSpPr>
      <p:grpSpPr>
        <a:xfrm>
          <a:off x="0" y="0"/>
          <a:ext cx="0" cy="0"/>
          <a:chOff x="0" y="0"/>
          <a:chExt cx="0" cy="0"/>
        </a:xfrm>
      </p:grpSpPr>
      <p:pic>
        <p:nvPicPr>
          <p:cNvPr id="28" name="Google Shape;28;p7"/>
          <p:cNvPicPr preferRelativeResize="0"/>
          <p:nvPr/>
        </p:nvPicPr>
        <p:blipFill rotWithShape="1">
          <a:blip r:embed="rId4">
            <a:alphaModFix/>
          </a:blip>
          <a:srcRect b="49364"/>
          <a:stretch/>
        </p:blipFill>
        <p:spPr>
          <a:xfrm>
            <a:off x="29489400" y="21259800"/>
            <a:ext cx="13716000" cy="7315200"/>
          </a:xfrm>
          <a:prstGeom prst="rect">
            <a:avLst/>
          </a:prstGeom>
          <a:noFill/>
          <a:ln>
            <a:noFill/>
          </a:ln>
        </p:spPr>
      </p:pic>
      <p:pic>
        <p:nvPicPr>
          <p:cNvPr id="29" name="Google Shape;29;p7"/>
          <p:cNvPicPr preferRelativeResize="0"/>
          <p:nvPr/>
        </p:nvPicPr>
        <p:blipFill rotWithShape="1">
          <a:blip r:embed="rId4">
            <a:alphaModFix/>
          </a:blip>
          <a:srcRect b="49364"/>
          <a:stretch/>
        </p:blipFill>
        <p:spPr>
          <a:xfrm>
            <a:off x="15087600" y="21259800"/>
            <a:ext cx="13716000" cy="7315200"/>
          </a:xfrm>
          <a:prstGeom prst="rect">
            <a:avLst/>
          </a:prstGeom>
          <a:noFill/>
          <a:ln>
            <a:noFill/>
          </a:ln>
        </p:spPr>
      </p:pic>
      <p:pic>
        <p:nvPicPr>
          <p:cNvPr id="30" name="Google Shape;30;p7"/>
          <p:cNvPicPr preferRelativeResize="0"/>
          <p:nvPr/>
        </p:nvPicPr>
        <p:blipFill rotWithShape="1">
          <a:blip r:embed="rId4">
            <a:alphaModFix/>
          </a:blip>
          <a:srcRect b="49364"/>
          <a:stretch/>
        </p:blipFill>
        <p:spPr>
          <a:xfrm>
            <a:off x="29489400" y="13487400"/>
            <a:ext cx="13716000" cy="7315200"/>
          </a:xfrm>
          <a:prstGeom prst="rect">
            <a:avLst/>
          </a:prstGeom>
          <a:noFill/>
          <a:ln>
            <a:noFill/>
          </a:ln>
        </p:spPr>
      </p:pic>
      <p:pic>
        <p:nvPicPr>
          <p:cNvPr id="31" name="Google Shape;31;p7"/>
          <p:cNvPicPr preferRelativeResize="0"/>
          <p:nvPr/>
        </p:nvPicPr>
        <p:blipFill rotWithShape="1">
          <a:blip r:embed="rId4">
            <a:alphaModFix/>
          </a:blip>
          <a:srcRect b="49364"/>
          <a:stretch/>
        </p:blipFill>
        <p:spPr>
          <a:xfrm>
            <a:off x="15087600" y="13487400"/>
            <a:ext cx="13716000" cy="7315200"/>
          </a:xfrm>
          <a:prstGeom prst="rect">
            <a:avLst/>
          </a:prstGeom>
          <a:noFill/>
          <a:ln>
            <a:noFill/>
          </a:ln>
        </p:spPr>
      </p:pic>
      <p:pic>
        <p:nvPicPr>
          <p:cNvPr id="32" name="Google Shape;32;p7"/>
          <p:cNvPicPr preferRelativeResize="0"/>
          <p:nvPr/>
        </p:nvPicPr>
        <p:blipFill rotWithShape="1">
          <a:blip r:embed="rId4">
            <a:alphaModFix/>
          </a:blip>
          <a:srcRect b="49364"/>
          <a:stretch/>
        </p:blipFill>
        <p:spPr>
          <a:xfrm>
            <a:off x="685800" y="21259800"/>
            <a:ext cx="13716000" cy="7315200"/>
          </a:xfrm>
          <a:prstGeom prst="rect">
            <a:avLst/>
          </a:prstGeom>
          <a:noFill/>
          <a:ln>
            <a:noFill/>
          </a:ln>
        </p:spPr>
      </p:pic>
      <p:pic>
        <p:nvPicPr>
          <p:cNvPr id="33" name="Google Shape;33;p7"/>
          <p:cNvPicPr preferRelativeResize="0"/>
          <p:nvPr/>
        </p:nvPicPr>
        <p:blipFill rotWithShape="1">
          <a:blip r:embed="rId4">
            <a:alphaModFix/>
          </a:blip>
          <a:srcRect b="49364"/>
          <a:stretch/>
        </p:blipFill>
        <p:spPr>
          <a:xfrm>
            <a:off x="685800" y="13487400"/>
            <a:ext cx="13716000" cy="7315200"/>
          </a:xfrm>
          <a:prstGeom prst="rect">
            <a:avLst/>
          </a:prstGeom>
          <a:noFill/>
          <a:ln>
            <a:noFill/>
          </a:ln>
        </p:spPr>
      </p:pic>
      <p:pic>
        <p:nvPicPr>
          <p:cNvPr id="34" name="Google Shape;34;p7"/>
          <p:cNvPicPr preferRelativeResize="0"/>
          <p:nvPr/>
        </p:nvPicPr>
        <p:blipFill rotWithShape="1">
          <a:blip r:embed="rId4">
            <a:alphaModFix/>
          </a:blip>
          <a:srcRect b="49364"/>
          <a:stretch/>
        </p:blipFill>
        <p:spPr>
          <a:xfrm>
            <a:off x="29489400" y="5715000"/>
            <a:ext cx="13716000" cy="7315200"/>
          </a:xfrm>
          <a:prstGeom prst="rect">
            <a:avLst/>
          </a:prstGeom>
          <a:noFill/>
          <a:ln>
            <a:noFill/>
          </a:ln>
        </p:spPr>
      </p:pic>
      <p:pic>
        <p:nvPicPr>
          <p:cNvPr id="35" name="Google Shape;35;p7"/>
          <p:cNvPicPr preferRelativeResize="0"/>
          <p:nvPr/>
        </p:nvPicPr>
        <p:blipFill rotWithShape="1">
          <a:blip r:embed="rId4">
            <a:alphaModFix/>
          </a:blip>
          <a:srcRect b="49364"/>
          <a:stretch/>
        </p:blipFill>
        <p:spPr>
          <a:xfrm>
            <a:off x="15087600" y="5715000"/>
            <a:ext cx="13716000" cy="7315200"/>
          </a:xfrm>
          <a:prstGeom prst="rect">
            <a:avLst/>
          </a:prstGeom>
          <a:noFill/>
          <a:ln>
            <a:noFill/>
          </a:ln>
        </p:spPr>
      </p:pic>
      <p:pic>
        <p:nvPicPr>
          <p:cNvPr id="36" name="Google Shape;36;p7"/>
          <p:cNvPicPr preferRelativeResize="0"/>
          <p:nvPr/>
        </p:nvPicPr>
        <p:blipFill rotWithShape="1">
          <a:blip r:embed="rId4">
            <a:alphaModFix/>
          </a:blip>
          <a:srcRect b="49364"/>
          <a:stretch/>
        </p:blipFill>
        <p:spPr>
          <a:xfrm>
            <a:off x="685800" y="5715000"/>
            <a:ext cx="13716000" cy="7315200"/>
          </a:xfrm>
          <a:prstGeom prst="rect">
            <a:avLst/>
          </a:prstGeom>
          <a:noFill/>
          <a:ln>
            <a:noFill/>
          </a:ln>
        </p:spPr>
      </p:pic>
      <p:sp>
        <p:nvSpPr>
          <p:cNvPr id="37" name="Google Shape;37;p7"/>
          <p:cNvSpPr txBox="1"/>
          <p:nvPr/>
        </p:nvSpPr>
        <p:spPr>
          <a:xfrm>
            <a:off x="9601200" y="457200"/>
            <a:ext cx="24688800" cy="1816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5600" b="1">
                <a:solidFill>
                  <a:schemeClr val="lt1"/>
                </a:solidFill>
              </a:rPr>
              <a:t>Knight Foundation School of Computing and Informational Sciences</a:t>
            </a:r>
            <a:endParaRPr sz="5600"/>
          </a:p>
          <a:p>
            <a:pPr marL="0" marR="0" lvl="0" indent="0" algn="ctr" rtl="0">
              <a:spcBef>
                <a:spcPts val="0"/>
              </a:spcBef>
              <a:spcAft>
                <a:spcPts val="0"/>
              </a:spcAft>
              <a:buNone/>
            </a:pPr>
            <a:r>
              <a:rPr lang="en" sz="5600" i="1">
                <a:solidFill>
                  <a:schemeClr val="lt1"/>
                </a:solidFill>
              </a:rPr>
              <a:t>Fall 2021</a:t>
            </a:r>
            <a:r>
              <a:rPr lang="en" sz="5600" i="1">
                <a:solidFill>
                  <a:schemeClr val="lt1"/>
                </a:solidFill>
                <a:latin typeface="Arial"/>
                <a:ea typeface="Arial"/>
                <a:cs typeface="Arial"/>
                <a:sym typeface="Arial"/>
              </a:rPr>
              <a:t> </a:t>
            </a:r>
            <a:r>
              <a:rPr lang="en" sz="5600" i="1">
                <a:solidFill>
                  <a:schemeClr val="lt1"/>
                </a:solidFill>
              </a:rPr>
              <a:t>Capstone 1</a:t>
            </a:r>
            <a:r>
              <a:rPr lang="en" sz="5600" i="1">
                <a:solidFill>
                  <a:schemeClr val="lt1"/>
                </a:solidFill>
                <a:latin typeface="Arial"/>
                <a:ea typeface="Arial"/>
                <a:cs typeface="Arial"/>
                <a:sym typeface="Arial"/>
              </a:rPr>
              <a:t> Project</a:t>
            </a:r>
            <a:endParaRPr sz="5600" i="1"/>
          </a:p>
        </p:txBody>
      </p:sp>
      <p:sp>
        <p:nvSpPr>
          <p:cNvPr id="38" name="Google Shape;38;p7"/>
          <p:cNvSpPr txBox="1"/>
          <p:nvPr/>
        </p:nvSpPr>
        <p:spPr>
          <a:xfrm>
            <a:off x="4343400" y="2034337"/>
            <a:ext cx="35204400" cy="3230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0FFFF"/>
              </a:buClr>
              <a:buSzPts val="10000"/>
              <a:buFont typeface="Arial"/>
              <a:buNone/>
            </a:pPr>
            <a:r>
              <a:rPr lang="en" sz="10000" b="1">
                <a:solidFill>
                  <a:srgbClr val="00FFFF"/>
                </a:solidFill>
              </a:rPr>
              <a:t>NuMom (Keeping Moms &amp; Infants Healthy)</a:t>
            </a:r>
            <a:endParaRPr/>
          </a:p>
          <a:p>
            <a:pPr marL="0" marR="0" lvl="0" indent="0" algn="ctr" rtl="0">
              <a:spcBef>
                <a:spcPts val="0"/>
              </a:spcBef>
              <a:spcAft>
                <a:spcPts val="0"/>
              </a:spcAft>
              <a:buClr>
                <a:schemeClr val="lt1"/>
              </a:buClr>
              <a:buSzPts val="3500"/>
              <a:buFont typeface="Arial"/>
              <a:buNone/>
            </a:pPr>
            <a:r>
              <a:rPr lang="en" sz="3500" b="1">
                <a:solidFill>
                  <a:schemeClr val="lt1"/>
                </a:solidFill>
                <a:latin typeface="Arial"/>
                <a:ea typeface="Arial"/>
                <a:cs typeface="Arial"/>
                <a:sym typeface="Arial"/>
              </a:rPr>
              <a:t>Students:</a:t>
            </a:r>
            <a:r>
              <a:rPr lang="en" sz="3500" b="1">
                <a:solidFill>
                  <a:schemeClr val="lt1"/>
                </a:solidFill>
              </a:rPr>
              <a:t> Anael Ais, Jean Gabner, Julian Lopez, Lisabeth Roche, Oscar Sanchez</a:t>
            </a:r>
            <a:endParaRPr/>
          </a:p>
          <a:p>
            <a:pPr marL="0" marR="0" lvl="0" indent="0" algn="ctr" rtl="0">
              <a:spcBef>
                <a:spcPts val="0"/>
              </a:spcBef>
              <a:spcAft>
                <a:spcPts val="0"/>
              </a:spcAft>
              <a:buClr>
                <a:schemeClr val="lt1"/>
              </a:buClr>
              <a:buSzPts val="3500"/>
              <a:buFont typeface="Arial"/>
              <a:buNone/>
            </a:pPr>
            <a:r>
              <a:rPr lang="en" sz="3500" b="1">
                <a:solidFill>
                  <a:schemeClr val="lt1"/>
                </a:solidFill>
                <a:latin typeface="Arial"/>
                <a:ea typeface="Arial"/>
                <a:cs typeface="Arial"/>
                <a:sym typeface="Arial"/>
              </a:rPr>
              <a:t>Mentors: </a:t>
            </a:r>
            <a:r>
              <a:rPr lang="en" sz="3500" i="1">
                <a:solidFill>
                  <a:schemeClr val="lt1"/>
                </a:solidFill>
              </a:rPr>
              <a:t>Jean Hannan</a:t>
            </a:r>
            <a:r>
              <a:rPr lang="en" sz="3500">
                <a:solidFill>
                  <a:schemeClr val="lt1"/>
                </a:solidFill>
              </a:rPr>
              <a:t>, Product Owner &amp; </a:t>
            </a:r>
            <a:r>
              <a:rPr lang="en" sz="3500" i="1">
                <a:solidFill>
                  <a:schemeClr val="lt1"/>
                </a:solidFill>
              </a:rPr>
              <a:t>Eduardo Morales</a:t>
            </a:r>
            <a:r>
              <a:rPr lang="en" sz="3500">
                <a:solidFill>
                  <a:schemeClr val="lt1"/>
                </a:solidFill>
              </a:rPr>
              <a:t>, NuMom Veteran</a:t>
            </a:r>
            <a:endParaRPr/>
          </a:p>
          <a:p>
            <a:pPr marL="0" marR="0" lvl="0" indent="0" algn="ctr" rtl="0">
              <a:spcBef>
                <a:spcPts val="0"/>
              </a:spcBef>
              <a:spcAft>
                <a:spcPts val="0"/>
              </a:spcAft>
              <a:buClr>
                <a:schemeClr val="lt1"/>
              </a:buClr>
              <a:buSzPts val="3500"/>
              <a:buFont typeface="Arial"/>
              <a:buNone/>
            </a:pPr>
            <a:r>
              <a:rPr lang="en" sz="3500" b="1">
                <a:solidFill>
                  <a:schemeClr val="lt1"/>
                </a:solidFill>
                <a:latin typeface="Arial"/>
                <a:ea typeface="Arial"/>
                <a:cs typeface="Arial"/>
                <a:sym typeface="Arial"/>
              </a:rPr>
              <a:t>Instructor/Faculty: </a:t>
            </a:r>
            <a:r>
              <a:rPr lang="en" sz="3500" i="1">
                <a:solidFill>
                  <a:schemeClr val="lt1"/>
                </a:solidFill>
              </a:rPr>
              <a:t>Dr. Masoud Sadjadi</a:t>
            </a:r>
            <a:r>
              <a:rPr lang="en" sz="3500">
                <a:solidFill>
                  <a:schemeClr val="lt1"/>
                </a:solidFill>
                <a:latin typeface="Arial"/>
                <a:ea typeface="Arial"/>
                <a:cs typeface="Arial"/>
                <a:sym typeface="Arial"/>
              </a:rPr>
              <a:t>, Florida International University</a:t>
            </a:r>
            <a:endParaRPr/>
          </a:p>
        </p:txBody>
      </p:sp>
      <p:sp>
        <p:nvSpPr>
          <p:cNvPr id="39" name="Google Shape;39;p7"/>
          <p:cNvSpPr txBox="1"/>
          <p:nvPr/>
        </p:nvSpPr>
        <p:spPr>
          <a:xfrm>
            <a:off x="7732054" y="31318197"/>
            <a:ext cx="21444300" cy="1737000"/>
          </a:xfrm>
          <a:prstGeom prst="rect">
            <a:avLst/>
          </a:prstGeom>
          <a:noFill/>
          <a:ln>
            <a:noFill/>
          </a:ln>
        </p:spPr>
        <p:txBody>
          <a:bodyPr spcFirstLastPara="1" wrap="square" lIns="73975" tIns="36975" rIns="73975" bIns="36975" anchor="t" anchorCtr="0">
            <a:spAutoFit/>
          </a:bodyPr>
          <a:lstStyle/>
          <a:p>
            <a:pPr marL="0" lvl="0" indent="0" algn="l" rtl="0">
              <a:spcBef>
                <a:spcPts val="0"/>
              </a:spcBef>
              <a:spcAft>
                <a:spcPts val="0"/>
              </a:spcAft>
              <a:buClr>
                <a:srgbClr val="3333CC"/>
              </a:buClr>
              <a:buSzPts val="2400"/>
              <a:buFont typeface="Arial"/>
              <a:buNone/>
            </a:pPr>
            <a:r>
              <a:rPr lang="en" sz="3600">
                <a:solidFill>
                  <a:schemeClr val="lt2"/>
                </a:solidFill>
              </a:rPr>
              <a:t>The material presented in this poster is based upon the work supported by Jean Hannan. We thank Jean Hannan for her assistance and mentorship that we received throughout the Capstone I project.</a:t>
            </a:r>
            <a:endParaRPr sz="3600">
              <a:solidFill>
                <a:schemeClr val="dk1"/>
              </a:solidFill>
            </a:endParaRPr>
          </a:p>
          <a:p>
            <a:pPr marL="0" marR="0" lvl="0" indent="0" algn="l" rtl="0">
              <a:spcBef>
                <a:spcPts val="0"/>
              </a:spcBef>
              <a:spcAft>
                <a:spcPts val="0"/>
              </a:spcAft>
              <a:buClr>
                <a:srgbClr val="3333CC"/>
              </a:buClr>
              <a:buSzPts val="2400"/>
              <a:buFont typeface="Arial"/>
              <a:buNone/>
            </a:pPr>
            <a:endParaRPr sz="3600">
              <a:solidFill>
                <a:schemeClr val="lt2"/>
              </a:solidFill>
            </a:endParaRPr>
          </a:p>
        </p:txBody>
      </p:sp>
      <p:sp>
        <p:nvSpPr>
          <p:cNvPr id="40" name="Google Shape;40;p7"/>
          <p:cNvSpPr txBox="1"/>
          <p:nvPr/>
        </p:nvSpPr>
        <p:spPr>
          <a:xfrm>
            <a:off x="7732054" y="30770278"/>
            <a:ext cx="4578300" cy="548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075" b="1">
                <a:solidFill>
                  <a:srgbClr val="00FFFF"/>
                </a:solidFill>
                <a:latin typeface="Arial"/>
                <a:ea typeface="Arial"/>
                <a:cs typeface="Arial"/>
                <a:sym typeface="Arial"/>
              </a:rPr>
              <a:t>ACKNOWLEDGEMENT</a:t>
            </a:r>
            <a:endParaRPr/>
          </a:p>
        </p:txBody>
      </p:sp>
      <p:sp>
        <p:nvSpPr>
          <p:cNvPr id="41" name="Google Shape;41;p7"/>
          <p:cNvSpPr txBox="1"/>
          <p:nvPr/>
        </p:nvSpPr>
        <p:spPr>
          <a:xfrm>
            <a:off x="525780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PROBLEM</a:t>
            </a:r>
            <a:endParaRPr sz="3600">
              <a:solidFill>
                <a:srgbClr val="3333CC"/>
              </a:solidFill>
            </a:endParaRPr>
          </a:p>
        </p:txBody>
      </p:sp>
      <p:sp>
        <p:nvSpPr>
          <p:cNvPr id="42" name="Google Shape;42;p7"/>
          <p:cNvSpPr txBox="1"/>
          <p:nvPr/>
        </p:nvSpPr>
        <p:spPr>
          <a:xfrm>
            <a:off x="1965645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CURRENT SYSTEM</a:t>
            </a:r>
            <a:endParaRPr sz="3600">
              <a:solidFill>
                <a:srgbClr val="3333CC"/>
              </a:solidFill>
            </a:endParaRPr>
          </a:p>
        </p:txBody>
      </p:sp>
      <p:sp>
        <p:nvSpPr>
          <p:cNvPr id="43" name="Google Shape;43;p7"/>
          <p:cNvSpPr txBox="1"/>
          <p:nvPr/>
        </p:nvSpPr>
        <p:spPr>
          <a:xfrm>
            <a:off x="3406140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REQUIREMENTS</a:t>
            </a:r>
            <a:endParaRPr sz="3600">
              <a:solidFill>
                <a:srgbClr val="3333CC"/>
              </a:solidFill>
            </a:endParaRPr>
          </a:p>
        </p:txBody>
      </p:sp>
      <p:sp>
        <p:nvSpPr>
          <p:cNvPr id="44" name="Google Shape;44;p7"/>
          <p:cNvSpPr txBox="1"/>
          <p:nvPr/>
        </p:nvSpPr>
        <p:spPr>
          <a:xfrm>
            <a:off x="52578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SYSTEM DESIGN</a:t>
            </a:r>
            <a:endParaRPr sz="3600">
              <a:solidFill>
                <a:srgbClr val="3333CC"/>
              </a:solidFill>
            </a:endParaRPr>
          </a:p>
        </p:txBody>
      </p:sp>
      <p:sp>
        <p:nvSpPr>
          <p:cNvPr id="45" name="Google Shape;45;p7"/>
          <p:cNvSpPr txBox="1"/>
          <p:nvPr/>
        </p:nvSpPr>
        <p:spPr>
          <a:xfrm>
            <a:off x="196596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OBJECT DESIGN</a:t>
            </a:r>
            <a:endParaRPr sz="3600">
              <a:solidFill>
                <a:srgbClr val="3333CC"/>
              </a:solidFill>
            </a:endParaRPr>
          </a:p>
        </p:txBody>
      </p:sp>
      <p:sp>
        <p:nvSpPr>
          <p:cNvPr id="46" name="Google Shape;46;p7"/>
          <p:cNvSpPr txBox="1"/>
          <p:nvPr/>
        </p:nvSpPr>
        <p:spPr>
          <a:xfrm>
            <a:off x="340614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IMPLEMENTATION</a:t>
            </a:r>
            <a:endParaRPr sz="3600">
              <a:solidFill>
                <a:srgbClr val="3333CC"/>
              </a:solidFill>
            </a:endParaRPr>
          </a:p>
        </p:txBody>
      </p:sp>
      <p:sp>
        <p:nvSpPr>
          <p:cNvPr id="47" name="Google Shape;47;p7"/>
          <p:cNvSpPr txBox="1"/>
          <p:nvPr/>
        </p:nvSpPr>
        <p:spPr>
          <a:xfrm>
            <a:off x="52578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0000FF"/>
                </a:solidFill>
                <a:latin typeface="Arial"/>
                <a:ea typeface="Arial"/>
                <a:cs typeface="Arial"/>
                <a:sym typeface="Arial"/>
              </a:rPr>
              <a:t>VERIFICATION</a:t>
            </a:r>
            <a:endParaRPr sz="3600">
              <a:solidFill>
                <a:srgbClr val="0000FF"/>
              </a:solidFill>
            </a:endParaRPr>
          </a:p>
        </p:txBody>
      </p:sp>
      <p:sp>
        <p:nvSpPr>
          <p:cNvPr id="48" name="Google Shape;48;p7"/>
          <p:cNvSpPr txBox="1"/>
          <p:nvPr/>
        </p:nvSpPr>
        <p:spPr>
          <a:xfrm>
            <a:off x="196596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SUMMARY</a:t>
            </a:r>
            <a:endParaRPr sz="3600">
              <a:solidFill>
                <a:srgbClr val="3333CC"/>
              </a:solidFill>
            </a:endParaRPr>
          </a:p>
        </p:txBody>
      </p:sp>
      <p:sp>
        <p:nvSpPr>
          <p:cNvPr id="49" name="Google Shape;49;p7"/>
          <p:cNvSpPr txBox="1"/>
          <p:nvPr/>
        </p:nvSpPr>
        <p:spPr>
          <a:xfrm>
            <a:off x="340614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rPr>
              <a:t>SCREENSHOTS</a:t>
            </a:r>
            <a:endParaRPr sz="3600">
              <a:solidFill>
                <a:srgbClr val="3333CC"/>
              </a:solidFill>
            </a:endParaRPr>
          </a:p>
        </p:txBody>
      </p:sp>
      <p:pic>
        <p:nvPicPr>
          <p:cNvPr id="50" name="Google Shape;50;p7"/>
          <p:cNvPicPr preferRelativeResize="0"/>
          <p:nvPr/>
        </p:nvPicPr>
        <p:blipFill>
          <a:blip r:embed="rId5">
            <a:alphaModFix/>
          </a:blip>
          <a:stretch>
            <a:fillRect/>
          </a:stretch>
        </p:blipFill>
        <p:spPr>
          <a:xfrm>
            <a:off x="685800" y="617625"/>
            <a:ext cx="7759674" cy="4444625"/>
          </a:xfrm>
          <a:prstGeom prst="rect">
            <a:avLst/>
          </a:prstGeom>
          <a:noFill/>
          <a:ln>
            <a:noFill/>
          </a:ln>
        </p:spPr>
      </p:pic>
      <p:pic>
        <p:nvPicPr>
          <p:cNvPr id="51" name="Google Shape;51;p7"/>
          <p:cNvPicPr preferRelativeResize="0"/>
          <p:nvPr/>
        </p:nvPicPr>
        <p:blipFill>
          <a:blip r:embed="rId6">
            <a:alphaModFix/>
          </a:blip>
          <a:stretch>
            <a:fillRect/>
          </a:stretch>
        </p:blipFill>
        <p:spPr>
          <a:xfrm>
            <a:off x="37080625" y="-457200"/>
            <a:ext cx="6810575" cy="6810575"/>
          </a:xfrm>
          <a:prstGeom prst="rect">
            <a:avLst/>
          </a:prstGeom>
          <a:noFill/>
          <a:ln>
            <a:noFill/>
          </a:ln>
        </p:spPr>
      </p:pic>
      <p:pic>
        <p:nvPicPr>
          <p:cNvPr id="52" name="Google Shape;52;p7"/>
          <p:cNvPicPr preferRelativeResize="0"/>
          <p:nvPr/>
        </p:nvPicPr>
        <p:blipFill>
          <a:blip r:embed="rId7">
            <a:alphaModFix/>
          </a:blip>
          <a:stretch>
            <a:fillRect/>
          </a:stretch>
        </p:blipFill>
        <p:spPr>
          <a:xfrm>
            <a:off x="29946600" y="22860000"/>
            <a:ext cx="1920240" cy="3413760"/>
          </a:xfrm>
          <a:prstGeom prst="rect">
            <a:avLst/>
          </a:prstGeom>
          <a:noFill/>
          <a:ln>
            <a:noFill/>
          </a:ln>
        </p:spPr>
      </p:pic>
      <p:pic>
        <p:nvPicPr>
          <p:cNvPr id="53" name="Google Shape;53;p7"/>
          <p:cNvPicPr preferRelativeResize="0"/>
          <p:nvPr/>
        </p:nvPicPr>
        <p:blipFill>
          <a:blip r:embed="rId8">
            <a:alphaModFix/>
          </a:blip>
          <a:stretch>
            <a:fillRect/>
          </a:stretch>
        </p:blipFill>
        <p:spPr>
          <a:xfrm>
            <a:off x="32122872" y="24368760"/>
            <a:ext cx="1920240" cy="3413760"/>
          </a:xfrm>
          <a:prstGeom prst="rect">
            <a:avLst/>
          </a:prstGeom>
          <a:noFill/>
          <a:ln>
            <a:noFill/>
          </a:ln>
        </p:spPr>
      </p:pic>
      <p:pic>
        <p:nvPicPr>
          <p:cNvPr id="54" name="Google Shape;54;p7"/>
          <p:cNvPicPr preferRelativeResize="0"/>
          <p:nvPr/>
        </p:nvPicPr>
        <p:blipFill>
          <a:blip r:embed="rId9">
            <a:alphaModFix/>
          </a:blip>
          <a:stretch>
            <a:fillRect/>
          </a:stretch>
        </p:blipFill>
        <p:spPr>
          <a:xfrm>
            <a:off x="38633400" y="22860000"/>
            <a:ext cx="1920240" cy="3413760"/>
          </a:xfrm>
          <a:prstGeom prst="rect">
            <a:avLst/>
          </a:prstGeom>
          <a:noFill/>
          <a:ln>
            <a:noFill/>
          </a:ln>
        </p:spPr>
      </p:pic>
      <p:pic>
        <p:nvPicPr>
          <p:cNvPr id="55" name="Google Shape;55;p7"/>
          <p:cNvPicPr preferRelativeResize="0"/>
          <p:nvPr/>
        </p:nvPicPr>
        <p:blipFill>
          <a:blip r:embed="rId10">
            <a:alphaModFix/>
          </a:blip>
          <a:stretch>
            <a:fillRect/>
          </a:stretch>
        </p:blipFill>
        <p:spPr>
          <a:xfrm>
            <a:off x="40809672" y="21643848"/>
            <a:ext cx="1920633" cy="6136438"/>
          </a:xfrm>
          <a:prstGeom prst="rect">
            <a:avLst/>
          </a:prstGeom>
          <a:noFill/>
          <a:ln>
            <a:noFill/>
          </a:ln>
        </p:spPr>
      </p:pic>
      <p:pic>
        <p:nvPicPr>
          <p:cNvPr id="56" name="Google Shape;56;p7"/>
          <p:cNvPicPr preferRelativeResize="0"/>
          <p:nvPr/>
        </p:nvPicPr>
        <p:blipFill>
          <a:blip r:embed="rId11">
            <a:alphaModFix/>
          </a:blip>
          <a:stretch>
            <a:fillRect/>
          </a:stretch>
        </p:blipFill>
        <p:spPr>
          <a:xfrm>
            <a:off x="34290000" y="22860000"/>
            <a:ext cx="1920240" cy="3413760"/>
          </a:xfrm>
          <a:prstGeom prst="rect">
            <a:avLst/>
          </a:prstGeom>
          <a:noFill/>
          <a:ln>
            <a:noFill/>
          </a:ln>
        </p:spPr>
      </p:pic>
      <p:pic>
        <p:nvPicPr>
          <p:cNvPr id="57" name="Google Shape;57;p7"/>
          <p:cNvPicPr preferRelativeResize="0"/>
          <p:nvPr/>
        </p:nvPicPr>
        <p:blipFill>
          <a:blip r:embed="rId12">
            <a:alphaModFix/>
          </a:blip>
          <a:stretch>
            <a:fillRect/>
          </a:stretch>
        </p:blipFill>
        <p:spPr>
          <a:xfrm>
            <a:off x="36466272" y="24368760"/>
            <a:ext cx="1920240" cy="3410714"/>
          </a:xfrm>
          <a:prstGeom prst="rect">
            <a:avLst/>
          </a:prstGeom>
          <a:noFill/>
          <a:ln>
            <a:noFill/>
          </a:ln>
        </p:spPr>
      </p:pic>
      <p:sp>
        <p:nvSpPr>
          <p:cNvPr id="58" name="Google Shape;58;p7"/>
          <p:cNvSpPr txBox="1"/>
          <p:nvPr/>
        </p:nvSpPr>
        <p:spPr>
          <a:xfrm>
            <a:off x="6858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a:solidFill>
                  <a:schemeClr val="lt1"/>
                </a:solidFill>
              </a:rPr>
              <a:t>There currently exists an inequality in access to resources between new mothers who are low-income and those who are not. </a:t>
            </a:r>
            <a:endParaRPr sz="3600">
              <a:solidFill>
                <a:schemeClr val="lt1"/>
              </a:solidFill>
            </a:endParaRPr>
          </a:p>
          <a:p>
            <a:pPr marL="457200" marR="0" lvl="0" indent="-457200" algn="l" rtl="0">
              <a:spcBef>
                <a:spcPts val="0"/>
              </a:spcBef>
              <a:spcAft>
                <a:spcPts val="0"/>
              </a:spcAft>
              <a:buClr>
                <a:schemeClr val="lt1"/>
              </a:buClr>
              <a:buSzPts val="3600"/>
              <a:buChar char="●"/>
            </a:pPr>
            <a:r>
              <a:rPr lang="en" sz="3600">
                <a:solidFill>
                  <a:schemeClr val="lt1"/>
                </a:solidFill>
              </a:rPr>
              <a:t>Without these resources on hand, mothers cannot provide necessary care for their children, such as scheduling appointments, locating facilities, and keeping track of important milestones in their development.</a:t>
            </a:r>
            <a:endParaRPr sz="3600">
              <a:solidFill>
                <a:schemeClr val="lt1"/>
              </a:solidFill>
            </a:endParaRPr>
          </a:p>
          <a:p>
            <a:pPr marL="457200" marR="0" lvl="0" indent="-457200" algn="l" rtl="0">
              <a:spcBef>
                <a:spcPts val="0"/>
              </a:spcBef>
              <a:spcAft>
                <a:spcPts val="0"/>
              </a:spcAft>
              <a:buClr>
                <a:schemeClr val="lt1"/>
              </a:buClr>
              <a:buSzPts val="3600"/>
              <a:buChar char="●"/>
            </a:pPr>
            <a:r>
              <a:rPr lang="en" sz="3600">
                <a:solidFill>
                  <a:schemeClr val="lt1"/>
                </a:solidFill>
              </a:rPr>
              <a:t>An application such as NuMom intends to build the bridge between this inequality and provides easy to access resources.</a:t>
            </a:r>
            <a:endParaRPr sz="3600">
              <a:solidFill>
                <a:schemeClr val="lt1"/>
              </a:solidFill>
            </a:endParaRPr>
          </a:p>
        </p:txBody>
      </p:sp>
      <p:sp>
        <p:nvSpPr>
          <p:cNvPr id="59" name="Google Shape;59;p7"/>
          <p:cNvSpPr txBox="1"/>
          <p:nvPr/>
        </p:nvSpPr>
        <p:spPr>
          <a:xfrm>
            <a:off x="150876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a:solidFill>
                  <a:schemeClr val="lt1"/>
                </a:solidFill>
              </a:rPr>
              <a:t>The current standing of the app provides support for the following functionalities: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Recording immunizations, appointments, documents, and references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Providing information on STDs and safe sex practices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Locating facilities such as clinics and shelters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Aiding in applying to WIC and Medicaid</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Checking infant milestones and feeding information </a:t>
            </a:r>
            <a:endParaRPr sz="3600">
              <a:solidFill>
                <a:schemeClr val="lt1"/>
              </a:solidFill>
            </a:endParaRPr>
          </a:p>
          <a:p>
            <a:pPr marL="457200" lvl="0" indent="-457200" algn="l" rtl="0">
              <a:spcBef>
                <a:spcPts val="0"/>
              </a:spcBef>
              <a:spcAft>
                <a:spcPts val="0"/>
              </a:spcAft>
              <a:buClr>
                <a:schemeClr val="lt1"/>
              </a:buClr>
              <a:buSzPts val="3600"/>
              <a:buChar char="●"/>
            </a:pPr>
            <a:r>
              <a:rPr lang="en" sz="3600">
                <a:solidFill>
                  <a:schemeClr val="lt1"/>
                </a:solidFill>
              </a:rPr>
              <a:t>Users are also able to sign up and log in to keep their information saved.</a:t>
            </a:r>
            <a:endParaRPr sz="3600">
              <a:solidFill>
                <a:schemeClr val="lt1"/>
              </a:solidFill>
            </a:endParaRPr>
          </a:p>
        </p:txBody>
      </p:sp>
      <p:sp>
        <p:nvSpPr>
          <p:cNvPr id="60" name="Google Shape;60;p7"/>
          <p:cNvSpPr txBox="1"/>
          <p:nvPr/>
        </p:nvSpPr>
        <p:spPr>
          <a:xfrm>
            <a:off x="294894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a:solidFill>
                  <a:schemeClr val="lt1"/>
                </a:solidFill>
              </a:rPr>
              <a:t>The main goal for this semester was to finish the upgrade of the app to Expo SDK 42, finding and fixing any bugs along the way. </a:t>
            </a:r>
            <a:endParaRPr sz="3600">
              <a:solidFill>
                <a:schemeClr val="lt1"/>
              </a:solidFill>
            </a:endParaRPr>
          </a:p>
          <a:p>
            <a:pPr marL="457200" marR="0" lvl="0" indent="-457200" algn="l" rtl="0">
              <a:spcBef>
                <a:spcPts val="0"/>
              </a:spcBef>
              <a:spcAft>
                <a:spcPts val="0"/>
              </a:spcAft>
              <a:buClr>
                <a:schemeClr val="lt1"/>
              </a:buClr>
              <a:buSzPts val="3600"/>
              <a:buChar char="●"/>
            </a:pPr>
            <a:r>
              <a:rPr lang="en" sz="3600">
                <a:solidFill>
                  <a:schemeClr val="lt1"/>
                </a:solidFill>
              </a:rPr>
              <a:t>We also worked on several separate issues such as: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Cleaning up the Immunization dropdown menu</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Pressing the pin on the map of a specific location’s info page would crash the app</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Checklist items would not save properly</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Menu buttons on several pages would unintentionally shift</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Date &amp; Time pickers would be unreadable in IOS Dark Mode</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Several small grammar and spelling changes to content</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Several small UI changes and bug fixes</a:t>
            </a:r>
            <a:endParaRPr sz="3600">
              <a:solidFill>
                <a:schemeClr val="lt1"/>
              </a:solidFill>
            </a:endParaRPr>
          </a:p>
        </p:txBody>
      </p:sp>
      <p:sp>
        <p:nvSpPr>
          <p:cNvPr id="61" name="Google Shape;61;p7"/>
          <p:cNvSpPr txBox="1"/>
          <p:nvPr/>
        </p:nvSpPr>
        <p:spPr>
          <a:xfrm>
            <a:off x="15087600" y="22064472"/>
            <a:ext cx="13716000" cy="5943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3600">
                <a:solidFill>
                  <a:schemeClr val="lt1"/>
                </a:solidFill>
              </a:rPr>
              <a:t>The current standing of this app has been improved with better features and code refinements. Users will have an easier understanding on the management and navigation of screens within the app.This version allows a person to keep records of immunizations, appointments, documents, and references. Also, this version provides locations to clinics and shelters, allows you to check an infant’s milestone and feeding information, and provides checklists and necessary information to easily apply to WIC and Medicaid. These features provide every mother with the tools and guidance to keep their child healthy.   </a:t>
            </a:r>
            <a:endParaRPr sz="3600">
              <a:solidFill>
                <a:schemeClr val="lt1"/>
              </a:solidFill>
            </a:endParaRPr>
          </a:p>
        </p:txBody>
      </p:sp>
      <p:sp>
        <p:nvSpPr>
          <p:cNvPr id="62" name="Google Shape;62;p7"/>
          <p:cNvSpPr txBox="1"/>
          <p:nvPr/>
        </p:nvSpPr>
        <p:spPr>
          <a:xfrm>
            <a:off x="685800" y="22064472"/>
            <a:ext cx="13716000" cy="5943600"/>
          </a:xfrm>
          <a:prstGeom prst="rect">
            <a:avLst/>
          </a:prstGeom>
          <a:noFill/>
          <a:ln>
            <a:noFill/>
          </a:ln>
        </p:spPr>
        <p:txBody>
          <a:bodyPr spcFirstLastPara="1" wrap="square" lIns="91425" tIns="45700" rIns="91425" bIns="45700" anchor="t" anchorCtr="0">
            <a:noAutofit/>
          </a:bodyPr>
          <a:lstStyle/>
          <a:p>
            <a:pPr marL="457200" lvl="0" indent="-457200" algn="l" rtl="0">
              <a:spcBef>
                <a:spcPts val="0"/>
              </a:spcBef>
              <a:spcAft>
                <a:spcPts val="0"/>
              </a:spcAft>
              <a:buClr>
                <a:schemeClr val="lt1"/>
              </a:buClr>
              <a:buSzPts val="3600"/>
              <a:buChar char="●"/>
            </a:pPr>
            <a:r>
              <a:rPr lang="en" sz="3600">
                <a:solidFill>
                  <a:schemeClr val="lt1"/>
                </a:solidFill>
              </a:rPr>
              <a:t>We tested the app by using our terminal to run Expo. The Expo localhost would run the server using a tunnel, and we could then connect to the app using the Expo Go app on our smartphones. This would even allow us to create changes to the code of the app and see those changes in real time on our phones.</a:t>
            </a:r>
            <a:endParaRPr sz="3600">
              <a:solidFill>
                <a:schemeClr val="lt1"/>
              </a:solidFill>
            </a:endParaRPr>
          </a:p>
          <a:p>
            <a:pPr marL="457200" lvl="0" indent="-457200" algn="l" rtl="0">
              <a:spcBef>
                <a:spcPts val="0"/>
              </a:spcBef>
              <a:spcAft>
                <a:spcPts val="0"/>
              </a:spcAft>
              <a:buClr>
                <a:schemeClr val="lt1"/>
              </a:buClr>
              <a:buSzPts val="3600"/>
              <a:buChar char="●"/>
            </a:pPr>
            <a:r>
              <a:rPr lang="en" sz="3600">
                <a:solidFill>
                  <a:schemeClr val="lt1"/>
                </a:solidFill>
              </a:rPr>
              <a:t>We used GitHub to post new issues we found while testing the app, in order to efficiently find bugs. We would then assign different issues amongst ourselves in order to effectively distribute the workload and get fixes out for each bug as soon as possible, via pull requests. We would review these pull requests in order to ensure they met requirements.</a:t>
            </a:r>
            <a:endParaRPr sz="3600">
              <a:solidFill>
                <a:schemeClr val="lt1"/>
              </a:solidFill>
            </a:endParaRPr>
          </a:p>
          <a:p>
            <a:pPr marL="0" marR="0" lvl="0" indent="0" algn="ctr" rtl="0">
              <a:spcBef>
                <a:spcPts val="0"/>
              </a:spcBef>
              <a:spcAft>
                <a:spcPts val="0"/>
              </a:spcAft>
              <a:buNone/>
            </a:pPr>
            <a:endParaRPr sz="3600">
              <a:solidFill>
                <a:schemeClr val="lt1"/>
              </a:solidFill>
            </a:endParaRPr>
          </a:p>
        </p:txBody>
      </p:sp>
      <p:sp>
        <p:nvSpPr>
          <p:cNvPr id="63" name="Google Shape;63;p7"/>
          <p:cNvSpPr txBox="1"/>
          <p:nvPr/>
        </p:nvSpPr>
        <p:spPr>
          <a:xfrm>
            <a:off x="685800" y="14337792"/>
            <a:ext cx="13716000" cy="5943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b="1" i="1"/>
          </a:p>
        </p:txBody>
      </p:sp>
      <p:pic>
        <p:nvPicPr>
          <p:cNvPr id="64" name="Google Shape;64;p7"/>
          <p:cNvPicPr preferRelativeResize="0"/>
          <p:nvPr/>
        </p:nvPicPr>
        <p:blipFill>
          <a:blip r:embed="rId13">
            <a:alphaModFix/>
          </a:blip>
          <a:stretch>
            <a:fillRect/>
          </a:stretch>
        </p:blipFill>
        <p:spPr>
          <a:xfrm>
            <a:off x="39547800" y="15237763"/>
            <a:ext cx="3343275" cy="2090738"/>
          </a:xfrm>
          <a:prstGeom prst="rect">
            <a:avLst/>
          </a:prstGeom>
          <a:noFill/>
          <a:ln>
            <a:noFill/>
          </a:ln>
        </p:spPr>
      </p:pic>
      <p:pic>
        <p:nvPicPr>
          <p:cNvPr id="65" name="Google Shape;65;p7"/>
          <p:cNvPicPr preferRelativeResize="0"/>
          <p:nvPr/>
        </p:nvPicPr>
        <p:blipFill>
          <a:blip r:embed="rId14">
            <a:alphaModFix/>
          </a:blip>
          <a:stretch>
            <a:fillRect/>
          </a:stretch>
        </p:blipFill>
        <p:spPr>
          <a:xfrm>
            <a:off x="39678763" y="18025863"/>
            <a:ext cx="3081338" cy="1976438"/>
          </a:xfrm>
          <a:prstGeom prst="rect">
            <a:avLst/>
          </a:prstGeom>
          <a:noFill/>
          <a:ln>
            <a:noFill/>
          </a:ln>
        </p:spPr>
      </p:pic>
      <p:pic>
        <p:nvPicPr>
          <p:cNvPr id="66" name="Google Shape;66;p7"/>
          <p:cNvPicPr preferRelativeResize="0"/>
          <p:nvPr/>
        </p:nvPicPr>
        <p:blipFill>
          <a:blip r:embed="rId15">
            <a:alphaModFix/>
          </a:blip>
          <a:stretch>
            <a:fillRect/>
          </a:stretch>
        </p:blipFill>
        <p:spPr>
          <a:xfrm>
            <a:off x="37080613" y="15259188"/>
            <a:ext cx="2047875" cy="2047875"/>
          </a:xfrm>
          <a:prstGeom prst="rect">
            <a:avLst/>
          </a:prstGeom>
          <a:noFill/>
          <a:ln>
            <a:noFill/>
          </a:ln>
        </p:spPr>
      </p:pic>
      <p:pic>
        <p:nvPicPr>
          <p:cNvPr id="67" name="Google Shape;67;p7"/>
          <p:cNvPicPr preferRelativeResize="0"/>
          <p:nvPr/>
        </p:nvPicPr>
        <p:blipFill>
          <a:blip r:embed="rId16">
            <a:alphaModFix/>
          </a:blip>
          <a:stretch>
            <a:fillRect/>
          </a:stretch>
        </p:blipFill>
        <p:spPr>
          <a:xfrm>
            <a:off x="37080625" y="17821075"/>
            <a:ext cx="2314575" cy="2386013"/>
          </a:xfrm>
          <a:prstGeom prst="rect">
            <a:avLst/>
          </a:prstGeom>
          <a:noFill/>
          <a:ln>
            <a:noFill/>
          </a:ln>
        </p:spPr>
      </p:pic>
      <p:pic>
        <p:nvPicPr>
          <p:cNvPr id="68" name="Google Shape;68;p7"/>
          <p:cNvPicPr preferRelativeResize="0"/>
          <p:nvPr/>
        </p:nvPicPr>
        <p:blipFill>
          <a:blip r:embed="rId17">
            <a:alphaModFix/>
          </a:blip>
          <a:stretch>
            <a:fillRect/>
          </a:stretch>
        </p:blipFill>
        <p:spPr>
          <a:xfrm>
            <a:off x="33884475" y="18085388"/>
            <a:ext cx="1852613" cy="1857375"/>
          </a:xfrm>
          <a:prstGeom prst="rect">
            <a:avLst/>
          </a:prstGeom>
          <a:noFill/>
          <a:ln>
            <a:noFill/>
          </a:ln>
        </p:spPr>
      </p:pic>
      <p:pic>
        <p:nvPicPr>
          <p:cNvPr id="69" name="Google Shape;69;p7"/>
          <p:cNvPicPr preferRelativeResize="0"/>
          <p:nvPr/>
        </p:nvPicPr>
        <p:blipFill>
          <a:blip r:embed="rId18">
            <a:alphaModFix/>
          </a:blip>
          <a:stretch>
            <a:fillRect/>
          </a:stretch>
        </p:blipFill>
        <p:spPr>
          <a:xfrm>
            <a:off x="30474500" y="14974463"/>
            <a:ext cx="2138363" cy="2481263"/>
          </a:xfrm>
          <a:prstGeom prst="rect">
            <a:avLst/>
          </a:prstGeom>
          <a:noFill/>
          <a:ln>
            <a:noFill/>
          </a:ln>
        </p:spPr>
      </p:pic>
      <p:pic>
        <p:nvPicPr>
          <p:cNvPr id="70" name="Google Shape;70;p7"/>
          <p:cNvPicPr preferRelativeResize="0"/>
          <p:nvPr/>
        </p:nvPicPr>
        <p:blipFill>
          <a:blip r:embed="rId19">
            <a:alphaModFix/>
          </a:blip>
          <a:stretch>
            <a:fillRect/>
          </a:stretch>
        </p:blipFill>
        <p:spPr>
          <a:xfrm>
            <a:off x="30546413" y="18016825"/>
            <a:ext cx="1994535" cy="1994535"/>
          </a:xfrm>
          <a:prstGeom prst="rect">
            <a:avLst/>
          </a:prstGeom>
          <a:noFill/>
          <a:ln>
            <a:noFill/>
          </a:ln>
        </p:spPr>
      </p:pic>
      <p:pic>
        <p:nvPicPr>
          <p:cNvPr id="71" name="Google Shape;71;p7"/>
          <p:cNvPicPr preferRelativeResize="0"/>
          <p:nvPr/>
        </p:nvPicPr>
        <p:blipFill>
          <a:blip r:embed="rId20">
            <a:alphaModFix/>
          </a:blip>
          <a:stretch>
            <a:fillRect/>
          </a:stretch>
        </p:blipFill>
        <p:spPr>
          <a:xfrm>
            <a:off x="33448238" y="14731575"/>
            <a:ext cx="2797016" cy="2967038"/>
          </a:xfrm>
          <a:prstGeom prst="rect">
            <a:avLst/>
          </a:prstGeom>
          <a:noFill/>
          <a:ln>
            <a:noFill/>
          </a:ln>
        </p:spPr>
      </p:pic>
      <p:pic>
        <p:nvPicPr>
          <p:cNvPr id="72" name="Google Shape;72;p7"/>
          <p:cNvPicPr preferRelativeResize="0"/>
          <p:nvPr/>
        </p:nvPicPr>
        <p:blipFill>
          <a:blip r:embed="rId21">
            <a:alphaModFix/>
          </a:blip>
          <a:stretch>
            <a:fillRect/>
          </a:stretch>
        </p:blipFill>
        <p:spPr>
          <a:xfrm>
            <a:off x="2478525" y="14438975"/>
            <a:ext cx="9966228" cy="6136426"/>
          </a:xfrm>
          <a:prstGeom prst="rect">
            <a:avLst/>
          </a:prstGeom>
          <a:noFill/>
          <a:ln>
            <a:noFill/>
          </a:ln>
        </p:spPr>
      </p:pic>
      <p:pic>
        <p:nvPicPr>
          <p:cNvPr id="73" name="Google Shape;73;p7"/>
          <p:cNvPicPr preferRelativeResize="0"/>
          <p:nvPr/>
        </p:nvPicPr>
        <p:blipFill>
          <a:blip r:embed="rId22">
            <a:alphaModFix/>
          </a:blip>
          <a:stretch>
            <a:fillRect/>
          </a:stretch>
        </p:blipFill>
        <p:spPr>
          <a:xfrm>
            <a:off x="19010376" y="14520672"/>
            <a:ext cx="6014085" cy="5889403"/>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583</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Oscar</cp:lastModifiedBy>
  <cp:revision>1</cp:revision>
  <dcterms:modified xsi:type="dcterms:W3CDTF">2021-11-29T18:57:03Z</dcterms:modified>
</cp:coreProperties>
</file>