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MZtm/5w0yJbHmyM8zoNAODD92i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All we need is the problem, and my contribution, </a:t>
            </a:r>
            <a:endParaRPr/>
          </a:p>
          <a:p>
            <a:pPr indent="0" lvl="0" marL="0" rtl="0" algn="l">
              <a:spcBef>
                <a:spcPts val="0"/>
              </a:spcBef>
              <a:spcAft>
                <a:spcPts val="0"/>
              </a:spcAft>
              <a:buNone/>
            </a:pPr>
            <a:r>
              <a:rPr lang="en-US"/>
              <a:t>IDEAS: From this (old thing that Joseph gave) to this (The new thing that Carlos and I made.) Tell them about some of the functionality and paired programming we used.</a:t>
            </a:r>
            <a:endParaRPr/>
          </a:p>
          <a:p>
            <a:pPr indent="0" lvl="0" marL="0" rtl="0" algn="l">
              <a:spcBef>
                <a:spcPts val="0"/>
              </a:spcBef>
              <a:spcAft>
                <a:spcPts val="0"/>
              </a:spcAft>
              <a:buNone/>
            </a:pPr>
            <a:r>
              <a:rPr lang="en-US"/>
              <a:t>Also think about how we have to connect Flutter that is in Dart with Kotlin code my dude. Maybe also talk about socket programming.</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19" name="Google Shape;19;p3"/>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7" name="Google Shape;27;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6" y="1016366"/>
            <a:ext cx="1881295" cy="2545855"/>
            <a:chOff x="11140977" y="745237"/>
            <a:chExt cx="522582" cy="530386"/>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2" name="Google Shape;32;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35" name="Google Shape;35;p5"/>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a:off x="41216986" y="1016366"/>
            <a:ext cx="1881295" cy="2545855"/>
            <a:chOff x="11140977" y="745237"/>
            <a:chExt cx="522582" cy="530386"/>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0" name="Google Shape;40;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 Id="rId11" Type="http://schemas.openxmlformats.org/officeDocument/2006/relationships/image" Target="../media/image9.png"/><Relationship Id="rId10" Type="http://schemas.openxmlformats.org/officeDocument/2006/relationships/image" Target="../media/image16.png"/><Relationship Id="rId12" Type="http://schemas.openxmlformats.org/officeDocument/2006/relationships/image" Target="../media/image15.png"/><Relationship Id="rId9" Type="http://schemas.openxmlformats.org/officeDocument/2006/relationships/image" Target="../media/image13.png"/><Relationship Id="rId5" Type="http://schemas.openxmlformats.org/officeDocument/2006/relationships/image" Target="../media/image17.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pic>
        <p:nvPicPr>
          <p:cNvPr id="45" name="Google Shape;45;p1"/>
          <p:cNvPicPr preferRelativeResize="0"/>
          <p:nvPr/>
        </p:nvPicPr>
        <p:blipFill>
          <a:blip r:embed="rId3">
            <a:alphaModFix/>
          </a:blip>
          <a:stretch>
            <a:fillRect/>
          </a:stretch>
        </p:blipFill>
        <p:spPr>
          <a:xfrm>
            <a:off x="33047550" y="11624850"/>
            <a:ext cx="1118961" cy="1177500"/>
          </a:xfrm>
          <a:prstGeom prst="rect">
            <a:avLst/>
          </a:prstGeom>
          <a:noFill/>
          <a:ln>
            <a:noFill/>
          </a:ln>
        </p:spPr>
      </p:pic>
      <p:sp>
        <p:nvSpPr>
          <p:cNvPr id="46" name="Google Shape;46;p1"/>
          <p:cNvSpPr txBox="1"/>
          <p:nvPr/>
        </p:nvSpPr>
        <p:spPr>
          <a:xfrm>
            <a:off x="6816436" y="617630"/>
            <a:ext cx="35924389" cy="21544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0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b="0" i="1" lang="en-US" sz="5400" u="none" cap="none" strike="noStrike">
                <a:solidFill>
                  <a:schemeClr val="lt1"/>
                </a:solidFill>
                <a:latin typeface="Arial"/>
                <a:ea typeface="Arial"/>
                <a:cs typeface="Arial"/>
                <a:sym typeface="Arial"/>
              </a:rPr>
              <a:t>Fall 2021 Senior Design Project</a:t>
            </a:r>
            <a:endParaRPr/>
          </a:p>
        </p:txBody>
      </p:sp>
      <p:sp>
        <p:nvSpPr>
          <p:cNvPr id="47" name="Google Shape;47;p1"/>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Agineek</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Karanveer Singh Sandhu</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Guðmundur Traustason</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Product Owner </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Dr. Masoud Sadjadi</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48" name="Google Shape;48;p1"/>
          <p:cNvSpPr txBox="1"/>
          <p:nvPr/>
        </p:nvSpPr>
        <p:spPr>
          <a:xfrm>
            <a:off x="7323548" y="7619425"/>
            <a:ext cx="7882800" cy="1071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6475">
                <a:solidFill>
                  <a:schemeClr val="lt2"/>
                </a:solidFill>
              </a:rPr>
              <a:t>PROBLEM</a:t>
            </a:r>
            <a:endParaRPr sz="4800"/>
          </a:p>
        </p:txBody>
      </p:sp>
      <p:sp>
        <p:nvSpPr>
          <p:cNvPr id="49" name="Google Shape;49;p1"/>
          <p:cNvSpPr txBox="1"/>
          <p:nvPr/>
        </p:nvSpPr>
        <p:spPr>
          <a:xfrm>
            <a:off x="20657612" y="7621375"/>
            <a:ext cx="7380900" cy="1067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6450">
                <a:solidFill>
                  <a:schemeClr val="lt2"/>
                </a:solidFill>
              </a:rPr>
              <a:t>THE CHANGE</a:t>
            </a:r>
            <a:endParaRPr sz="6450"/>
          </a:p>
        </p:txBody>
      </p:sp>
      <p:sp>
        <p:nvSpPr>
          <p:cNvPr id="50" name="Google Shape;50;p1"/>
          <p:cNvSpPr txBox="1"/>
          <p:nvPr/>
        </p:nvSpPr>
        <p:spPr>
          <a:xfrm>
            <a:off x="19995225" y="12917975"/>
            <a:ext cx="9566700" cy="4334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lang="en-US" sz="3075">
                <a:solidFill>
                  <a:schemeClr val="lt2"/>
                </a:solidFill>
              </a:rPr>
              <a:t>The previous version of the Agineek Pad Plugin for </a:t>
            </a:r>
            <a:r>
              <a:rPr lang="en-US" sz="3075">
                <a:solidFill>
                  <a:srgbClr val="B6D7A8"/>
                </a:solidFill>
              </a:rPr>
              <a:t>Android</a:t>
            </a:r>
            <a:r>
              <a:rPr lang="en-US" sz="3075">
                <a:solidFill>
                  <a:schemeClr val="lt2"/>
                </a:solidFill>
              </a:rPr>
              <a:t> </a:t>
            </a:r>
            <a:r>
              <a:rPr lang="en-US" sz="3075">
                <a:solidFill>
                  <a:schemeClr val="lt2"/>
                </a:solidFill>
              </a:rPr>
              <a:t>is made in </a:t>
            </a:r>
            <a:r>
              <a:rPr lang="en-US" sz="3075">
                <a:solidFill>
                  <a:srgbClr val="DD7E6B"/>
                </a:solidFill>
              </a:rPr>
              <a:t>Java</a:t>
            </a:r>
            <a:r>
              <a:rPr lang="en-US" sz="3075">
                <a:solidFill>
                  <a:schemeClr val="lt2"/>
                </a:solidFill>
              </a:rPr>
              <a:t>. However, we decided that it would be better if the Pad Plugin was made in mainly </a:t>
            </a:r>
            <a:r>
              <a:rPr lang="en-US" sz="3075">
                <a:solidFill>
                  <a:srgbClr val="D5A6BD"/>
                </a:solidFill>
              </a:rPr>
              <a:t>Kotlin</a:t>
            </a:r>
            <a:r>
              <a:rPr lang="en-US" sz="3075">
                <a:solidFill>
                  <a:schemeClr val="lt2"/>
                </a:solidFill>
              </a:rPr>
              <a:t> as </a:t>
            </a:r>
            <a:r>
              <a:rPr lang="en-US" sz="3075">
                <a:solidFill>
                  <a:srgbClr val="D5A6BD"/>
                </a:solidFill>
              </a:rPr>
              <a:t>Kotlin</a:t>
            </a:r>
            <a:r>
              <a:rPr lang="en-US" sz="3075">
                <a:solidFill>
                  <a:schemeClr val="lt2"/>
                </a:solidFill>
              </a:rPr>
              <a:t> has </a:t>
            </a:r>
            <a:r>
              <a:rPr lang="en-US" sz="3075">
                <a:solidFill>
                  <a:srgbClr val="DD7E6B"/>
                </a:solidFill>
              </a:rPr>
              <a:t>Java</a:t>
            </a:r>
            <a:r>
              <a:rPr lang="en-US" sz="3075">
                <a:solidFill>
                  <a:schemeClr val="lt2"/>
                </a:solidFill>
              </a:rPr>
              <a:t> interoperability and </a:t>
            </a:r>
            <a:r>
              <a:rPr lang="en-US" sz="3075">
                <a:solidFill>
                  <a:srgbClr val="D5A6BD"/>
                </a:solidFill>
              </a:rPr>
              <a:t>Kotlin</a:t>
            </a:r>
            <a:r>
              <a:rPr lang="en-US" sz="3075">
                <a:solidFill>
                  <a:schemeClr val="lt2"/>
                </a:solidFill>
              </a:rPr>
              <a:t> is widely popular among </a:t>
            </a:r>
            <a:r>
              <a:rPr lang="en-US" sz="3075">
                <a:solidFill>
                  <a:srgbClr val="B6D7A8"/>
                </a:solidFill>
              </a:rPr>
              <a:t>Android</a:t>
            </a:r>
            <a:r>
              <a:rPr lang="en-US" sz="3075">
                <a:solidFill>
                  <a:schemeClr val="lt2"/>
                </a:solidFill>
              </a:rPr>
              <a:t> developers. I have converted the Sequence.java file into an equivalent file in Kotlin. Moreover, I have also updated some of the other .kt files made by my coworkers as I needed to remove errors that needed to be fixed.</a:t>
            </a:r>
            <a:endParaRPr/>
          </a:p>
        </p:txBody>
      </p:sp>
      <p:sp>
        <p:nvSpPr>
          <p:cNvPr id="51" name="Google Shape;51;p1"/>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a:t>
            </a:r>
            <a:r>
              <a:rPr b="0" i="0" lang="en-US" sz="2400" u="none" cap="none" strike="noStrike">
                <a:solidFill>
                  <a:schemeClr val="lt1"/>
                </a:solidFill>
                <a:latin typeface="Arial"/>
                <a:ea typeface="Arial"/>
                <a:cs typeface="Arial"/>
                <a:sym typeface="Arial"/>
              </a:rPr>
              <a:t>Guðmundur Traustason</a:t>
            </a:r>
            <a:r>
              <a:rPr b="0" i="0" lang="en-US" sz="2400" u="none" cap="none" strike="noStrike">
                <a:solidFill>
                  <a:schemeClr val="lt2"/>
                </a:solidFill>
                <a:latin typeface="Arial"/>
                <a:ea typeface="Arial"/>
                <a:cs typeface="Arial"/>
                <a:sym typeface="Arial"/>
              </a:rPr>
              <a:t>. We thank the product owner and Yasmani Subirat for the assistance and mentorship that we received throughout the senior design project.</a:t>
            </a:r>
            <a:endParaRPr/>
          </a:p>
        </p:txBody>
      </p:sp>
      <p:sp>
        <p:nvSpPr>
          <p:cNvPr id="52" name="Google Shape;52;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pic>
        <p:nvPicPr>
          <p:cNvPr descr="Schematic&#10;&#10;Description automatically generated with medium confidence" id="53" name="Google Shape;53;p1"/>
          <p:cNvPicPr preferRelativeResize="0"/>
          <p:nvPr/>
        </p:nvPicPr>
        <p:blipFill rotWithShape="1">
          <a:blip r:embed="rId4">
            <a:alphaModFix/>
          </a:blip>
          <a:srcRect b="0" l="0" r="0" t="0"/>
          <a:stretch/>
        </p:blipFill>
        <p:spPr>
          <a:xfrm>
            <a:off x="866731" y="1364675"/>
            <a:ext cx="4125912" cy="3228974"/>
          </a:xfrm>
          <a:prstGeom prst="rect">
            <a:avLst/>
          </a:prstGeom>
          <a:noFill/>
          <a:ln>
            <a:noFill/>
          </a:ln>
        </p:spPr>
      </p:pic>
      <p:sp>
        <p:nvSpPr>
          <p:cNvPr id="54" name="Google Shape;54;p1"/>
          <p:cNvSpPr txBox="1"/>
          <p:nvPr/>
        </p:nvSpPr>
        <p:spPr>
          <a:xfrm>
            <a:off x="6816425" y="13200124"/>
            <a:ext cx="9566700" cy="4317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50">
                <a:solidFill>
                  <a:srgbClr val="F2F2F2"/>
                </a:solidFill>
              </a:rPr>
              <a:t>Soccer players have trouble keeping track of how often they score or how often they pass the ball correctly. Having another person count for them is not easily accessible and is prone to human error. To fix this, Agineek was made where soccer players can set up pads for them to hit and a mobile application would connect to those pads and </a:t>
            </a:r>
            <a:r>
              <a:rPr lang="en-US" sz="3050">
                <a:solidFill>
                  <a:srgbClr val="F2F2F2"/>
                </a:solidFill>
              </a:rPr>
              <a:t>players</a:t>
            </a:r>
            <a:r>
              <a:rPr lang="en-US" sz="3050">
                <a:solidFill>
                  <a:srgbClr val="F2F2F2"/>
                </a:solidFill>
              </a:rPr>
              <a:t> would have to hit the pad with a soccer ball as those pads light up. Those scores would be </a:t>
            </a:r>
            <a:endParaRPr sz="3050">
              <a:solidFill>
                <a:srgbClr val="F2F2F2"/>
              </a:solidFill>
            </a:endParaRPr>
          </a:p>
        </p:txBody>
      </p:sp>
      <p:sp>
        <p:nvSpPr>
          <p:cNvPr id="55" name="Google Shape;55;p1"/>
          <p:cNvSpPr txBox="1"/>
          <p:nvPr/>
        </p:nvSpPr>
        <p:spPr>
          <a:xfrm>
            <a:off x="18153405" y="8650290"/>
            <a:ext cx="126666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a:p>
        </p:txBody>
      </p:sp>
      <p:sp>
        <p:nvSpPr>
          <p:cNvPr id="56" name="Google Shape;56;p1"/>
          <p:cNvSpPr txBox="1"/>
          <p:nvPr/>
        </p:nvSpPr>
        <p:spPr>
          <a:xfrm>
            <a:off x="6511636" y="16317991"/>
            <a:ext cx="98715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a:p>
        </p:txBody>
      </p:sp>
      <p:sp>
        <p:nvSpPr>
          <p:cNvPr id="57" name="Google Shape;57;p1"/>
          <p:cNvSpPr txBox="1"/>
          <p:nvPr/>
        </p:nvSpPr>
        <p:spPr>
          <a:xfrm>
            <a:off x="9844000" y="25427573"/>
            <a:ext cx="273351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a:p>
        </p:txBody>
      </p:sp>
      <p:pic>
        <p:nvPicPr>
          <p:cNvPr id="58" name="Google Shape;58;p1"/>
          <p:cNvPicPr preferRelativeResize="0"/>
          <p:nvPr/>
        </p:nvPicPr>
        <p:blipFill>
          <a:blip r:embed="rId5">
            <a:alphaModFix/>
          </a:blip>
          <a:stretch>
            <a:fillRect/>
          </a:stretch>
        </p:blipFill>
        <p:spPr>
          <a:xfrm>
            <a:off x="6816425" y="8702150"/>
            <a:ext cx="9996298" cy="4317601"/>
          </a:xfrm>
          <a:prstGeom prst="rect">
            <a:avLst/>
          </a:prstGeom>
          <a:noFill/>
          <a:ln>
            <a:noFill/>
          </a:ln>
        </p:spPr>
      </p:pic>
      <p:sp>
        <p:nvSpPr>
          <p:cNvPr id="59" name="Google Shape;59;p1"/>
          <p:cNvSpPr txBox="1"/>
          <p:nvPr/>
        </p:nvSpPr>
        <p:spPr>
          <a:xfrm>
            <a:off x="28350750" y="7512475"/>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II</a:t>
            </a:r>
            <a:endParaRPr sz="7150">
              <a:solidFill>
                <a:srgbClr val="073763"/>
              </a:solidFill>
              <a:latin typeface="Impact"/>
              <a:ea typeface="Impact"/>
              <a:cs typeface="Impact"/>
              <a:sym typeface="Impact"/>
            </a:endParaRPr>
          </a:p>
        </p:txBody>
      </p:sp>
      <p:sp>
        <p:nvSpPr>
          <p:cNvPr id="60" name="Google Shape;60;p1"/>
          <p:cNvSpPr/>
          <p:nvPr/>
        </p:nvSpPr>
        <p:spPr>
          <a:xfrm>
            <a:off x="23641775" y="10531375"/>
            <a:ext cx="1909200" cy="813300"/>
          </a:xfrm>
          <a:prstGeom prst="rightArrow">
            <a:avLst>
              <a:gd fmla="val 50000" name="adj1"/>
              <a:gd fmla="val 50000" name="adj2"/>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1C232"/>
              </a:solidFill>
            </a:endParaRPr>
          </a:p>
        </p:txBody>
      </p:sp>
      <p:sp>
        <p:nvSpPr>
          <p:cNvPr id="61" name="Google Shape;61;p1"/>
          <p:cNvSpPr txBox="1"/>
          <p:nvPr/>
        </p:nvSpPr>
        <p:spPr>
          <a:xfrm>
            <a:off x="33489775" y="7621375"/>
            <a:ext cx="7882800" cy="1067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6450">
                <a:solidFill>
                  <a:schemeClr val="lt2"/>
                </a:solidFill>
              </a:rPr>
              <a:t>DART AND KOTLIN</a:t>
            </a:r>
            <a:endParaRPr sz="6450"/>
          </a:p>
        </p:txBody>
      </p:sp>
      <p:pic>
        <p:nvPicPr>
          <p:cNvPr id="62" name="Google Shape;62;p1"/>
          <p:cNvPicPr preferRelativeResize="0"/>
          <p:nvPr/>
        </p:nvPicPr>
        <p:blipFill>
          <a:blip r:embed="rId6">
            <a:alphaModFix/>
          </a:blip>
          <a:stretch>
            <a:fillRect/>
          </a:stretch>
        </p:blipFill>
        <p:spPr>
          <a:xfrm>
            <a:off x="33300300" y="9181275"/>
            <a:ext cx="2836418" cy="3513525"/>
          </a:xfrm>
          <a:prstGeom prst="rect">
            <a:avLst/>
          </a:prstGeom>
          <a:noFill/>
          <a:ln>
            <a:noFill/>
          </a:ln>
        </p:spPr>
      </p:pic>
      <p:sp>
        <p:nvSpPr>
          <p:cNvPr id="63" name="Google Shape;63;p1"/>
          <p:cNvSpPr/>
          <p:nvPr/>
        </p:nvSpPr>
        <p:spPr>
          <a:xfrm>
            <a:off x="36609738" y="10454300"/>
            <a:ext cx="2309100" cy="813300"/>
          </a:xfrm>
          <a:prstGeom prst="leftRightArrow">
            <a:avLst>
              <a:gd fmla="val 50000" name="adj1"/>
              <a:gd fmla="val 50000" name="adj2"/>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4" name="Google Shape;64;p1"/>
          <p:cNvPicPr preferRelativeResize="0"/>
          <p:nvPr/>
        </p:nvPicPr>
        <p:blipFill>
          <a:blip r:embed="rId7">
            <a:alphaModFix/>
          </a:blip>
          <a:stretch>
            <a:fillRect/>
          </a:stretch>
        </p:blipFill>
        <p:spPr>
          <a:xfrm>
            <a:off x="39391850" y="9395962"/>
            <a:ext cx="3084150" cy="3084150"/>
          </a:xfrm>
          <a:prstGeom prst="rect">
            <a:avLst/>
          </a:prstGeom>
          <a:noFill/>
          <a:ln>
            <a:noFill/>
          </a:ln>
        </p:spPr>
      </p:pic>
      <p:pic>
        <p:nvPicPr>
          <p:cNvPr id="65" name="Google Shape;65;p1"/>
          <p:cNvPicPr preferRelativeResize="0"/>
          <p:nvPr/>
        </p:nvPicPr>
        <p:blipFill>
          <a:blip r:embed="rId7">
            <a:alphaModFix/>
          </a:blip>
          <a:stretch>
            <a:fillRect/>
          </a:stretch>
        </p:blipFill>
        <p:spPr>
          <a:xfrm>
            <a:off x="25664375" y="9288823"/>
            <a:ext cx="3513523" cy="3513523"/>
          </a:xfrm>
          <a:prstGeom prst="rect">
            <a:avLst/>
          </a:prstGeom>
          <a:noFill/>
          <a:ln>
            <a:noFill/>
          </a:ln>
        </p:spPr>
      </p:pic>
      <p:pic>
        <p:nvPicPr>
          <p:cNvPr id="66" name="Google Shape;66;p1"/>
          <p:cNvPicPr preferRelativeResize="0"/>
          <p:nvPr/>
        </p:nvPicPr>
        <p:blipFill>
          <a:blip r:embed="rId8">
            <a:alphaModFix/>
          </a:blip>
          <a:stretch>
            <a:fillRect/>
          </a:stretch>
        </p:blipFill>
        <p:spPr>
          <a:xfrm>
            <a:off x="19718072" y="9648573"/>
            <a:ext cx="3810304" cy="2154450"/>
          </a:xfrm>
          <a:prstGeom prst="rect">
            <a:avLst/>
          </a:prstGeom>
          <a:noFill/>
          <a:ln>
            <a:noFill/>
          </a:ln>
        </p:spPr>
      </p:pic>
      <p:sp>
        <p:nvSpPr>
          <p:cNvPr id="67" name="Google Shape;67;p1"/>
          <p:cNvSpPr txBox="1"/>
          <p:nvPr/>
        </p:nvSpPr>
        <p:spPr>
          <a:xfrm>
            <a:off x="32869225" y="12766875"/>
            <a:ext cx="9871500" cy="480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lang="en-US" sz="3075">
                <a:solidFill>
                  <a:schemeClr val="lt2"/>
                </a:solidFill>
              </a:rPr>
              <a:t>Additionally, the Agineek Pad Plugin for both </a:t>
            </a:r>
            <a:r>
              <a:rPr lang="en-US" sz="3075">
                <a:solidFill>
                  <a:srgbClr val="B6D7A8"/>
                </a:solidFill>
              </a:rPr>
              <a:t>Android</a:t>
            </a:r>
            <a:r>
              <a:rPr lang="en-US" sz="3075">
                <a:solidFill>
                  <a:schemeClr val="lt2"/>
                </a:solidFill>
              </a:rPr>
              <a:t> and </a:t>
            </a:r>
            <a:r>
              <a:rPr lang="en-US" sz="3075">
                <a:solidFill>
                  <a:schemeClr val="lt1"/>
                </a:solidFill>
              </a:rPr>
              <a:t>iOS </a:t>
            </a:r>
            <a:r>
              <a:rPr lang="en-US" sz="3075">
                <a:solidFill>
                  <a:schemeClr val="lt2"/>
                </a:solidFill>
              </a:rPr>
              <a:t>devices would have a </a:t>
            </a:r>
            <a:r>
              <a:rPr lang="en-US" sz="3075">
                <a:solidFill>
                  <a:srgbClr val="9FC5E8"/>
                </a:solidFill>
              </a:rPr>
              <a:t>Flutter</a:t>
            </a:r>
            <a:r>
              <a:rPr lang="en-US" sz="3075">
                <a:solidFill>
                  <a:schemeClr val="lt2"/>
                </a:solidFill>
              </a:rPr>
              <a:t> framework as the front-end. I played with the code AgineekPadPlugin.kt to figure out how our translated </a:t>
            </a:r>
            <a:r>
              <a:rPr lang="en-US" sz="3075">
                <a:solidFill>
                  <a:srgbClr val="D5A6BD"/>
                </a:solidFill>
              </a:rPr>
              <a:t>Kotlin</a:t>
            </a:r>
            <a:r>
              <a:rPr lang="en-US" sz="3075">
                <a:solidFill>
                  <a:schemeClr val="lt2"/>
                </a:solidFill>
              </a:rPr>
              <a:t> code will </a:t>
            </a:r>
            <a:r>
              <a:rPr lang="en-US" sz="3075">
                <a:solidFill>
                  <a:schemeClr val="lt2"/>
                </a:solidFill>
              </a:rPr>
              <a:t>exchange</a:t>
            </a:r>
            <a:r>
              <a:rPr lang="en-US" sz="3075">
                <a:solidFill>
                  <a:schemeClr val="lt2"/>
                </a:solidFill>
              </a:rPr>
              <a:t> messages with </a:t>
            </a:r>
            <a:r>
              <a:rPr lang="en-US" sz="3075">
                <a:solidFill>
                  <a:srgbClr val="A2C4C9"/>
                </a:solidFill>
              </a:rPr>
              <a:t>Dart</a:t>
            </a:r>
            <a:r>
              <a:rPr lang="en-US" sz="3075">
                <a:solidFill>
                  <a:schemeClr val="lt2"/>
                </a:solidFill>
              </a:rPr>
              <a:t> code, </a:t>
            </a:r>
            <a:r>
              <a:rPr lang="en-US" sz="3075">
                <a:solidFill>
                  <a:srgbClr val="9FC5E8"/>
                </a:solidFill>
              </a:rPr>
              <a:t>Flutter’s</a:t>
            </a:r>
            <a:r>
              <a:rPr lang="en-US" sz="3075">
                <a:solidFill>
                  <a:schemeClr val="lt2"/>
                </a:solidFill>
              </a:rPr>
              <a:t> programming language. Carlos Amasifuen also wanted to learn how it works and I helped him get up to speed. Additionally, we ran into some bugs with the NSD Connection between the </a:t>
            </a:r>
            <a:r>
              <a:rPr lang="en-US" sz="3075">
                <a:solidFill>
                  <a:srgbClr val="D5A6BD"/>
                </a:solidFill>
              </a:rPr>
              <a:t>Kotlin</a:t>
            </a:r>
            <a:r>
              <a:rPr lang="en-US" sz="3075">
                <a:solidFill>
                  <a:schemeClr val="lt2"/>
                </a:solidFill>
              </a:rPr>
              <a:t> code and the emulated pads, but we’ve fixed it.</a:t>
            </a:r>
            <a:endParaRPr>
              <a:solidFill>
                <a:schemeClr val="lt2"/>
              </a:solidFill>
            </a:endParaRPr>
          </a:p>
        </p:txBody>
      </p:sp>
      <p:sp>
        <p:nvSpPr>
          <p:cNvPr id="68" name="Google Shape;68;p1"/>
          <p:cNvSpPr txBox="1"/>
          <p:nvPr/>
        </p:nvSpPr>
        <p:spPr>
          <a:xfrm>
            <a:off x="41324925" y="7512475"/>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III</a:t>
            </a:r>
            <a:endParaRPr sz="7150">
              <a:solidFill>
                <a:srgbClr val="073763"/>
              </a:solidFill>
              <a:latin typeface="Impact"/>
              <a:ea typeface="Impact"/>
              <a:cs typeface="Impact"/>
              <a:sym typeface="Impact"/>
            </a:endParaRPr>
          </a:p>
        </p:txBody>
      </p:sp>
      <p:sp>
        <p:nvSpPr>
          <p:cNvPr id="69" name="Google Shape;69;p1"/>
          <p:cNvSpPr txBox="1"/>
          <p:nvPr/>
        </p:nvSpPr>
        <p:spPr>
          <a:xfrm>
            <a:off x="15328925" y="7512475"/>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I</a:t>
            </a:r>
            <a:endParaRPr sz="7150">
              <a:solidFill>
                <a:srgbClr val="073763"/>
              </a:solidFill>
              <a:latin typeface="Impact"/>
              <a:ea typeface="Impact"/>
              <a:cs typeface="Impact"/>
              <a:sym typeface="Impact"/>
            </a:endParaRPr>
          </a:p>
        </p:txBody>
      </p:sp>
      <p:sp>
        <p:nvSpPr>
          <p:cNvPr id="70" name="Google Shape;70;p1"/>
          <p:cNvSpPr/>
          <p:nvPr/>
        </p:nvSpPr>
        <p:spPr>
          <a:xfrm>
            <a:off x="6739275" y="8647225"/>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
          <p:cNvSpPr/>
          <p:nvPr/>
        </p:nvSpPr>
        <p:spPr>
          <a:xfrm>
            <a:off x="6691625" y="7571725"/>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
          <p:cNvSpPr txBox="1"/>
          <p:nvPr/>
        </p:nvSpPr>
        <p:spPr>
          <a:xfrm>
            <a:off x="7909325" y="19831513"/>
            <a:ext cx="7380900" cy="1067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6450">
                <a:solidFill>
                  <a:schemeClr val="lt2"/>
                </a:solidFill>
              </a:rPr>
              <a:t>FLUTTER UI</a:t>
            </a:r>
            <a:endParaRPr sz="6450"/>
          </a:p>
        </p:txBody>
      </p:sp>
      <p:sp>
        <p:nvSpPr>
          <p:cNvPr id="73" name="Google Shape;73;p1"/>
          <p:cNvSpPr txBox="1"/>
          <p:nvPr/>
        </p:nvSpPr>
        <p:spPr>
          <a:xfrm>
            <a:off x="15328925" y="19722613"/>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IV</a:t>
            </a:r>
            <a:endParaRPr sz="7150">
              <a:solidFill>
                <a:srgbClr val="073763"/>
              </a:solidFill>
              <a:latin typeface="Impact"/>
              <a:ea typeface="Impact"/>
              <a:cs typeface="Impact"/>
              <a:sym typeface="Impact"/>
            </a:endParaRPr>
          </a:p>
        </p:txBody>
      </p:sp>
      <p:pic>
        <p:nvPicPr>
          <p:cNvPr id="74" name="Google Shape;74;p1"/>
          <p:cNvPicPr preferRelativeResize="0"/>
          <p:nvPr/>
        </p:nvPicPr>
        <p:blipFill rotWithShape="1">
          <a:blip r:embed="rId9">
            <a:alphaModFix/>
          </a:blip>
          <a:srcRect b="0" l="0" r="0" t="0"/>
          <a:stretch/>
        </p:blipFill>
        <p:spPr>
          <a:xfrm>
            <a:off x="7909313" y="21157100"/>
            <a:ext cx="2371326" cy="5100125"/>
          </a:xfrm>
          <a:prstGeom prst="rect">
            <a:avLst/>
          </a:prstGeom>
          <a:noFill/>
          <a:ln>
            <a:noFill/>
          </a:ln>
        </p:spPr>
      </p:pic>
      <p:sp>
        <p:nvSpPr>
          <p:cNvPr id="75" name="Google Shape;75;p1"/>
          <p:cNvSpPr/>
          <p:nvPr/>
        </p:nvSpPr>
        <p:spPr>
          <a:xfrm>
            <a:off x="10845225" y="23212713"/>
            <a:ext cx="1909200" cy="813300"/>
          </a:xfrm>
          <a:prstGeom prst="rightArrow">
            <a:avLst>
              <a:gd fmla="val 50000" name="adj1"/>
              <a:gd fmla="val 50000" name="adj2"/>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1C232"/>
              </a:solidFill>
            </a:endParaRPr>
          </a:p>
        </p:txBody>
      </p:sp>
      <p:pic>
        <p:nvPicPr>
          <p:cNvPr id="76" name="Google Shape;76;p1"/>
          <p:cNvPicPr preferRelativeResize="0"/>
          <p:nvPr/>
        </p:nvPicPr>
        <p:blipFill>
          <a:blip r:embed="rId10">
            <a:alphaModFix/>
          </a:blip>
          <a:stretch>
            <a:fillRect/>
          </a:stretch>
        </p:blipFill>
        <p:spPr>
          <a:xfrm>
            <a:off x="13694100" y="21209349"/>
            <a:ext cx="2511749" cy="4995625"/>
          </a:xfrm>
          <a:prstGeom prst="rect">
            <a:avLst/>
          </a:prstGeom>
          <a:noFill/>
          <a:ln>
            <a:noFill/>
          </a:ln>
        </p:spPr>
      </p:pic>
      <p:sp>
        <p:nvSpPr>
          <p:cNvPr id="77" name="Google Shape;77;p1"/>
          <p:cNvSpPr txBox="1"/>
          <p:nvPr/>
        </p:nvSpPr>
        <p:spPr>
          <a:xfrm>
            <a:off x="7031225" y="26332638"/>
            <a:ext cx="9566700" cy="3387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lang="en-US" sz="3075">
                <a:solidFill>
                  <a:schemeClr val="lt2"/>
                </a:solidFill>
              </a:rPr>
              <a:t>The left image shows the </a:t>
            </a:r>
            <a:r>
              <a:rPr lang="en-US" sz="3075">
                <a:solidFill>
                  <a:srgbClr val="A4C2F4"/>
                </a:solidFill>
              </a:rPr>
              <a:t>Flutter</a:t>
            </a:r>
            <a:r>
              <a:rPr lang="en-US" sz="3075">
                <a:solidFill>
                  <a:schemeClr val="lt2"/>
                </a:solidFill>
              </a:rPr>
              <a:t> UI made by our project manager Joseph Quinn. After learning </a:t>
            </a:r>
            <a:r>
              <a:rPr lang="en-US" sz="3075">
                <a:solidFill>
                  <a:srgbClr val="A4C2F4"/>
                </a:solidFill>
              </a:rPr>
              <a:t>Flutter</a:t>
            </a:r>
            <a:r>
              <a:rPr lang="en-US" sz="3075">
                <a:solidFill>
                  <a:schemeClr val="lt2"/>
                </a:solidFill>
              </a:rPr>
              <a:t>, Carlos and I created the UI on the right. I made sure that the Start Search button now properly connects pads to the </a:t>
            </a:r>
            <a:r>
              <a:rPr lang="en-US" sz="3075">
                <a:solidFill>
                  <a:srgbClr val="D5A6BD"/>
                </a:solidFill>
              </a:rPr>
              <a:t>Kotlin</a:t>
            </a:r>
            <a:r>
              <a:rPr lang="en-US" sz="3075">
                <a:solidFill>
                  <a:schemeClr val="lt2"/>
                </a:solidFill>
              </a:rPr>
              <a:t> backside and added a button where a game can be played if there are pads connected; however, it isn’t complete due to time constraints.</a:t>
            </a:r>
            <a:endParaRPr/>
          </a:p>
        </p:txBody>
      </p:sp>
      <p:sp>
        <p:nvSpPr>
          <p:cNvPr id="78" name="Google Shape;78;p1"/>
          <p:cNvSpPr txBox="1"/>
          <p:nvPr/>
        </p:nvSpPr>
        <p:spPr>
          <a:xfrm>
            <a:off x="20728175" y="19846525"/>
            <a:ext cx="7380900" cy="9597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5750">
                <a:solidFill>
                  <a:schemeClr val="lt2"/>
                </a:solidFill>
              </a:rPr>
              <a:t>POWER OF PAIRING</a:t>
            </a:r>
            <a:endParaRPr sz="5750"/>
          </a:p>
        </p:txBody>
      </p:sp>
      <p:sp>
        <p:nvSpPr>
          <p:cNvPr id="79" name="Google Shape;79;p1"/>
          <p:cNvSpPr txBox="1"/>
          <p:nvPr/>
        </p:nvSpPr>
        <p:spPr>
          <a:xfrm>
            <a:off x="20000200" y="25413350"/>
            <a:ext cx="9566700" cy="4334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lang="en-US" sz="3075">
                <a:solidFill>
                  <a:schemeClr val="lt2"/>
                </a:solidFill>
              </a:rPr>
              <a:t>When I was programming, I encountered a problem that I spent hours on. I got frustrated and decided to ask Carlos for help using the paired programming technique with I as the driver. Still stuck, we got Angel Hourruitiner to come help us. Finally, we got out of the problem with Angel’s help. Even though none of us knew the solution, having more minds on the problem helped us through. Plus, paired programming is fun and not frustrating.</a:t>
            </a:r>
            <a:endParaRPr/>
          </a:p>
        </p:txBody>
      </p:sp>
      <p:sp>
        <p:nvSpPr>
          <p:cNvPr id="80" name="Google Shape;80;p1"/>
          <p:cNvSpPr txBox="1"/>
          <p:nvPr/>
        </p:nvSpPr>
        <p:spPr>
          <a:xfrm>
            <a:off x="18158380" y="20818415"/>
            <a:ext cx="126666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a:p>
        </p:txBody>
      </p:sp>
      <p:sp>
        <p:nvSpPr>
          <p:cNvPr id="81" name="Google Shape;81;p1"/>
          <p:cNvSpPr txBox="1"/>
          <p:nvPr/>
        </p:nvSpPr>
        <p:spPr>
          <a:xfrm>
            <a:off x="28355725" y="19680600"/>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V</a:t>
            </a:r>
            <a:endParaRPr sz="7150">
              <a:solidFill>
                <a:srgbClr val="073763"/>
              </a:solidFill>
              <a:latin typeface="Impact"/>
              <a:ea typeface="Impact"/>
              <a:cs typeface="Impact"/>
              <a:sym typeface="Impact"/>
            </a:endParaRPr>
          </a:p>
        </p:txBody>
      </p:sp>
      <p:sp>
        <p:nvSpPr>
          <p:cNvPr id="82" name="Google Shape;82;p1"/>
          <p:cNvSpPr/>
          <p:nvPr/>
        </p:nvSpPr>
        <p:spPr>
          <a:xfrm>
            <a:off x="19723000" y="20818425"/>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 name="Google Shape;83;p1"/>
          <p:cNvPicPr preferRelativeResize="0"/>
          <p:nvPr/>
        </p:nvPicPr>
        <p:blipFill>
          <a:blip r:embed="rId11">
            <a:alphaModFix/>
          </a:blip>
          <a:stretch>
            <a:fillRect/>
          </a:stretch>
        </p:blipFill>
        <p:spPr>
          <a:xfrm>
            <a:off x="19780425" y="21080438"/>
            <a:ext cx="9996300" cy="4058688"/>
          </a:xfrm>
          <a:prstGeom prst="rect">
            <a:avLst/>
          </a:prstGeom>
          <a:noFill/>
          <a:ln>
            <a:noFill/>
          </a:ln>
        </p:spPr>
      </p:pic>
      <p:sp>
        <p:nvSpPr>
          <p:cNvPr id="84" name="Google Shape;84;p1"/>
          <p:cNvSpPr txBox="1"/>
          <p:nvPr/>
        </p:nvSpPr>
        <p:spPr>
          <a:xfrm>
            <a:off x="33489775" y="19789488"/>
            <a:ext cx="7882800" cy="944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5650">
                <a:solidFill>
                  <a:schemeClr val="lt2"/>
                </a:solidFill>
              </a:rPr>
              <a:t>SEQUENCE DIAGRAM</a:t>
            </a:r>
            <a:endParaRPr sz="5650"/>
          </a:p>
        </p:txBody>
      </p:sp>
      <p:sp>
        <p:nvSpPr>
          <p:cNvPr id="85" name="Google Shape;85;p1"/>
          <p:cNvSpPr txBox="1"/>
          <p:nvPr/>
        </p:nvSpPr>
        <p:spPr>
          <a:xfrm>
            <a:off x="32828550" y="28699338"/>
            <a:ext cx="98715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lang="en-US" sz="3075">
                <a:solidFill>
                  <a:schemeClr val="lt2"/>
                </a:solidFill>
              </a:rPr>
              <a:t>Above is a Sequence Diagram I created showing how the different subsytems of the pad plugin work in time.</a:t>
            </a:r>
            <a:endParaRPr>
              <a:solidFill>
                <a:schemeClr val="lt2"/>
              </a:solidFill>
            </a:endParaRPr>
          </a:p>
        </p:txBody>
      </p:sp>
      <p:sp>
        <p:nvSpPr>
          <p:cNvPr id="86" name="Google Shape;86;p1"/>
          <p:cNvSpPr txBox="1"/>
          <p:nvPr/>
        </p:nvSpPr>
        <p:spPr>
          <a:xfrm>
            <a:off x="41324925" y="19680588"/>
            <a:ext cx="1483800" cy="1285200"/>
          </a:xfrm>
          <a:prstGeom prst="rect">
            <a:avLst/>
          </a:prstGeom>
          <a:solidFill>
            <a:srgbClr val="FFD96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150">
                <a:solidFill>
                  <a:srgbClr val="073763"/>
                </a:solidFill>
                <a:latin typeface="Impact"/>
                <a:ea typeface="Impact"/>
                <a:cs typeface="Impact"/>
                <a:sym typeface="Impact"/>
              </a:rPr>
              <a:t>VI</a:t>
            </a:r>
            <a:endParaRPr sz="7150">
              <a:solidFill>
                <a:srgbClr val="073763"/>
              </a:solidFill>
              <a:latin typeface="Impact"/>
              <a:ea typeface="Impact"/>
              <a:cs typeface="Impact"/>
              <a:sym typeface="Impact"/>
            </a:endParaRPr>
          </a:p>
        </p:txBody>
      </p:sp>
      <p:pic>
        <p:nvPicPr>
          <p:cNvPr id="87" name="Google Shape;87;p1"/>
          <p:cNvPicPr preferRelativeResize="0"/>
          <p:nvPr/>
        </p:nvPicPr>
        <p:blipFill>
          <a:blip r:embed="rId12">
            <a:alphaModFix/>
          </a:blip>
          <a:stretch>
            <a:fillRect/>
          </a:stretch>
        </p:blipFill>
        <p:spPr>
          <a:xfrm>
            <a:off x="33361338" y="21383350"/>
            <a:ext cx="8924464" cy="7103350"/>
          </a:xfrm>
          <a:prstGeom prst="rect">
            <a:avLst/>
          </a:prstGeom>
          <a:noFill/>
          <a:ln>
            <a:noFill/>
          </a:ln>
        </p:spPr>
      </p:pic>
      <p:sp>
        <p:nvSpPr>
          <p:cNvPr id="88" name="Google Shape;88;p1"/>
          <p:cNvSpPr/>
          <p:nvPr/>
        </p:nvSpPr>
        <p:spPr>
          <a:xfrm>
            <a:off x="32847050" y="20815338"/>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
          <p:cNvSpPr/>
          <p:nvPr/>
        </p:nvSpPr>
        <p:spPr>
          <a:xfrm>
            <a:off x="19723050" y="19607275"/>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
          <p:cNvSpPr/>
          <p:nvPr/>
        </p:nvSpPr>
        <p:spPr>
          <a:xfrm>
            <a:off x="32744425" y="19607263"/>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
          <p:cNvSpPr/>
          <p:nvPr/>
        </p:nvSpPr>
        <p:spPr>
          <a:xfrm>
            <a:off x="6754025" y="20872788"/>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
          <p:cNvSpPr/>
          <p:nvPr/>
        </p:nvSpPr>
        <p:spPr>
          <a:xfrm>
            <a:off x="32847050" y="8647225"/>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
          <p:cNvSpPr/>
          <p:nvPr/>
        </p:nvSpPr>
        <p:spPr>
          <a:xfrm>
            <a:off x="32744425" y="7439150"/>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
          <p:cNvSpPr/>
          <p:nvPr/>
        </p:nvSpPr>
        <p:spPr>
          <a:xfrm>
            <a:off x="19718025" y="8650300"/>
            <a:ext cx="10121100" cy="30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
          <p:cNvSpPr/>
          <p:nvPr/>
        </p:nvSpPr>
        <p:spPr>
          <a:xfrm>
            <a:off x="19718075" y="7439150"/>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
          <p:cNvSpPr txBox="1"/>
          <p:nvPr/>
        </p:nvSpPr>
        <p:spPr>
          <a:xfrm>
            <a:off x="22445100" y="4715288"/>
            <a:ext cx="178104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7000">
                <a:solidFill>
                  <a:srgbClr val="F1C232"/>
                </a:solidFill>
                <a:latin typeface="Impact"/>
                <a:ea typeface="Impact"/>
                <a:cs typeface="Impact"/>
                <a:sym typeface="Impact"/>
              </a:rPr>
              <a:t>BEHIND THE SCENES OF BACKEND</a:t>
            </a:r>
            <a:endParaRPr sz="7000">
              <a:solidFill>
                <a:srgbClr val="F1C232"/>
              </a:solidFill>
              <a:latin typeface="Impact"/>
              <a:ea typeface="Impact"/>
              <a:cs typeface="Impact"/>
              <a:sym typeface="Impact"/>
            </a:endParaRPr>
          </a:p>
        </p:txBody>
      </p:sp>
      <p:sp>
        <p:nvSpPr>
          <p:cNvPr id="97" name="Google Shape;97;p1"/>
          <p:cNvSpPr/>
          <p:nvPr/>
        </p:nvSpPr>
        <p:spPr>
          <a:xfrm>
            <a:off x="6754025" y="19673550"/>
            <a:ext cx="10121100" cy="10514100"/>
          </a:xfrm>
          <a:prstGeom prst="round2DiagRect">
            <a:avLst>
              <a:gd fmla="val 16667" name="adj1"/>
              <a:gd fmla="val 0" name="adj2"/>
            </a:avLst>
          </a:prstGeom>
          <a:noFill/>
          <a:ln cap="flat" cmpd="sng" w="2286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