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P25FIpjgjlRo09IPOurkfwxpS3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19" name="Google Shape;19;p3"/>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7" name="Google Shape;27;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8" name="Google Shape;28;p4"/>
          <p:cNvGrpSpPr/>
          <p:nvPr/>
        </p:nvGrpSpPr>
        <p:grpSpPr>
          <a:xfrm>
            <a:off x="41216986" y="1016366"/>
            <a:ext cx="1881295" cy="2545855"/>
            <a:chOff x="11140977" y="745237"/>
            <a:chExt cx="522582" cy="530386"/>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2" name="Google Shape;32;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35" name="Google Shape;35;p5"/>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6" name="Google Shape;36;p5"/>
          <p:cNvGrpSpPr/>
          <p:nvPr/>
        </p:nvGrpSpPr>
        <p:grpSpPr>
          <a:xfrm>
            <a:off x="41216986" y="1016366"/>
            <a:ext cx="1881295" cy="2545855"/>
            <a:chOff x="11140977" y="745237"/>
            <a:chExt cx="522582" cy="530386"/>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0" name="Google Shape;40;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9.jp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6" y="1016366"/>
            <a:ext cx="1881295" cy="2545855"/>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5.png"/><Relationship Id="rId11" Type="http://schemas.openxmlformats.org/officeDocument/2006/relationships/image" Target="../media/image5.png"/><Relationship Id="rId10" Type="http://schemas.openxmlformats.org/officeDocument/2006/relationships/image" Target="../media/image3.png"/><Relationship Id="rId12" Type="http://schemas.openxmlformats.org/officeDocument/2006/relationships/image" Target="../media/image14.jpg"/><Relationship Id="rId9" Type="http://schemas.openxmlformats.org/officeDocument/2006/relationships/image" Target="../media/image4.png"/><Relationship Id="rId5" Type="http://schemas.openxmlformats.org/officeDocument/2006/relationships/image" Target="../media/image1.jpg"/><Relationship Id="rId6" Type="http://schemas.openxmlformats.org/officeDocument/2006/relationships/image" Target="../media/image17.jpg"/><Relationship Id="rId7" Type="http://schemas.openxmlformats.org/officeDocument/2006/relationships/image" Target="../media/image16.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pic>
        <p:nvPicPr>
          <p:cNvPr descr="Diagram&#10;&#10;Description automatically generated" id="45" name="Google Shape;45;p1"/>
          <p:cNvPicPr preferRelativeResize="0"/>
          <p:nvPr/>
        </p:nvPicPr>
        <p:blipFill rotWithShape="1">
          <a:blip r:embed="rId3">
            <a:alphaModFix/>
          </a:blip>
          <a:srcRect b="0" l="0" r="0" t="0"/>
          <a:stretch/>
        </p:blipFill>
        <p:spPr>
          <a:xfrm>
            <a:off x="31138500" y="9060091"/>
            <a:ext cx="10882335" cy="9555170"/>
          </a:xfrm>
          <a:prstGeom prst="rect">
            <a:avLst/>
          </a:prstGeom>
          <a:noFill/>
          <a:ln>
            <a:noFill/>
          </a:ln>
        </p:spPr>
      </p:pic>
      <p:sp>
        <p:nvSpPr>
          <p:cNvPr id="46" name="Google Shape;46;p1"/>
          <p:cNvSpPr txBox="1"/>
          <p:nvPr/>
        </p:nvSpPr>
        <p:spPr>
          <a:xfrm>
            <a:off x="6816436" y="617630"/>
            <a:ext cx="27321164"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6600" u="none" cap="none" strike="noStrike">
                <a:solidFill>
                  <a:schemeClr val="lt1"/>
                </a:solidFill>
                <a:latin typeface="Arial"/>
                <a:ea typeface="Arial"/>
                <a:cs typeface="Arial"/>
                <a:sym typeface="Arial"/>
              </a:rPr>
              <a:t>Knight Foundation School of Computing and Information Sciences</a:t>
            </a:r>
            <a:endParaRPr/>
          </a:p>
          <a:p>
            <a:pPr indent="0" lvl="0" marL="0" marR="0" rtl="0" algn="l">
              <a:spcBef>
                <a:spcPts val="0"/>
              </a:spcBef>
              <a:spcAft>
                <a:spcPts val="0"/>
              </a:spcAft>
              <a:buNone/>
            </a:pPr>
            <a:r>
              <a:rPr b="0" i="1" lang="en-US" sz="5400" u="none" cap="none" strike="noStrike">
                <a:solidFill>
                  <a:schemeClr val="lt1"/>
                </a:solidFill>
                <a:latin typeface="Arial"/>
                <a:ea typeface="Arial"/>
                <a:cs typeface="Arial"/>
                <a:sym typeface="Arial"/>
              </a:rPr>
              <a:t>Fall 2021 Senior Design Project</a:t>
            </a:r>
            <a:endParaRPr/>
          </a:p>
        </p:txBody>
      </p:sp>
      <p:sp>
        <p:nvSpPr>
          <p:cNvPr id="47" name="Google Shape;47;p1"/>
          <p:cNvSpPr txBox="1"/>
          <p:nvPr/>
        </p:nvSpPr>
        <p:spPr>
          <a:xfrm>
            <a:off x="6816436" y="2979162"/>
            <a:ext cx="35204401"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Agineek</a:t>
            </a:r>
            <a:endParaRPr b="1" i="0" sz="10000" u="none" cap="none" strike="noStrike">
              <a:solidFill>
                <a:srgbClr val="00FFFF"/>
              </a:solidFill>
              <a:latin typeface="Arial"/>
              <a:ea typeface="Arial"/>
              <a:cs typeface="Arial"/>
              <a:sym typeface="Arial"/>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0" i="0" lang="en-US" sz="3500" u="none" cap="none" strike="noStrike">
                <a:solidFill>
                  <a:schemeClr val="lt1"/>
                </a:solidFill>
                <a:latin typeface="Arial"/>
                <a:ea typeface="Arial"/>
                <a:cs typeface="Arial"/>
                <a:sym typeface="Arial"/>
              </a:rPr>
              <a:t>Angel Hourruitiner</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Guꝺmundur Traustason , Product Owner</a:t>
            </a:r>
            <a:endParaRPr b="0" i="0" sz="3500" u="none" cap="none" strike="noStrike">
              <a:solidFill>
                <a:schemeClr val="lt1"/>
              </a:solidFill>
              <a:latin typeface="Arial"/>
              <a:ea typeface="Arial"/>
              <a:cs typeface="Arial"/>
              <a:sym typeface="Arial"/>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48" name="Google Shape;48;p1"/>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49" name="Google Shape;49;p1"/>
          <p:cNvSpPr txBox="1"/>
          <p:nvPr/>
        </p:nvSpPr>
        <p:spPr>
          <a:xfrm>
            <a:off x="20763584" y="8036282"/>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50" name="Google Shape;50;p1"/>
          <p:cNvSpPr txBox="1"/>
          <p:nvPr/>
        </p:nvSpPr>
        <p:spPr>
          <a:xfrm>
            <a:off x="20625038" y="1275234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51" name="Google Shape;51;p1"/>
          <p:cNvSpPr txBox="1"/>
          <p:nvPr/>
        </p:nvSpPr>
        <p:spPr>
          <a:xfrm>
            <a:off x="7717900" y="1277048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52" name="Google Shape;52;p1"/>
          <p:cNvSpPr txBox="1"/>
          <p:nvPr/>
        </p:nvSpPr>
        <p:spPr>
          <a:xfrm>
            <a:off x="34522269" y="77949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53" name="Google Shape;53;p1"/>
          <p:cNvSpPr txBox="1"/>
          <p:nvPr/>
        </p:nvSpPr>
        <p:spPr>
          <a:xfrm>
            <a:off x="20763584" y="1851620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54" name="Google Shape;54;p1"/>
          <p:cNvSpPr txBox="1"/>
          <p:nvPr/>
        </p:nvSpPr>
        <p:spPr>
          <a:xfrm>
            <a:off x="7717900" y="1741128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55" name="Google Shape;55;p1"/>
          <p:cNvSpPr txBox="1"/>
          <p:nvPr/>
        </p:nvSpPr>
        <p:spPr>
          <a:xfrm>
            <a:off x="7870300" y="2222036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56" name="Google Shape;56;p1"/>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Guðmundur Traustason. I thank Yasmani Subairat  for his assistance and mentorship that I received throughout the senior design project.</a:t>
            </a:r>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pic>
        <p:nvPicPr>
          <p:cNvPr descr="Text&#10;&#10;Description automatically generated" id="58" name="Google Shape;58;p1"/>
          <p:cNvPicPr preferRelativeResize="0"/>
          <p:nvPr/>
        </p:nvPicPr>
        <p:blipFill rotWithShape="1">
          <a:blip r:embed="rId4">
            <a:alphaModFix/>
          </a:blip>
          <a:srcRect b="0" l="0" r="0" t="0"/>
          <a:stretch/>
        </p:blipFill>
        <p:spPr>
          <a:xfrm>
            <a:off x="202449" y="617630"/>
            <a:ext cx="5087980" cy="3195672"/>
          </a:xfrm>
          <a:prstGeom prst="rect">
            <a:avLst/>
          </a:prstGeom>
          <a:noFill/>
          <a:ln>
            <a:noFill/>
          </a:ln>
        </p:spPr>
      </p:pic>
      <p:sp>
        <p:nvSpPr>
          <p:cNvPr id="59" name="Google Shape;59;p1"/>
          <p:cNvSpPr txBox="1"/>
          <p:nvPr/>
        </p:nvSpPr>
        <p:spPr>
          <a:xfrm>
            <a:off x="6851650" y="9005250"/>
            <a:ext cx="8253600" cy="2840100"/>
          </a:xfrm>
          <a:prstGeom prst="rect">
            <a:avLst/>
          </a:prstGeom>
          <a:noFill/>
          <a:ln>
            <a:noFill/>
          </a:ln>
        </p:spPr>
        <p:txBody>
          <a:bodyPr anchorCtr="0" anchor="t" bIns="36975" lIns="73975" spcFirstLastPara="1" rIns="73975" wrap="square" tIns="36975">
            <a:spAutoFit/>
          </a:bodyPr>
          <a:lstStyle/>
          <a:p>
            <a:pPr indent="-457200" lvl="0" marL="457200" marR="0" rtl="0" algn="l">
              <a:spcBef>
                <a:spcPts val="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To continue working on the app we needed to translate Java code from the older application into Kotlin.</a:t>
            </a:r>
            <a:endParaRPr/>
          </a:p>
          <a:p>
            <a:pPr indent="-457200" lvl="0" marL="457200" marR="0" rtl="0" algn="l">
              <a:spcBef>
                <a:spcPts val="140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We needed to implement a way to Register and Login to the website from the app to save settings through an account.</a:t>
            </a:r>
            <a:endParaRPr/>
          </a:p>
        </p:txBody>
      </p:sp>
      <p:sp>
        <p:nvSpPr>
          <p:cNvPr id="60" name="Google Shape;60;p1"/>
          <p:cNvSpPr txBox="1"/>
          <p:nvPr/>
        </p:nvSpPr>
        <p:spPr>
          <a:xfrm>
            <a:off x="18534923" y="9196484"/>
            <a:ext cx="8482179" cy="3090923"/>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1" i="0" lang="en-US" sz="2800" u="none" cap="none" strike="noStrike">
                <a:solidFill>
                  <a:schemeClr val="lt2"/>
                </a:solidFill>
                <a:latin typeface="Arial"/>
                <a:ea typeface="Arial"/>
                <a:cs typeface="Arial"/>
                <a:sym typeface="Arial"/>
              </a:rPr>
              <a:t>The Agineek app is being used on an Android Emulator on Windows 10. The app is being developed on Flutter and Dart. The plugins for the app are being developed on Kotlin. With Flutter we can create an IOS app and an Android app simultaneously without worrying about conflicting interfaces.</a:t>
            </a:r>
            <a:endParaRPr/>
          </a:p>
        </p:txBody>
      </p:sp>
      <p:sp>
        <p:nvSpPr>
          <p:cNvPr id="61" name="Google Shape;61;p1"/>
          <p:cNvSpPr txBox="1"/>
          <p:nvPr/>
        </p:nvSpPr>
        <p:spPr>
          <a:xfrm>
            <a:off x="18415652" y="13557164"/>
            <a:ext cx="8482179" cy="4168141"/>
          </a:xfrm>
          <a:prstGeom prst="rect">
            <a:avLst/>
          </a:prstGeom>
          <a:noFill/>
          <a:ln>
            <a:noFill/>
          </a:ln>
        </p:spPr>
        <p:txBody>
          <a:bodyPr anchorCtr="0" anchor="t" bIns="36975" lIns="73975" spcFirstLastPara="1" rIns="73975" wrap="square" tIns="36975">
            <a:spAutoFit/>
          </a:bodyPr>
          <a:lstStyle/>
          <a:p>
            <a:pPr indent="-457200" lvl="0" marL="457200" marR="0" rtl="0" algn="l">
              <a:spcBef>
                <a:spcPts val="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Git</a:t>
            </a:r>
            <a:endParaRPr/>
          </a:p>
          <a:p>
            <a:pPr indent="-457200" lvl="0" marL="457200" marR="0" rtl="0" algn="l">
              <a:spcBef>
                <a:spcPts val="140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gitflow-avh or any other gitflow plugin</a:t>
            </a:r>
            <a:endParaRPr/>
          </a:p>
          <a:p>
            <a:pPr indent="-457200" lvl="0" marL="457200" marR="0" rtl="0" algn="l">
              <a:spcBef>
                <a:spcPts val="140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Flutter SDK </a:t>
            </a:r>
            <a:endParaRPr/>
          </a:p>
          <a:p>
            <a:pPr indent="-457200" lvl="0" marL="457200" marR="0" rtl="0" algn="l">
              <a:spcBef>
                <a:spcPts val="140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Android Studio (for Windows or Linux) or Xcode (for MacOS)</a:t>
            </a:r>
            <a:endParaRPr/>
          </a:p>
          <a:p>
            <a:pPr indent="-457200" lvl="0" marL="457200" marR="0" rtl="0" algn="l">
              <a:spcBef>
                <a:spcPts val="140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An emulator of an Android or IOS device</a:t>
            </a:r>
            <a:endParaRPr/>
          </a:p>
          <a:p>
            <a:pPr indent="-457200" lvl="0" marL="457200" marR="0" rtl="0" algn="l">
              <a:spcBef>
                <a:spcPts val="1400"/>
              </a:spcBef>
              <a:spcAft>
                <a:spcPts val="0"/>
              </a:spcAft>
              <a:buClr>
                <a:schemeClr val="lt2"/>
              </a:buClr>
              <a:buSzPts val="2800"/>
              <a:buFont typeface="Arial"/>
              <a:buChar char="•"/>
            </a:pPr>
            <a:r>
              <a:rPr b="1" i="0" lang="en-US" sz="2800" u="none" cap="none" strike="noStrike">
                <a:solidFill>
                  <a:schemeClr val="lt2"/>
                </a:solidFill>
                <a:latin typeface="Arial"/>
                <a:ea typeface="Arial"/>
                <a:cs typeface="Arial"/>
                <a:sym typeface="Arial"/>
              </a:rPr>
              <a:t>Docker</a:t>
            </a:r>
            <a:endParaRPr/>
          </a:p>
        </p:txBody>
      </p:sp>
      <p:pic>
        <p:nvPicPr>
          <p:cNvPr descr="A blue and white logo&#10;&#10;Description automatically generated with low confidence" id="62" name="Google Shape;62;p1"/>
          <p:cNvPicPr preferRelativeResize="0"/>
          <p:nvPr/>
        </p:nvPicPr>
        <p:blipFill rotWithShape="1">
          <a:blip r:embed="rId5">
            <a:alphaModFix/>
          </a:blip>
          <a:srcRect b="0" l="0" r="0" t="0"/>
          <a:stretch/>
        </p:blipFill>
        <p:spPr>
          <a:xfrm>
            <a:off x="23513711" y="20414963"/>
            <a:ext cx="4514850" cy="2133600"/>
          </a:xfrm>
          <a:prstGeom prst="rect">
            <a:avLst/>
          </a:prstGeom>
          <a:noFill/>
          <a:ln>
            <a:noFill/>
          </a:ln>
        </p:spPr>
      </p:pic>
      <p:pic>
        <p:nvPicPr>
          <p:cNvPr descr="See the source image" id="63" name="Google Shape;63;p1"/>
          <p:cNvPicPr preferRelativeResize="0"/>
          <p:nvPr/>
        </p:nvPicPr>
        <p:blipFill rotWithShape="1">
          <a:blip r:embed="rId6">
            <a:alphaModFix/>
          </a:blip>
          <a:srcRect b="0" l="0" r="0" t="0"/>
          <a:stretch/>
        </p:blipFill>
        <p:spPr>
          <a:xfrm>
            <a:off x="18167586" y="20338355"/>
            <a:ext cx="4514851" cy="2133600"/>
          </a:xfrm>
          <a:prstGeom prst="rect">
            <a:avLst/>
          </a:prstGeom>
          <a:noFill/>
          <a:ln>
            <a:noFill/>
          </a:ln>
        </p:spPr>
      </p:pic>
      <p:pic>
        <p:nvPicPr>
          <p:cNvPr id="64" name="Google Shape;64;p1"/>
          <p:cNvPicPr preferRelativeResize="0"/>
          <p:nvPr/>
        </p:nvPicPr>
        <p:blipFill rotWithShape="1">
          <a:blip r:embed="rId7">
            <a:alphaModFix/>
          </a:blip>
          <a:srcRect b="0" l="0" r="0" t="0"/>
          <a:stretch/>
        </p:blipFill>
        <p:spPr>
          <a:xfrm>
            <a:off x="18167586" y="23186009"/>
            <a:ext cx="4653398" cy="3090922"/>
          </a:xfrm>
          <a:prstGeom prst="rect">
            <a:avLst/>
          </a:prstGeom>
          <a:noFill/>
          <a:ln>
            <a:noFill/>
          </a:ln>
        </p:spPr>
      </p:pic>
      <p:pic>
        <p:nvPicPr>
          <p:cNvPr descr="Docker Logos | Docker" id="65" name="Google Shape;65;p1"/>
          <p:cNvPicPr preferRelativeResize="0"/>
          <p:nvPr/>
        </p:nvPicPr>
        <p:blipFill rotWithShape="1">
          <a:blip r:embed="rId8">
            <a:alphaModFix/>
          </a:blip>
          <a:srcRect b="0" l="0" r="0" t="0"/>
          <a:stretch/>
        </p:blipFill>
        <p:spPr>
          <a:xfrm>
            <a:off x="23513711" y="23186009"/>
            <a:ext cx="4514850" cy="3090921"/>
          </a:xfrm>
          <a:prstGeom prst="rect">
            <a:avLst/>
          </a:prstGeom>
          <a:noFill/>
          <a:ln>
            <a:noFill/>
          </a:ln>
        </p:spPr>
      </p:pic>
      <p:sp>
        <p:nvSpPr>
          <p:cNvPr id="66" name="Google Shape;66;p1"/>
          <p:cNvSpPr txBox="1"/>
          <p:nvPr/>
        </p:nvSpPr>
        <p:spPr>
          <a:xfrm>
            <a:off x="6835243" y="14021655"/>
            <a:ext cx="8482200" cy="30915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1" i="0" lang="en-US" sz="2800" u="none" cap="none" strike="noStrike">
                <a:solidFill>
                  <a:schemeClr val="lt2"/>
                </a:solidFill>
                <a:latin typeface="Arial"/>
                <a:ea typeface="Arial"/>
                <a:cs typeface="Arial"/>
                <a:sym typeface="Arial"/>
              </a:rPr>
              <a:t>Java plugins from the old app needed to be translated and ported over to Kotlin in the new app. We also needed to make a Register Page and Login Page that could connect to the website version of Agineek and save accounts and information to the database to be accessed later. </a:t>
            </a:r>
            <a:endParaRPr/>
          </a:p>
        </p:txBody>
      </p:sp>
      <p:sp>
        <p:nvSpPr>
          <p:cNvPr id="67" name="Google Shape;67;p1"/>
          <p:cNvSpPr txBox="1"/>
          <p:nvPr/>
        </p:nvSpPr>
        <p:spPr>
          <a:xfrm>
            <a:off x="6800036" y="18630694"/>
            <a:ext cx="8482200" cy="26607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1" i="0" lang="en-US" sz="2800" u="none" cap="none" strike="noStrike">
                <a:solidFill>
                  <a:schemeClr val="lt2"/>
                </a:solidFill>
                <a:latin typeface="Arial"/>
                <a:ea typeface="Arial"/>
                <a:cs typeface="Arial"/>
                <a:sym typeface="Arial"/>
              </a:rPr>
              <a:t>The Register and Login Pages were tested and work as intended. The Register and Login features were completed but not tested as there was no way to login and register to the website. The translated plugins work as intended in the new app using Kotlin.</a:t>
            </a:r>
            <a:endParaRPr/>
          </a:p>
        </p:txBody>
      </p:sp>
      <p:sp>
        <p:nvSpPr>
          <p:cNvPr id="68" name="Google Shape;68;p1"/>
          <p:cNvSpPr txBox="1"/>
          <p:nvPr/>
        </p:nvSpPr>
        <p:spPr>
          <a:xfrm>
            <a:off x="6639400" y="23313800"/>
            <a:ext cx="8678100" cy="3522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1" i="0" lang="en-US" sz="2800" u="none" cap="none" strike="noStrike">
                <a:solidFill>
                  <a:schemeClr val="lt2"/>
                </a:solidFill>
                <a:latin typeface="Arial"/>
                <a:ea typeface="Arial"/>
                <a:cs typeface="Arial"/>
                <a:sym typeface="Arial"/>
              </a:rPr>
              <a:t>The Kotlin version of Game.java and Pad.java were created and named Game.kt and Pad.kt, respectively. They both work in the new app with Kotlin in the same way they worked in the old app with Java. The Register and Login Pages were created and can be interacted with. The Register and Login features are completed but could not be tested. </a:t>
            </a:r>
            <a:endParaRPr/>
          </a:p>
        </p:txBody>
      </p:sp>
      <p:pic>
        <p:nvPicPr>
          <p:cNvPr descr="Table&#10;&#10;Description automatically generated" id="69" name="Google Shape;69;p1"/>
          <p:cNvPicPr preferRelativeResize="0"/>
          <p:nvPr/>
        </p:nvPicPr>
        <p:blipFill rotWithShape="1">
          <a:blip r:embed="rId9">
            <a:alphaModFix/>
          </a:blip>
          <a:srcRect b="0" l="0" r="0" t="0"/>
          <a:stretch/>
        </p:blipFill>
        <p:spPr>
          <a:xfrm>
            <a:off x="31138500" y="15972141"/>
            <a:ext cx="5517792" cy="7693455"/>
          </a:xfrm>
          <a:prstGeom prst="rect">
            <a:avLst/>
          </a:prstGeom>
          <a:noFill/>
          <a:ln>
            <a:noFill/>
          </a:ln>
        </p:spPr>
      </p:pic>
      <p:pic>
        <p:nvPicPr>
          <p:cNvPr descr="A picture containing table&#10;&#10;Description automatically generated" id="70" name="Google Shape;70;p1"/>
          <p:cNvPicPr preferRelativeResize="0"/>
          <p:nvPr/>
        </p:nvPicPr>
        <p:blipFill rotWithShape="1">
          <a:blip r:embed="rId10">
            <a:alphaModFix/>
          </a:blip>
          <a:srcRect b="0" l="0" r="0" t="0"/>
          <a:stretch/>
        </p:blipFill>
        <p:spPr>
          <a:xfrm>
            <a:off x="36531675" y="15972150"/>
            <a:ext cx="5489150" cy="7693450"/>
          </a:xfrm>
          <a:prstGeom prst="rect">
            <a:avLst/>
          </a:prstGeom>
          <a:noFill/>
          <a:ln>
            <a:noFill/>
          </a:ln>
        </p:spPr>
      </p:pic>
      <p:pic>
        <p:nvPicPr>
          <p:cNvPr descr="Diagram&#10;&#10;Description automatically generated" id="71" name="Google Shape;71;p1"/>
          <p:cNvPicPr preferRelativeResize="0"/>
          <p:nvPr/>
        </p:nvPicPr>
        <p:blipFill rotWithShape="1">
          <a:blip r:embed="rId11">
            <a:alphaModFix/>
          </a:blip>
          <a:srcRect b="0" l="0" r="0" t="0"/>
          <a:stretch/>
        </p:blipFill>
        <p:spPr>
          <a:xfrm>
            <a:off x="31138503" y="23665597"/>
            <a:ext cx="10882334" cy="4963884"/>
          </a:xfrm>
          <a:prstGeom prst="rect">
            <a:avLst/>
          </a:prstGeom>
          <a:noFill/>
          <a:ln>
            <a:noFill/>
          </a:ln>
        </p:spPr>
      </p:pic>
      <p:pic>
        <p:nvPicPr>
          <p:cNvPr descr="Why we use Kotlin for Android Application Development | by RIAG Digital |  RIAG Digital Techblog | Medium" id="72" name="Google Shape;72;p1"/>
          <p:cNvPicPr preferRelativeResize="0"/>
          <p:nvPr/>
        </p:nvPicPr>
        <p:blipFill rotWithShape="1">
          <a:blip r:embed="rId12">
            <a:alphaModFix/>
          </a:blip>
          <a:srcRect b="0" l="0" r="0" t="0"/>
          <a:stretch/>
        </p:blipFill>
        <p:spPr>
          <a:xfrm>
            <a:off x="19011409" y="26442669"/>
            <a:ext cx="8253680" cy="309092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