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7"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j963EE+/Z1WeRie/bIPt46748rb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177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9"/>
          <p:cNvSpPr/>
          <p:nvPr/>
        </p:nvSpPr>
        <p:spPr>
          <a:xfrm>
            <a:off x="0" y="29233913"/>
            <a:ext cx="43891199" cy="395021"/>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a:solidFill>
                <a:schemeClr val="lt1"/>
              </a:solidFill>
              <a:latin typeface="Calibri"/>
              <a:ea typeface="Calibri"/>
              <a:cs typeface="Calibri"/>
              <a:sym typeface="Calibri"/>
            </a:endParaRPr>
          </a:p>
        </p:txBody>
      </p:sp>
      <p:sp>
        <p:nvSpPr>
          <p:cNvPr id="12" name="Google Shape;12;p9"/>
          <p:cNvSpPr txBox="1"/>
          <p:nvPr/>
        </p:nvSpPr>
        <p:spPr>
          <a:xfrm>
            <a:off x="28889372" y="31366047"/>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id="13" name="Google Shape;13;p9" descr="A picture containing drawing&#10;&#10;Description automatically generated"/>
          <p:cNvPicPr preferRelativeResize="0"/>
          <p:nvPr/>
        </p:nvPicPr>
        <p:blipFill rotWithShape="1">
          <a:blip r:embed="rId3">
            <a:alphaModFix/>
          </a:blip>
          <a:srcRect/>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15"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7"/>
        <p:cNvGrpSpPr/>
        <p:nvPr/>
      </p:nvGrpSpPr>
      <p:grpSpPr>
        <a:xfrm>
          <a:off x="0" y="0"/>
          <a:ext cx="0" cy="0"/>
          <a:chOff x="0" y="0"/>
          <a:chExt cx="0" cy="0"/>
        </a:xfrm>
      </p:grpSpPr>
      <p:pic>
        <p:nvPicPr>
          <p:cNvPr id="18" name="Google Shape;18;p16"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jp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8"/>
        <p:cNvGrpSpPr/>
        <p:nvPr/>
      </p:nvGrpSpPr>
      <p:grpSpPr>
        <a:xfrm>
          <a:off x="0" y="0"/>
          <a:ext cx="0" cy="0"/>
          <a:chOff x="0" y="0"/>
          <a:chExt cx="0" cy="0"/>
        </a:xfrm>
      </p:grpSpPr>
      <p:sp>
        <p:nvSpPr>
          <p:cNvPr id="89" name="Google Shape;89;p2"/>
          <p:cNvSpPr txBox="1"/>
          <p:nvPr/>
        </p:nvSpPr>
        <p:spPr>
          <a:xfrm>
            <a:off x="9601200" y="617630"/>
            <a:ext cx="24688800" cy="2277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8800" b="1" dirty="0">
                <a:solidFill>
                  <a:schemeClr val="lt1"/>
                </a:solidFill>
              </a:rPr>
              <a:t>Florida International University</a:t>
            </a:r>
            <a:endParaRPr dirty="0"/>
          </a:p>
          <a:p>
            <a:pPr marL="0" marR="0" lvl="0" indent="0" algn="ctr" rtl="0">
              <a:spcBef>
                <a:spcPts val="0"/>
              </a:spcBef>
              <a:spcAft>
                <a:spcPts val="0"/>
              </a:spcAft>
              <a:buNone/>
            </a:pPr>
            <a:r>
              <a:rPr lang="en-US" sz="5400" i="1" dirty="0">
                <a:solidFill>
                  <a:schemeClr val="lt1"/>
                </a:solidFill>
                <a:latin typeface="Arial"/>
                <a:ea typeface="Arial"/>
                <a:cs typeface="Arial"/>
                <a:sym typeface="Arial"/>
              </a:rPr>
              <a:t>Fall 2021 Senior Design Project</a:t>
            </a:r>
            <a:endParaRPr dirty="0"/>
          </a:p>
        </p:txBody>
      </p:sp>
      <p:sp>
        <p:nvSpPr>
          <p:cNvPr id="90" name="Google Shape;90;p2"/>
          <p:cNvSpPr txBox="1"/>
          <p:nvPr/>
        </p:nvSpPr>
        <p:spPr>
          <a:xfrm>
            <a:off x="4343400" y="2688214"/>
            <a:ext cx="35204401" cy="3814157"/>
          </a:xfrm>
          <a:prstGeom prst="rect">
            <a:avLst/>
          </a:prstGeom>
          <a:noFill/>
          <a:ln>
            <a:noFill/>
          </a:ln>
        </p:spPr>
        <p:txBody>
          <a:bodyPr spcFirstLastPara="1" wrap="square" lIns="73975" tIns="36975" rIns="73975" bIns="36975" anchor="t" anchorCtr="0">
            <a:spAutoFit/>
          </a:bodyPr>
          <a:lstStyle/>
          <a:p>
            <a:pPr algn="ctr">
              <a:buClr>
                <a:srgbClr val="00FFFF"/>
              </a:buClr>
              <a:buSzPts val="10000"/>
            </a:pPr>
            <a:r>
              <a:rPr lang="en-US" sz="13800" b="1" dirty="0">
                <a:solidFill>
                  <a:srgbClr val="00FFFF"/>
                </a:solidFill>
                <a:latin typeface="Arial"/>
                <a:ea typeface="Arial"/>
                <a:cs typeface="Arial"/>
                <a:sym typeface="Arial"/>
              </a:rPr>
              <a:t>Agineek</a:t>
            </a:r>
            <a:endParaRPr lang="en-US" sz="1000" dirty="0"/>
          </a:p>
          <a:p>
            <a:pPr algn="ctr">
              <a:buClr>
                <a:schemeClr val="lt1"/>
              </a:buClr>
              <a:buSzPts val="3500"/>
            </a:pPr>
            <a:r>
              <a:rPr lang="en-US" sz="3500" b="1" dirty="0">
                <a:solidFill>
                  <a:schemeClr val="lt1"/>
                </a:solidFill>
                <a:latin typeface="Arial"/>
                <a:ea typeface="Arial"/>
                <a:cs typeface="Arial"/>
                <a:sym typeface="Arial"/>
              </a:rPr>
              <a:t>Students: </a:t>
            </a:r>
            <a:r>
              <a:rPr lang="en-US" sz="3500" dirty="0">
                <a:solidFill>
                  <a:schemeClr val="lt1"/>
                </a:solidFill>
                <a:latin typeface="Arial"/>
                <a:ea typeface="Arial"/>
                <a:cs typeface="Arial"/>
                <a:sym typeface="Arial"/>
              </a:rPr>
              <a:t>Ziad Malik, </a:t>
            </a:r>
            <a:r>
              <a:rPr lang="en-US" sz="3500" dirty="0" err="1">
                <a:solidFill>
                  <a:schemeClr val="lt1"/>
                </a:solidFill>
                <a:latin typeface="Arial"/>
                <a:ea typeface="Arial"/>
                <a:cs typeface="Arial"/>
                <a:sym typeface="Arial"/>
              </a:rPr>
              <a:t>Leinier</a:t>
            </a:r>
            <a:r>
              <a:rPr lang="en-US" sz="3500" dirty="0">
                <a:solidFill>
                  <a:schemeClr val="lt1"/>
                </a:solidFill>
                <a:latin typeface="Arial"/>
                <a:ea typeface="Arial"/>
                <a:cs typeface="Arial"/>
                <a:sym typeface="Arial"/>
              </a:rPr>
              <a:t> Perez, Naomi Guedes, Aldo Ortega, Cassandra de la Cruz-Munoz</a:t>
            </a:r>
          </a:p>
          <a:p>
            <a:pPr algn="ctr">
              <a:buClr>
                <a:schemeClr val="lt1"/>
              </a:buClr>
              <a:buSzPts val="3500"/>
            </a:pPr>
            <a:r>
              <a:rPr lang="en-US" sz="3500" b="1" dirty="0">
                <a:solidFill>
                  <a:schemeClr val="lt1"/>
                </a:solidFill>
                <a:latin typeface="Arial"/>
                <a:ea typeface="Arial"/>
                <a:cs typeface="Arial"/>
                <a:sym typeface="Arial"/>
              </a:rPr>
              <a:t>Mentor:</a:t>
            </a:r>
            <a:r>
              <a:rPr lang="en-US" sz="3500" b="1" i="1" dirty="0">
                <a:solidFill>
                  <a:schemeClr val="lt1"/>
                </a:solidFill>
                <a:latin typeface="Arial"/>
                <a:ea typeface="Arial"/>
                <a:cs typeface="Arial"/>
                <a:sym typeface="Arial"/>
              </a:rPr>
              <a:t> Joseph Quinn</a:t>
            </a:r>
            <a:r>
              <a:rPr lang="en-US" sz="3500" dirty="0">
                <a:solidFill>
                  <a:schemeClr val="lt1"/>
                </a:solidFill>
                <a:latin typeface="Arial"/>
                <a:ea typeface="Arial"/>
                <a:cs typeface="Arial"/>
                <a:sym typeface="Arial"/>
              </a:rPr>
              <a:t>,</a:t>
            </a:r>
            <a:r>
              <a:rPr lang="en-US" sz="3500" i="1" dirty="0">
                <a:solidFill>
                  <a:schemeClr val="lt1"/>
                </a:solidFill>
                <a:latin typeface="Arial"/>
                <a:ea typeface="Arial"/>
                <a:cs typeface="Arial"/>
                <a:sym typeface="Arial"/>
              </a:rPr>
              <a:t> Florida International University</a:t>
            </a:r>
            <a:r>
              <a:rPr lang="en-US" sz="3500" dirty="0">
                <a:solidFill>
                  <a:schemeClr val="lt1"/>
                </a:solidFill>
                <a:latin typeface="Arial"/>
                <a:ea typeface="Arial"/>
                <a:cs typeface="Arial"/>
                <a:sym typeface="Arial"/>
              </a:rPr>
              <a:t> </a:t>
            </a:r>
            <a:endParaRPr lang="en-US" sz="3500" dirty="0"/>
          </a:p>
          <a:p>
            <a:pPr algn="ctr">
              <a:buClr>
                <a:schemeClr val="lt1"/>
              </a:buClr>
              <a:buSzPts val="3500"/>
            </a:pPr>
            <a:r>
              <a:rPr lang="en-US" sz="3500" b="1" dirty="0">
                <a:solidFill>
                  <a:schemeClr val="lt1"/>
                </a:solidFill>
                <a:latin typeface="Arial"/>
                <a:ea typeface="Arial"/>
                <a:cs typeface="Arial"/>
                <a:sym typeface="Arial"/>
              </a:rPr>
              <a:t>Instructor/Faculty:</a:t>
            </a:r>
            <a:r>
              <a:rPr lang="en-US" sz="3500" b="1" i="1" dirty="0">
                <a:solidFill>
                  <a:schemeClr val="lt1"/>
                </a:solidFill>
                <a:latin typeface="Arial"/>
                <a:ea typeface="Arial"/>
                <a:cs typeface="Arial"/>
                <a:sym typeface="Arial"/>
              </a:rPr>
              <a:t> Masoud </a:t>
            </a:r>
            <a:r>
              <a:rPr lang="en-US" sz="3500" b="1" i="1" dirty="0" err="1">
                <a:solidFill>
                  <a:schemeClr val="lt1"/>
                </a:solidFill>
                <a:latin typeface="Arial"/>
                <a:ea typeface="Arial"/>
                <a:cs typeface="Arial"/>
                <a:sym typeface="Arial"/>
              </a:rPr>
              <a:t>Sadjadi</a:t>
            </a:r>
            <a:r>
              <a:rPr lang="en-US" sz="3500" dirty="0">
                <a:solidFill>
                  <a:schemeClr val="lt1"/>
                </a:solidFill>
                <a:latin typeface="Arial"/>
                <a:ea typeface="Arial"/>
                <a:cs typeface="Arial"/>
                <a:sym typeface="Arial"/>
              </a:rPr>
              <a:t>,</a:t>
            </a:r>
            <a:r>
              <a:rPr lang="en-US" sz="3500" i="1" dirty="0">
                <a:solidFill>
                  <a:schemeClr val="lt1"/>
                </a:solidFill>
                <a:latin typeface="Arial"/>
                <a:ea typeface="Arial"/>
                <a:cs typeface="Arial"/>
                <a:sym typeface="Arial"/>
              </a:rPr>
              <a:t> </a:t>
            </a:r>
            <a:r>
              <a:rPr lang="en-US" sz="3500" dirty="0">
                <a:solidFill>
                  <a:schemeClr val="lt1"/>
                </a:solidFill>
                <a:latin typeface="Arial"/>
                <a:ea typeface="Arial"/>
                <a:cs typeface="Arial"/>
                <a:sym typeface="Arial"/>
              </a:rPr>
              <a:t>Florida International University</a:t>
            </a:r>
            <a:endParaRPr lang="en-US" sz="3500" dirty="0"/>
          </a:p>
        </p:txBody>
      </p:sp>
      <p:sp>
        <p:nvSpPr>
          <p:cNvPr id="91" name="Google Shape;91;p2"/>
          <p:cNvSpPr txBox="1"/>
          <p:nvPr/>
        </p:nvSpPr>
        <p:spPr>
          <a:xfrm>
            <a:off x="7732054" y="31318197"/>
            <a:ext cx="21444396" cy="813376"/>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lang="en-US" sz="2400" i="1">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92" name="Google Shape;92;p2"/>
          <p:cNvSpPr txBox="1"/>
          <p:nvPr/>
        </p:nvSpPr>
        <p:spPr>
          <a:xfrm>
            <a:off x="7732054" y="30770278"/>
            <a:ext cx="4578237" cy="54791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rgbClr val="00FFFF"/>
                </a:solidFill>
                <a:latin typeface="Arial"/>
                <a:ea typeface="Arial"/>
                <a:cs typeface="Arial"/>
                <a:sym typeface="Arial"/>
              </a:rPr>
              <a:t>ACKNOWLEDGEMENT</a:t>
            </a:r>
            <a:endParaRPr/>
          </a:p>
        </p:txBody>
      </p:sp>
      <p:sp>
        <p:nvSpPr>
          <p:cNvPr id="93" name="Google Shape;93;p2"/>
          <p:cNvSpPr txBox="1"/>
          <p:nvPr/>
        </p:nvSpPr>
        <p:spPr>
          <a:xfrm>
            <a:off x="5891647" y="6920483"/>
            <a:ext cx="4114800" cy="54927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PROBLEM</a:t>
            </a:r>
            <a:endParaRPr/>
          </a:p>
        </p:txBody>
      </p:sp>
      <p:sp>
        <p:nvSpPr>
          <p:cNvPr id="94" name="Google Shape;94;p2"/>
          <p:cNvSpPr txBox="1"/>
          <p:nvPr/>
        </p:nvSpPr>
        <p:spPr>
          <a:xfrm>
            <a:off x="19762428" y="6912545"/>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CURRENT SYSTEM</a:t>
            </a:r>
            <a:endParaRPr/>
          </a:p>
        </p:txBody>
      </p:sp>
      <p:sp>
        <p:nvSpPr>
          <p:cNvPr id="95" name="Google Shape;95;p2"/>
          <p:cNvSpPr txBox="1"/>
          <p:nvPr/>
        </p:nvSpPr>
        <p:spPr>
          <a:xfrm>
            <a:off x="33666547" y="6959881"/>
            <a:ext cx="4114800" cy="54927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REQUIREMENTS</a:t>
            </a:r>
            <a:endParaRPr/>
          </a:p>
        </p:txBody>
      </p:sp>
      <p:sp>
        <p:nvSpPr>
          <p:cNvPr id="96" name="Google Shape;96;p2"/>
          <p:cNvSpPr txBox="1"/>
          <p:nvPr/>
        </p:nvSpPr>
        <p:spPr>
          <a:xfrm>
            <a:off x="5891647" y="14303945"/>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SYSTEM DESIGN</a:t>
            </a:r>
            <a:endParaRPr/>
          </a:p>
        </p:txBody>
      </p:sp>
      <p:sp>
        <p:nvSpPr>
          <p:cNvPr id="97" name="Google Shape;97;p2"/>
          <p:cNvSpPr txBox="1"/>
          <p:nvPr/>
        </p:nvSpPr>
        <p:spPr>
          <a:xfrm>
            <a:off x="19762428" y="14303945"/>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OBJECT DESIGN</a:t>
            </a:r>
            <a:endParaRPr/>
          </a:p>
        </p:txBody>
      </p:sp>
      <p:sp>
        <p:nvSpPr>
          <p:cNvPr id="98" name="Google Shape;98;p2"/>
          <p:cNvSpPr txBox="1"/>
          <p:nvPr/>
        </p:nvSpPr>
        <p:spPr>
          <a:xfrm>
            <a:off x="33906791" y="16840829"/>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dirty="0">
                <a:solidFill>
                  <a:schemeClr val="lt2"/>
                </a:solidFill>
                <a:latin typeface="Arial"/>
                <a:ea typeface="Arial"/>
                <a:cs typeface="Arial"/>
                <a:sym typeface="Arial"/>
              </a:rPr>
              <a:t>IMPLEMENTATION</a:t>
            </a:r>
            <a:endParaRPr dirty="0"/>
          </a:p>
        </p:txBody>
      </p:sp>
      <p:sp>
        <p:nvSpPr>
          <p:cNvPr id="99" name="Google Shape;99;p2"/>
          <p:cNvSpPr txBox="1"/>
          <p:nvPr/>
        </p:nvSpPr>
        <p:spPr>
          <a:xfrm>
            <a:off x="5891647" y="23219345"/>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VERIFICATION</a:t>
            </a:r>
            <a:endParaRPr/>
          </a:p>
        </p:txBody>
      </p:sp>
      <p:sp>
        <p:nvSpPr>
          <p:cNvPr id="100" name="Google Shape;100;p2"/>
          <p:cNvSpPr txBox="1"/>
          <p:nvPr/>
        </p:nvSpPr>
        <p:spPr>
          <a:xfrm>
            <a:off x="19762428" y="23219345"/>
            <a:ext cx="4114800" cy="547687"/>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chemeClr val="lt2"/>
                </a:solidFill>
                <a:latin typeface="Arial"/>
                <a:ea typeface="Arial"/>
                <a:cs typeface="Arial"/>
                <a:sym typeface="Arial"/>
              </a:rPr>
              <a:t>SUMMARY</a:t>
            </a:r>
            <a:endParaRPr/>
          </a:p>
        </p:txBody>
      </p:sp>
      <p:pic>
        <p:nvPicPr>
          <p:cNvPr id="18" name="Picture 17" descr="A picture containing text, sign, outdoor&#10;&#10;Description automatically generated">
            <a:extLst>
              <a:ext uri="{FF2B5EF4-FFF2-40B4-BE49-F238E27FC236}">
                <a16:creationId xmlns:a16="http://schemas.microsoft.com/office/drawing/2014/main" id="{BB769C37-3037-4387-B93F-87AC57800AFC}"/>
              </a:ext>
            </a:extLst>
          </p:cNvPr>
          <p:cNvPicPr>
            <a:picLocks noChangeAspect="1"/>
          </p:cNvPicPr>
          <p:nvPr/>
        </p:nvPicPr>
        <p:blipFill>
          <a:blip r:embed="rId4"/>
          <a:stretch>
            <a:fillRect/>
          </a:stretch>
        </p:blipFill>
        <p:spPr>
          <a:xfrm>
            <a:off x="1421102" y="1526370"/>
            <a:ext cx="10530913" cy="1558200"/>
          </a:xfrm>
          <a:prstGeom prst="rect">
            <a:avLst/>
          </a:prstGeom>
        </p:spPr>
      </p:pic>
      <p:sp>
        <p:nvSpPr>
          <p:cNvPr id="2" name="TextBox 1">
            <a:extLst>
              <a:ext uri="{FF2B5EF4-FFF2-40B4-BE49-F238E27FC236}">
                <a16:creationId xmlns:a16="http://schemas.microsoft.com/office/drawing/2014/main" id="{32F3B366-D65B-4C9D-9CD0-672EFB440515}"/>
              </a:ext>
            </a:extLst>
          </p:cNvPr>
          <p:cNvSpPr txBox="1"/>
          <p:nvPr/>
        </p:nvSpPr>
        <p:spPr>
          <a:xfrm>
            <a:off x="16563109" y="8057440"/>
            <a:ext cx="10764982" cy="4524315"/>
          </a:xfrm>
          <a:prstGeom prst="rect">
            <a:avLst/>
          </a:prstGeom>
          <a:noFill/>
        </p:spPr>
        <p:txBody>
          <a:bodyPr wrap="square" rtlCol="0">
            <a:spAutoFit/>
          </a:bodyPr>
          <a:lstStyle/>
          <a:p>
            <a:pPr algn="ctr"/>
            <a:r>
              <a:rPr lang="en-US" sz="3600" b="0" i="0" u="none" strike="noStrike" dirty="0">
                <a:solidFill>
                  <a:schemeClr val="bg1"/>
                </a:solidFill>
                <a:effectLst/>
                <a:latin typeface="Arial" panose="020B0604020202020204" pitchFamily="34" charset="0"/>
              </a:rPr>
              <a:t>The current system originally written in Java has been changed to being developed in Flutter, with the goal of having Agineek available for Android and iOS.  Furthermore, the application now runs on Kotlin instead of Java and is being used on an Android Emulator on Windows 10. Progress has been made for the app to run on iOS, however, has not been completed.</a:t>
            </a:r>
            <a:endParaRPr lang="en-US" sz="2800" dirty="0">
              <a:solidFill>
                <a:schemeClr val="bg1"/>
              </a:solidFill>
            </a:endParaRPr>
          </a:p>
        </p:txBody>
      </p:sp>
      <p:sp>
        <p:nvSpPr>
          <p:cNvPr id="20" name="TextBox 19">
            <a:extLst>
              <a:ext uri="{FF2B5EF4-FFF2-40B4-BE49-F238E27FC236}">
                <a16:creationId xmlns:a16="http://schemas.microsoft.com/office/drawing/2014/main" id="{AB2FF6D7-34BB-435A-AD56-10397F5C1401}"/>
              </a:ext>
            </a:extLst>
          </p:cNvPr>
          <p:cNvSpPr txBox="1"/>
          <p:nvPr/>
        </p:nvSpPr>
        <p:spPr>
          <a:xfrm>
            <a:off x="29308358" y="7923190"/>
            <a:ext cx="12831177" cy="8625438"/>
          </a:xfrm>
          <a:prstGeom prst="rect">
            <a:avLst/>
          </a:prstGeom>
          <a:noFill/>
        </p:spPr>
        <p:txBody>
          <a:bodyPr wrap="square" rtlCol="0">
            <a:spAutoFit/>
          </a:bodyPr>
          <a:lstStyle/>
          <a:p>
            <a:pPr algn="ctr"/>
            <a:r>
              <a:rPr lang="en-US" sz="2800" dirty="0">
                <a:solidFill>
                  <a:schemeClr val="bg1"/>
                </a:solidFill>
              </a:rPr>
              <a:t>To develop the system, it requires the following:</a:t>
            </a:r>
          </a:p>
          <a:p>
            <a:pPr algn="ctr"/>
            <a:r>
              <a:rPr lang="en-US" sz="2800" dirty="0">
                <a:solidFill>
                  <a:schemeClr val="bg1"/>
                </a:solidFill>
              </a:rPr>
              <a:t>- A computer with the following software</a:t>
            </a:r>
          </a:p>
          <a:p>
            <a:pPr algn="ctr"/>
            <a:r>
              <a:rPr lang="en-US" sz="2800" dirty="0">
                <a:solidFill>
                  <a:schemeClr val="bg1"/>
                </a:solidFill>
              </a:rPr>
              <a:t>    - Java Runtime Environment of version 1.8 or higher</a:t>
            </a:r>
          </a:p>
          <a:p>
            <a:pPr algn="ctr"/>
            <a:r>
              <a:rPr lang="en-US" sz="2800" dirty="0">
                <a:solidFill>
                  <a:schemeClr val="bg1"/>
                </a:solidFill>
              </a:rPr>
              <a:t>    - Git, with either the git-flow-</a:t>
            </a:r>
            <a:r>
              <a:rPr lang="en-US" sz="2800" dirty="0" err="1">
                <a:solidFill>
                  <a:schemeClr val="bg1"/>
                </a:solidFill>
              </a:rPr>
              <a:t>avh</a:t>
            </a:r>
            <a:r>
              <a:rPr lang="en-US" sz="2800" dirty="0">
                <a:solidFill>
                  <a:schemeClr val="bg1"/>
                </a:solidFill>
              </a:rPr>
              <a:t> or another plugin for </a:t>
            </a:r>
          </a:p>
          <a:p>
            <a:pPr algn="ctr"/>
            <a:r>
              <a:rPr lang="en-US" sz="2800" dirty="0">
                <a:solidFill>
                  <a:schemeClr val="bg1"/>
                </a:solidFill>
              </a:rPr>
              <a:t>the git-flow workflow.</a:t>
            </a:r>
          </a:p>
          <a:p>
            <a:pPr algn="ctr"/>
            <a:r>
              <a:rPr lang="en-US" sz="2800" dirty="0">
                <a:solidFill>
                  <a:schemeClr val="bg1"/>
                </a:solidFill>
              </a:rPr>
              <a:t>    - The Flutter SDK</a:t>
            </a:r>
          </a:p>
          <a:p>
            <a:pPr algn="ctr"/>
            <a:r>
              <a:rPr lang="en-US" sz="2800" dirty="0">
                <a:solidFill>
                  <a:schemeClr val="bg1"/>
                </a:solidFill>
              </a:rPr>
              <a:t>    - Android Studio or XCode, depending on whether developing for iOS or Android.</a:t>
            </a:r>
          </a:p>
          <a:p>
            <a:pPr algn="ctr"/>
            <a:r>
              <a:rPr lang="en-US" sz="2800" dirty="0">
                <a:solidFill>
                  <a:schemeClr val="bg1"/>
                </a:solidFill>
              </a:rPr>
              <a:t>    - Python 3 (if running the pad simulator instead of using actual hardware)</a:t>
            </a:r>
          </a:p>
          <a:p>
            <a:pPr marL="95235" indent="-95235" algn="ctr">
              <a:buFontTx/>
              <a:buChar char="-"/>
            </a:pPr>
            <a:r>
              <a:rPr lang="en-US" sz="2800" dirty="0">
                <a:solidFill>
                  <a:schemeClr val="bg1"/>
                </a:solidFill>
              </a:rPr>
              <a:t>An iOS device running iOS version 9 or later, an Android device running Jelly Bean or any later version (optimized for Android 11), or an emulator running either a compatible version of iOS or Android.</a:t>
            </a:r>
          </a:p>
          <a:p>
            <a:pPr marL="95235" indent="-95235" algn="ctr">
              <a:buFontTx/>
              <a:buChar char="-"/>
            </a:pPr>
            <a:endParaRPr lang="en-US" sz="2800" dirty="0">
              <a:solidFill>
                <a:schemeClr val="bg1"/>
              </a:solidFill>
            </a:endParaRPr>
          </a:p>
          <a:p>
            <a:pPr marL="95235" indent="-95235" algn="ctr">
              <a:buFontTx/>
              <a:buChar char="-"/>
            </a:pPr>
            <a:r>
              <a:rPr lang="en-US" sz="2800" dirty="0">
                <a:solidFill>
                  <a:schemeClr val="bg1"/>
                </a:solidFill>
              </a:rPr>
              <a:t>To run the system in a production (or production-like) setting, it requires the following:</a:t>
            </a:r>
          </a:p>
          <a:p>
            <a:pPr marL="95235" indent="-95235" algn="ctr">
              <a:buFontTx/>
              <a:buChar char="-"/>
            </a:pPr>
            <a:r>
              <a:rPr lang="en-US" sz="2800" dirty="0">
                <a:solidFill>
                  <a:schemeClr val="bg1"/>
                </a:solidFill>
              </a:rPr>
              <a:t>- An iOS device running iOS version 9 or later, or an Android device running Jelly Bean or any later version (optimized for Android 11).</a:t>
            </a:r>
          </a:p>
          <a:p>
            <a:pPr marL="95235" indent="-95235" algn="ctr">
              <a:buFontTx/>
              <a:buChar char="-"/>
            </a:pPr>
            <a:r>
              <a:rPr lang="en-US" sz="2800" dirty="0">
                <a:solidFill>
                  <a:schemeClr val="bg1"/>
                </a:solidFill>
              </a:rPr>
              <a:t>- Several physical pads with embedded sensors.</a:t>
            </a:r>
          </a:p>
          <a:p>
            <a:pPr marL="95235" indent="-95235" algn="ctr">
              <a:buFontTx/>
              <a:buChar char="-"/>
            </a:pPr>
            <a:r>
              <a:rPr lang="en-US" sz="2800" dirty="0">
                <a:solidFill>
                  <a:schemeClr val="bg1"/>
                </a:solidFill>
              </a:rPr>
              <a:t>- A soccer ball.</a:t>
            </a:r>
          </a:p>
          <a:p>
            <a:pPr marL="95235" indent="-95235" algn="ctr">
              <a:buFontTx/>
              <a:buChar char="-"/>
            </a:pPr>
            <a:endParaRPr lang="en-US" sz="1200" dirty="0">
              <a:solidFill>
                <a:schemeClr val="bg1"/>
              </a:solidFill>
            </a:endParaRPr>
          </a:p>
          <a:p>
            <a:pPr algn="ctr"/>
            <a:endParaRPr lang="en-US" sz="1050" dirty="0"/>
          </a:p>
        </p:txBody>
      </p:sp>
      <p:sp>
        <p:nvSpPr>
          <p:cNvPr id="21" name="TextBox 20">
            <a:extLst>
              <a:ext uri="{FF2B5EF4-FFF2-40B4-BE49-F238E27FC236}">
                <a16:creationId xmlns:a16="http://schemas.microsoft.com/office/drawing/2014/main" id="{ED52120F-28C4-4A20-9A90-CCF273BA4BE2}"/>
              </a:ext>
            </a:extLst>
          </p:cNvPr>
          <p:cNvSpPr txBox="1"/>
          <p:nvPr/>
        </p:nvSpPr>
        <p:spPr>
          <a:xfrm>
            <a:off x="31417688" y="18482587"/>
            <a:ext cx="9093006" cy="2677656"/>
          </a:xfrm>
          <a:prstGeom prst="rect">
            <a:avLst/>
          </a:prstGeom>
          <a:noFill/>
        </p:spPr>
        <p:txBody>
          <a:bodyPr wrap="square" rtlCol="0">
            <a:spAutoFit/>
          </a:bodyPr>
          <a:lstStyle/>
          <a:p>
            <a:pPr algn="ctr"/>
            <a:r>
              <a:rPr lang="en-US" sz="2800" dirty="0">
                <a:solidFill>
                  <a:schemeClr val="bg1"/>
                </a:solidFill>
              </a:rPr>
              <a:t>This application is planned to be installed in IOS and Android devices. For the implementation in IOS, we developed the program in </a:t>
            </a:r>
            <a:r>
              <a:rPr lang="en-US" sz="2800" dirty="0" err="1">
                <a:solidFill>
                  <a:schemeClr val="bg1"/>
                </a:solidFill>
              </a:rPr>
              <a:t>Xcode</a:t>
            </a:r>
            <a:r>
              <a:rPr lang="en-US" sz="2800" dirty="0">
                <a:solidFill>
                  <a:schemeClr val="bg1"/>
                </a:solidFill>
              </a:rPr>
              <a:t> using Swift. In the android case, we used Android Studio using Kotlin. With the structure being developed in both devices, we used a flutter plugin for each implementation to transfer data.</a:t>
            </a:r>
          </a:p>
        </p:txBody>
      </p:sp>
      <p:pic>
        <p:nvPicPr>
          <p:cNvPr id="22" name="Picture 21" descr="Shape&#10;&#10;Description automatically generated with medium confidence">
            <a:extLst>
              <a:ext uri="{FF2B5EF4-FFF2-40B4-BE49-F238E27FC236}">
                <a16:creationId xmlns:a16="http://schemas.microsoft.com/office/drawing/2014/main" id="{F39F1BA3-CC0E-4D49-9B85-BEB691420086}"/>
              </a:ext>
            </a:extLst>
          </p:cNvPr>
          <p:cNvPicPr>
            <a:picLocks noChangeAspect="1"/>
          </p:cNvPicPr>
          <p:nvPr/>
        </p:nvPicPr>
        <p:blipFill rotWithShape="1">
          <a:blip r:embed="rId5"/>
          <a:srcRect r="67988"/>
          <a:stretch/>
        </p:blipFill>
        <p:spPr>
          <a:xfrm>
            <a:off x="32606110" y="22668408"/>
            <a:ext cx="2260770" cy="2015688"/>
          </a:xfrm>
          <a:prstGeom prst="rect">
            <a:avLst/>
          </a:prstGeom>
        </p:spPr>
      </p:pic>
      <p:pic>
        <p:nvPicPr>
          <p:cNvPr id="23" name="Picture 22" descr="Logo, company name&#10;&#10;Description automatically generated">
            <a:extLst>
              <a:ext uri="{FF2B5EF4-FFF2-40B4-BE49-F238E27FC236}">
                <a16:creationId xmlns:a16="http://schemas.microsoft.com/office/drawing/2014/main" id="{7F99E471-31A4-4A81-8BCD-3430FA092A05}"/>
              </a:ext>
            </a:extLst>
          </p:cNvPr>
          <p:cNvPicPr>
            <a:picLocks noChangeAspect="1"/>
          </p:cNvPicPr>
          <p:nvPr/>
        </p:nvPicPr>
        <p:blipFill>
          <a:blip r:embed="rId6"/>
          <a:stretch>
            <a:fillRect/>
          </a:stretch>
        </p:blipFill>
        <p:spPr>
          <a:xfrm>
            <a:off x="39889195" y="22547582"/>
            <a:ext cx="2016849" cy="2016849"/>
          </a:xfrm>
          <a:prstGeom prst="rect">
            <a:avLst/>
          </a:prstGeom>
        </p:spPr>
      </p:pic>
      <p:pic>
        <p:nvPicPr>
          <p:cNvPr id="24" name="Picture 23" descr="Background pattern&#10;&#10;Description automatically generated">
            <a:extLst>
              <a:ext uri="{FF2B5EF4-FFF2-40B4-BE49-F238E27FC236}">
                <a16:creationId xmlns:a16="http://schemas.microsoft.com/office/drawing/2014/main" id="{DA30FF9B-12C5-4D6D-BF60-D423215848BC}"/>
              </a:ext>
            </a:extLst>
          </p:cNvPr>
          <p:cNvPicPr>
            <a:picLocks noChangeAspect="1"/>
          </p:cNvPicPr>
          <p:nvPr/>
        </p:nvPicPr>
        <p:blipFill>
          <a:blip r:embed="rId7"/>
          <a:stretch>
            <a:fillRect/>
          </a:stretch>
        </p:blipFill>
        <p:spPr>
          <a:xfrm>
            <a:off x="30557474" y="22942309"/>
            <a:ext cx="1618849" cy="1618849"/>
          </a:xfrm>
          <a:prstGeom prst="rect">
            <a:avLst/>
          </a:prstGeom>
        </p:spPr>
      </p:pic>
      <p:pic>
        <p:nvPicPr>
          <p:cNvPr id="25" name="Picture 24" descr="Logo&#10;&#10;Description automatically generated">
            <a:extLst>
              <a:ext uri="{FF2B5EF4-FFF2-40B4-BE49-F238E27FC236}">
                <a16:creationId xmlns:a16="http://schemas.microsoft.com/office/drawing/2014/main" id="{7B70ADE2-52F8-41C7-A0B8-880A8370DCD8}"/>
              </a:ext>
            </a:extLst>
          </p:cNvPr>
          <p:cNvPicPr>
            <a:picLocks noChangeAspect="1"/>
          </p:cNvPicPr>
          <p:nvPr/>
        </p:nvPicPr>
        <p:blipFill>
          <a:blip r:embed="rId8"/>
          <a:stretch>
            <a:fillRect/>
          </a:stretch>
        </p:blipFill>
        <p:spPr>
          <a:xfrm>
            <a:off x="34848833" y="22427493"/>
            <a:ext cx="2322738" cy="2322738"/>
          </a:xfrm>
          <a:prstGeom prst="rect">
            <a:avLst/>
          </a:prstGeom>
        </p:spPr>
      </p:pic>
      <p:pic>
        <p:nvPicPr>
          <p:cNvPr id="26" name="Picture 25" descr="Icon&#10;&#10;Description automatically generated">
            <a:extLst>
              <a:ext uri="{FF2B5EF4-FFF2-40B4-BE49-F238E27FC236}">
                <a16:creationId xmlns:a16="http://schemas.microsoft.com/office/drawing/2014/main" id="{C56FEC2F-04BB-43F1-91A9-52A366D543EC}"/>
              </a:ext>
            </a:extLst>
          </p:cNvPr>
          <p:cNvPicPr>
            <a:picLocks noChangeAspect="1"/>
          </p:cNvPicPr>
          <p:nvPr/>
        </p:nvPicPr>
        <p:blipFill>
          <a:blip r:embed="rId9"/>
          <a:stretch>
            <a:fillRect/>
          </a:stretch>
        </p:blipFill>
        <p:spPr>
          <a:xfrm>
            <a:off x="37596656" y="22544308"/>
            <a:ext cx="1867454" cy="2016850"/>
          </a:xfrm>
          <a:prstGeom prst="rect">
            <a:avLst/>
          </a:prstGeom>
        </p:spPr>
      </p:pic>
      <p:pic>
        <p:nvPicPr>
          <p:cNvPr id="27" name="Picture 2" descr="Diagram&#10;&#10;Description automatically generated">
            <a:extLst>
              <a:ext uri="{FF2B5EF4-FFF2-40B4-BE49-F238E27FC236}">
                <a16:creationId xmlns:a16="http://schemas.microsoft.com/office/drawing/2014/main" id="{94968585-B686-4EFF-9808-B0D8A84E443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779967" y="14910319"/>
            <a:ext cx="8331265" cy="716619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Table&#10;&#10;Description automatically generated">
            <a:extLst>
              <a:ext uri="{FF2B5EF4-FFF2-40B4-BE49-F238E27FC236}">
                <a16:creationId xmlns:a16="http://schemas.microsoft.com/office/drawing/2014/main" id="{EE63CDB0-8A11-4B8D-A029-AA927082C16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117791" y="14966106"/>
            <a:ext cx="3405520" cy="604307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A picture containing table&#10;&#10;Description automatically generated">
            <a:extLst>
              <a:ext uri="{FF2B5EF4-FFF2-40B4-BE49-F238E27FC236}">
                <a16:creationId xmlns:a16="http://schemas.microsoft.com/office/drawing/2014/main" id="{7B49454F-CDA8-40ED-8719-DF6A20154F6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18221" y="14891031"/>
            <a:ext cx="3361746" cy="63492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Diagram&#10;&#10;Description automatically generated">
            <a:extLst>
              <a:ext uri="{FF2B5EF4-FFF2-40B4-BE49-F238E27FC236}">
                <a16:creationId xmlns:a16="http://schemas.microsoft.com/office/drawing/2014/main" id="{74A1B30A-F6E6-44B0-B119-7F9D988B674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405072" y="18245871"/>
            <a:ext cx="7471690" cy="331967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a:extLst>
              <a:ext uri="{FF2B5EF4-FFF2-40B4-BE49-F238E27FC236}">
                <a16:creationId xmlns:a16="http://schemas.microsoft.com/office/drawing/2014/main" id="{F87095BD-61C6-4480-95A3-013CAEA9F01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43922" y="18794844"/>
            <a:ext cx="2090115" cy="442867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
            <a:extLst>
              <a:ext uri="{FF2B5EF4-FFF2-40B4-BE49-F238E27FC236}">
                <a16:creationId xmlns:a16="http://schemas.microsoft.com/office/drawing/2014/main" id="{A7A8FB27-91E1-4DD0-9579-240C4F0556D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90124" y="14064740"/>
            <a:ext cx="2114694" cy="442867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B0BB4022-E4E2-4A08-B30C-28716B1237DB}"/>
              </a:ext>
            </a:extLst>
          </p:cNvPr>
          <p:cNvSpPr txBox="1"/>
          <p:nvPr/>
        </p:nvSpPr>
        <p:spPr>
          <a:xfrm>
            <a:off x="17527958" y="24022553"/>
            <a:ext cx="8835281" cy="3108543"/>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rPr>
              <a:t>-Summary: Through the whole semester, we have been focusing on translating the implementation of Java on previous groups to Swift and Kotlin. The implementation of the structures on Swift and Kotlin were finished. The plugin on Flutter, meant to connect the transference of data on each IOS and Android device, needs some changes to get it to work properly.</a:t>
            </a:r>
            <a:endParaRPr lang="en-US" sz="2000" dirty="0">
              <a:solidFill>
                <a:schemeClr val="bg1"/>
              </a:solidFill>
            </a:endParaRPr>
          </a:p>
        </p:txBody>
      </p:sp>
      <p:sp>
        <p:nvSpPr>
          <p:cNvPr id="3" name="TextBox 2">
            <a:extLst>
              <a:ext uri="{FF2B5EF4-FFF2-40B4-BE49-F238E27FC236}">
                <a16:creationId xmlns:a16="http://schemas.microsoft.com/office/drawing/2014/main" id="{29A1FCE7-19AC-4E01-B131-E145485DBB5B}"/>
              </a:ext>
            </a:extLst>
          </p:cNvPr>
          <p:cNvSpPr txBox="1"/>
          <p:nvPr/>
        </p:nvSpPr>
        <p:spPr>
          <a:xfrm>
            <a:off x="4664769" y="16744125"/>
            <a:ext cx="9102694" cy="5016758"/>
          </a:xfrm>
          <a:prstGeom prst="rect">
            <a:avLst/>
          </a:prstGeom>
          <a:noFill/>
        </p:spPr>
        <p:txBody>
          <a:bodyPr wrap="square" rtlCol="0">
            <a:spAutoFit/>
          </a:bodyPr>
          <a:lstStyle/>
          <a:p>
            <a:pPr algn="ctr"/>
            <a:r>
              <a:rPr lang="en-US" sz="3200" dirty="0">
                <a:solidFill>
                  <a:schemeClr val="bg1"/>
                </a:solidFill>
              </a:rPr>
              <a:t>In the New Application, The Capstone 1 Members had to go ahead and help in the effort of translating the Java Plugins to Kotlin in the New Application. Along with this, For the System Design, There needed to be a creation of a Register and Login page that would serve to connect to the Website Version of the Agineek Skillcourt Application and Save Accounts and Information to the Database to be Accessed and Used at a Later Point in Time.</a:t>
            </a:r>
          </a:p>
        </p:txBody>
      </p:sp>
      <p:sp>
        <p:nvSpPr>
          <p:cNvPr id="4" name="TextBox 3">
            <a:extLst>
              <a:ext uri="{FF2B5EF4-FFF2-40B4-BE49-F238E27FC236}">
                <a16:creationId xmlns:a16="http://schemas.microsoft.com/office/drawing/2014/main" id="{95DD3D04-BAC5-4930-A385-AB9C1AF9E259}"/>
              </a:ext>
            </a:extLst>
          </p:cNvPr>
          <p:cNvSpPr txBox="1"/>
          <p:nvPr/>
        </p:nvSpPr>
        <p:spPr>
          <a:xfrm>
            <a:off x="2287276" y="24022553"/>
            <a:ext cx="11323541" cy="2677656"/>
          </a:xfrm>
          <a:prstGeom prst="rect">
            <a:avLst/>
          </a:prstGeom>
          <a:noFill/>
        </p:spPr>
        <p:txBody>
          <a:bodyPr wrap="square" rtlCol="0">
            <a:spAutoFit/>
          </a:bodyPr>
          <a:lstStyle/>
          <a:p>
            <a:pPr algn="ctr"/>
            <a:r>
              <a:rPr lang="en-US" sz="2800" dirty="0">
                <a:solidFill>
                  <a:schemeClr val="bg1"/>
                </a:solidFill>
              </a:rPr>
              <a:t>The Register and Login Pages were both Tested as they were created However, There was no way to login and register on the website therefore there was no way to verify these features were working as intended. The Translation was verified and tested as we have tested the plugins work the same way in the Java Application, In the New App Using Kotlin. </a:t>
            </a:r>
            <a:endParaRPr lang="en-US" sz="2400" dirty="0">
              <a:solidFill>
                <a:schemeClr val="bg1"/>
              </a:solidFill>
            </a:endParaRPr>
          </a:p>
        </p:txBody>
      </p:sp>
      <p:sp>
        <p:nvSpPr>
          <p:cNvPr id="5" name="TextBox 4">
            <a:extLst>
              <a:ext uri="{FF2B5EF4-FFF2-40B4-BE49-F238E27FC236}">
                <a16:creationId xmlns:a16="http://schemas.microsoft.com/office/drawing/2014/main" id="{B1A628B1-AF66-443D-B88B-E2591E35334D}"/>
              </a:ext>
            </a:extLst>
          </p:cNvPr>
          <p:cNvSpPr txBox="1"/>
          <p:nvPr/>
        </p:nvSpPr>
        <p:spPr>
          <a:xfrm>
            <a:off x="1934997" y="8441134"/>
            <a:ext cx="12028097" cy="3970318"/>
          </a:xfrm>
          <a:prstGeom prst="rect">
            <a:avLst/>
          </a:prstGeom>
          <a:noFill/>
        </p:spPr>
        <p:txBody>
          <a:bodyPr wrap="square" rtlCol="0">
            <a:spAutoFit/>
          </a:bodyPr>
          <a:lstStyle/>
          <a:p>
            <a:pPr marL="571500" indent="-571500" algn="ctr">
              <a:buFont typeface="Arial" panose="020B0604020202020204" pitchFamily="34" charset="0"/>
              <a:buChar char="•"/>
            </a:pPr>
            <a:r>
              <a:rPr lang="en-US" sz="3600" dirty="0">
                <a:solidFill>
                  <a:schemeClr val="bg1"/>
                </a:solidFill>
              </a:rPr>
              <a:t>For this Semester, the Problem entailing the Skillcourt Application was as follows: Continue work o the app as it needed java code to be translated into Kotlin for the New Application From the Prior and Older Application</a:t>
            </a:r>
          </a:p>
          <a:p>
            <a:pPr marL="571500" indent="-571500" algn="ctr">
              <a:buFont typeface="Arial" panose="020B0604020202020204" pitchFamily="34" charset="0"/>
              <a:buChar char="•"/>
            </a:pPr>
            <a:r>
              <a:rPr lang="en-US" sz="3600" dirty="0">
                <a:solidFill>
                  <a:schemeClr val="bg1"/>
                </a:solidFill>
              </a:rPr>
              <a:t>Implement a new and efficient way to Register and Login to the Website from a Mobile Application to save settings from the App to the Website Account</a:t>
            </a:r>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711</Words>
  <Application>Microsoft Office PowerPoint</Application>
  <PresentationFormat>Custom</PresentationFormat>
  <Paragraphs>37</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Ziad Malik</cp:lastModifiedBy>
  <cp:revision>3</cp:revision>
  <dcterms:created xsi:type="dcterms:W3CDTF">2019-06-25T19:12:02Z</dcterms:created>
  <dcterms:modified xsi:type="dcterms:W3CDTF">2021-11-29T17:18:55Z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