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ik+mWrs5SkxcJgFIfZuHXoF6www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 name="Shape 41"/>
        <p:cNvGrpSpPr/>
        <p:nvPr/>
      </p:nvGrpSpPr>
      <p:grpSpPr>
        <a:xfrm>
          <a:off x="0" y="0"/>
          <a:ext cx="0" cy="0"/>
          <a:chOff x="0" y="0"/>
          <a:chExt cx="0" cy="0"/>
        </a:xfrm>
      </p:grpSpPr>
      <p:sp>
        <p:nvSpPr>
          <p:cNvPr id="42" name="Google Shape;42;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 name="Google Shape;43;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17" name="Shape 17"/>
        <p:cNvGrpSpPr/>
        <p:nvPr/>
      </p:nvGrpSpPr>
      <p:grpSpPr>
        <a:xfrm>
          <a:off x="0" y="0"/>
          <a:ext cx="0" cy="0"/>
          <a:chOff x="0" y="0"/>
          <a:chExt cx="0" cy="0"/>
        </a:xfrm>
      </p:grpSpPr>
      <p:pic>
        <p:nvPicPr>
          <p:cNvPr descr="A picture containing bird&#10;&#10;Description automatically generated" id="18" name="Google Shape;18;p3"/>
          <p:cNvPicPr preferRelativeResize="0"/>
          <p:nvPr/>
        </p:nvPicPr>
        <p:blipFill rotWithShape="1">
          <a:blip r:embed="rId2">
            <a:alphaModFix/>
          </a:blip>
          <a:srcRect b="14612" l="13750" r="0" t="0"/>
          <a:stretch/>
        </p:blipFill>
        <p:spPr>
          <a:xfrm>
            <a:off x="6035227" y="7"/>
            <a:ext cx="37855972" cy="32918395"/>
          </a:xfrm>
          <a:prstGeom prst="rect">
            <a:avLst/>
          </a:prstGeom>
          <a:noFill/>
          <a:ln>
            <a:noFill/>
          </a:ln>
        </p:spPr>
      </p:pic>
      <p:sp>
        <p:nvSpPr>
          <p:cNvPr id="19" name="Google Shape;19;p3"/>
          <p:cNvSpPr/>
          <p:nvPr/>
        </p:nvSpPr>
        <p:spPr>
          <a:xfrm rot="-5400000">
            <a:off x="-10588059" y="16261694"/>
            <a:ext cx="32918409"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20" name="Google Shape;20;p3"/>
          <p:cNvGrpSpPr/>
          <p:nvPr/>
        </p:nvGrpSpPr>
        <p:grpSpPr>
          <a:xfrm flipH="1">
            <a:off x="41218359" y="992179"/>
            <a:ext cx="1881295" cy="2545853"/>
            <a:chOff x="2645664" y="2011680"/>
            <a:chExt cx="735606" cy="746592"/>
          </a:xfrm>
        </p:grpSpPr>
        <p:sp>
          <p:nvSpPr>
            <p:cNvPr id="21" name="Google Shape;21;p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2" name="Google Shape;22;p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pic>
        <p:nvPicPr>
          <p:cNvPr descr="A close up of a sign&#10;&#10;Description automatically generated" id="23" name="Google Shape;23;p3"/>
          <p:cNvPicPr preferRelativeResize="0"/>
          <p:nvPr/>
        </p:nvPicPr>
        <p:blipFill rotWithShape="1">
          <a:blip r:embed="rId3">
            <a:alphaModFix/>
          </a:blip>
          <a:srcRect b="0" l="0" r="0" t="0"/>
          <a:stretch/>
        </p:blipFill>
        <p:spPr>
          <a:xfrm>
            <a:off x="1097308" y="29227769"/>
            <a:ext cx="3641448" cy="3126894"/>
          </a:xfrm>
          <a:prstGeom prst="rect">
            <a:avLst/>
          </a:prstGeom>
          <a:noFill/>
          <a:ln>
            <a:noFill/>
          </a:ln>
        </p:spPr>
      </p:pic>
      <p:sp>
        <p:nvSpPr>
          <p:cNvPr id="24" name="Google Shape;24;p3"/>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25" name="Shape 25"/>
        <p:cNvGrpSpPr/>
        <p:nvPr/>
      </p:nvGrpSpPr>
      <p:grpSpPr>
        <a:xfrm>
          <a:off x="0" y="0"/>
          <a:ext cx="0" cy="0"/>
          <a:chOff x="0" y="0"/>
          <a:chExt cx="0" cy="0"/>
        </a:xfrm>
      </p:grpSpPr>
      <p:pic>
        <p:nvPicPr>
          <p:cNvPr descr="A picture containing bird&#10;&#10;Description automatically generated" id="26" name="Google Shape;26;p4"/>
          <p:cNvPicPr preferRelativeResize="0"/>
          <p:nvPr/>
        </p:nvPicPr>
        <p:blipFill rotWithShape="1">
          <a:blip r:embed="rId2">
            <a:alphaModFix/>
          </a:blip>
          <a:srcRect b="14612" l="13750" r="0" t="0"/>
          <a:stretch/>
        </p:blipFill>
        <p:spPr>
          <a:xfrm>
            <a:off x="6035227" y="7"/>
            <a:ext cx="37855972" cy="32918395"/>
          </a:xfrm>
          <a:prstGeom prst="rect">
            <a:avLst/>
          </a:prstGeom>
          <a:noFill/>
          <a:ln>
            <a:noFill/>
          </a:ln>
        </p:spPr>
      </p:pic>
      <p:sp>
        <p:nvSpPr>
          <p:cNvPr id="27" name="Google Shape;27;p4"/>
          <p:cNvSpPr/>
          <p:nvPr/>
        </p:nvSpPr>
        <p:spPr>
          <a:xfrm flipH="1" rot="5400000">
            <a:off x="-10621487" y="16261689"/>
            <a:ext cx="32918401"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28" name="Google Shape;28;p4"/>
          <p:cNvGrpSpPr/>
          <p:nvPr/>
        </p:nvGrpSpPr>
        <p:grpSpPr>
          <a:xfrm>
            <a:off x="41216986" y="1016366"/>
            <a:ext cx="1881295" cy="2545855"/>
            <a:chOff x="11140977" y="745237"/>
            <a:chExt cx="522582" cy="530386"/>
          </a:xfrm>
        </p:grpSpPr>
        <p:sp>
          <p:nvSpPr>
            <p:cNvPr id="29" name="Google Shape;29;p4"/>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0" name="Google Shape;30;p4"/>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descr="A close up of a sign&#10;&#10;Description automatically generated" id="31" name="Google Shape;31;p4"/>
          <p:cNvPicPr preferRelativeResize="0"/>
          <p:nvPr/>
        </p:nvPicPr>
        <p:blipFill rotWithShape="1">
          <a:blip r:embed="rId3">
            <a:alphaModFix/>
          </a:blip>
          <a:srcRect b="0" l="0" r="0" t="0"/>
          <a:stretch/>
        </p:blipFill>
        <p:spPr>
          <a:xfrm>
            <a:off x="1097308" y="29227769"/>
            <a:ext cx="3641448" cy="3126894"/>
          </a:xfrm>
          <a:prstGeom prst="rect">
            <a:avLst/>
          </a:prstGeom>
          <a:noFill/>
          <a:ln>
            <a:noFill/>
          </a:ln>
        </p:spPr>
      </p:pic>
      <p:sp>
        <p:nvSpPr>
          <p:cNvPr id="32" name="Google Shape;32;p4"/>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33" name="Shape 33"/>
        <p:cNvGrpSpPr/>
        <p:nvPr/>
      </p:nvGrpSpPr>
      <p:grpSpPr>
        <a:xfrm>
          <a:off x="0" y="0"/>
          <a:ext cx="0" cy="0"/>
          <a:chOff x="0" y="0"/>
          <a:chExt cx="0" cy="0"/>
        </a:xfrm>
      </p:grpSpPr>
      <p:pic>
        <p:nvPicPr>
          <p:cNvPr descr="A close up of a logo&#10;&#10;Description automatically generated" id="34" name="Google Shape;34;p5"/>
          <p:cNvPicPr preferRelativeResize="0"/>
          <p:nvPr/>
        </p:nvPicPr>
        <p:blipFill rotWithShape="1">
          <a:blip r:embed="rId2">
            <a:alphaModFix/>
          </a:blip>
          <a:srcRect b="15703" l="0" r="88418" t="0"/>
          <a:stretch/>
        </p:blipFill>
        <p:spPr>
          <a:xfrm>
            <a:off x="0" y="0"/>
            <a:ext cx="5618095" cy="32918399"/>
          </a:xfrm>
          <a:prstGeom prst="rect">
            <a:avLst/>
          </a:prstGeom>
          <a:noFill/>
          <a:ln>
            <a:noFill/>
          </a:ln>
        </p:spPr>
      </p:pic>
      <p:sp>
        <p:nvSpPr>
          <p:cNvPr id="35" name="Google Shape;35;p5"/>
          <p:cNvSpPr/>
          <p:nvPr/>
        </p:nvSpPr>
        <p:spPr>
          <a:xfrm flipH="1" rot="5400000">
            <a:off x="-10665972" y="16261689"/>
            <a:ext cx="32918401"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36" name="Google Shape;36;p5"/>
          <p:cNvGrpSpPr/>
          <p:nvPr/>
        </p:nvGrpSpPr>
        <p:grpSpPr>
          <a:xfrm>
            <a:off x="41216986" y="1016366"/>
            <a:ext cx="1881295" cy="2545855"/>
            <a:chOff x="11140977" y="745237"/>
            <a:chExt cx="522582" cy="530386"/>
          </a:xfrm>
        </p:grpSpPr>
        <p:sp>
          <p:nvSpPr>
            <p:cNvPr id="37" name="Google Shape;37;p5"/>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8" name="Google Shape;38;p5"/>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descr="A picture containing drawing&#10;&#10;Description automatically generated" id="39" name="Google Shape;39;p5"/>
          <p:cNvPicPr preferRelativeResize="0"/>
          <p:nvPr/>
        </p:nvPicPr>
        <p:blipFill rotWithShape="1">
          <a:blip r:embed="rId3">
            <a:alphaModFix/>
          </a:blip>
          <a:srcRect b="0" l="0" r="0" t="0"/>
          <a:stretch/>
        </p:blipFill>
        <p:spPr>
          <a:xfrm>
            <a:off x="955097" y="28947041"/>
            <a:ext cx="3641446" cy="3126894"/>
          </a:xfrm>
          <a:prstGeom prst="rect">
            <a:avLst/>
          </a:prstGeom>
          <a:noFill/>
          <a:ln>
            <a:noFill/>
          </a:ln>
        </p:spPr>
      </p:pic>
      <p:sp>
        <p:nvSpPr>
          <p:cNvPr id="40" name="Google Shape;40;p5"/>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5.jpg"/><Relationship Id="rId2" Type="http://schemas.openxmlformats.org/officeDocument/2006/relationships/image" Target="../media/image9.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576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7" name="Google Shape;7;p2"/>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5760" u="none" cap="none" strike="noStrike">
                <a:solidFill>
                  <a:srgbClr val="888888"/>
                </a:solidFill>
                <a:latin typeface="Calibri"/>
                <a:ea typeface="Calibri"/>
                <a:cs typeface="Calibri"/>
                <a:sym typeface="Calibri"/>
              </a:defRPr>
            </a:lvl1pPr>
            <a:lvl2pPr indent="0" lvl="1" marL="0" marR="0" rtl="0" algn="r">
              <a:spcBef>
                <a:spcPts val="0"/>
              </a:spcBef>
              <a:buNone/>
              <a:defRPr b="0" i="0" sz="5760" u="none" cap="none" strike="noStrike">
                <a:solidFill>
                  <a:srgbClr val="888888"/>
                </a:solidFill>
                <a:latin typeface="Calibri"/>
                <a:ea typeface="Calibri"/>
                <a:cs typeface="Calibri"/>
                <a:sym typeface="Calibri"/>
              </a:defRPr>
            </a:lvl2pPr>
            <a:lvl3pPr indent="0" lvl="2" marL="0" marR="0" rtl="0" algn="r">
              <a:spcBef>
                <a:spcPts val="0"/>
              </a:spcBef>
              <a:buNone/>
              <a:defRPr b="0" i="0" sz="5760" u="none" cap="none" strike="noStrike">
                <a:solidFill>
                  <a:srgbClr val="888888"/>
                </a:solidFill>
                <a:latin typeface="Calibri"/>
                <a:ea typeface="Calibri"/>
                <a:cs typeface="Calibri"/>
                <a:sym typeface="Calibri"/>
              </a:defRPr>
            </a:lvl3pPr>
            <a:lvl4pPr indent="0" lvl="3" marL="0" marR="0" rtl="0" algn="r">
              <a:spcBef>
                <a:spcPts val="0"/>
              </a:spcBef>
              <a:buNone/>
              <a:defRPr b="0" i="0" sz="5760" u="none" cap="none" strike="noStrike">
                <a:solidFill>
                  <a:srgbClr val="888888"/>
                </a:solidFill>
                <a:latin typeface="Calibri"/>
                <a:ea typeface="Calibri"/>
                <a:cs typeface="Calibri"/>
                <a:sym typeface="Calibri"/>
              </a:defRPr>
            </a:lvl4pPr>
            <a:lvl5pPr indent="0" lvl="4" marL="0" marR="0" rtl="0" algn="r">
              <a:spcBef>
                <a:spcPts val="0"/>
              </a:spcBef>
              <a:buNone/>
              <a:defRPr b="0" i="0" sz="5760" u="none" cap="none" strike="noStrike">
                <a:solidFill>
                  <a:srgbClr val="888888"/>
                </a:solidFill>
                <a:latin typeface="Calibri"/>
                <a:ea typeface="Calibri"/>
                <a:cs typeface="Calibri"/>
                <a:sym typeface="Calibri"/>
              </a:defRPr>
            </a:lvl5pPr>
            <a:lvl6pPr indent="0" lvl="5" marL="0" marR="0" rtl="0" algn="r">
              <a:spcBef>
                <a:spcPts val="0"/>
              </a:spcBef>
              <a:buNone/>
              <a:defRPr b="0" i="0" sz="5760" u="none" cap="none" strike="noStrike">
                <a:solidFill>
                  <a:srgbClr val="888888"/>
                </a:solidFill>
                <a:latin typeface="Calibri"/>
                <a:ea typeface="Calibri"/>
                <a:cs typeface="Calibri"/>
                <a:sym typeface="Calibri"/>
              </a:defRPr>
            </a:lvl6pPr>
            <a:lvl7pPr indent="0" lvl="6" marL="0" marR="0" rtl="0" algn="r">
              <a:spcBef>
                <a:spcPts val="0"/>
              </a:spcBef>
              <a:buNone/>
              <a:defRPr b="0" i="0" sz="5760" u="none" cap="none" strike="noStrike">
                <a:solidFill>
                  <a:srgbClr val="888888"/>
                </a:solidFill>
                <a:latin typeface="Calibri"/>
                <a:ea typeface="Calibri"/>
                <a:cs typeface="Calibri"/>
                <a:sym typeface="Calibri"/>
              </a:defRPr>
            </a:lvl7pPr>
            <a:lvl8pPr indent="0" lvl="7" marL="0" marR="0" rtl="0" algn="r">
              <a:spcBef>
                <a:spcPts val="0"/>
              </a:spcBef>
              <a:buNone/>
              <a:defRPr b="0" i="0" sz="5760" u="none" cap="none" strike="noStrike">
                <a:solidFill>
                  <a:srgbClr val="888888"/>
                </a:solidFill>
                <a:latin typeface="Calibri"/>
                <a:ea typeface="Calibri"/>
                <a:cs typeface="Calibri"/>
                <a:sym typeface="Calibri"/>
              </a:defRPr>
            </a:lvl8pPr>
            <a:lvl9pPr indent="0" lvl="8" marL="0" marR="0" rtl="0" algn="r">
              <a:spcBef>
                <a:spcPts val="0"/>
              </a:spcBef>
              <a:buNone/>
              <a:defRPr b="0" i="0" sz="576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8" name="Google Shape;8;p2"/>
          <p:cNvPicPr preferRelativeResize="0"/>
          <p:nvPr/>
        </p:nvPicPr>
        <p:blipFill rotWithShape="1">
          <a:blip r:embed="rId1">
            <a:alphaModFix/>
          </a:blip>
          <a:srcRect b="14612" l="13750" r="0" t="0"/>
          <a:stretch/>
        </p:blipFill>
        <p:spPr>
          <a:xfrm>
            <a:off x="6035227" y="7"/>
            <a:ext cx="37855972" cy="32918395"/>
          </a:xfrm>
          <a:prstGeom prst="rect">
            <a:avLst/>
          </a:prstGeom>
          <a:noFill/>
          <a:ln>
            <a:noFill/>
          </a:ln>
        </p:spPr>
      </p:pic>
      <p:sp>
        <p:nvSpPr>
          <p:cNvPr id="9" name="Google Shape;9;p2"/>
          <p:cNvSpPr txBox="1"/>
          <p:nvPr/>
        </p:nvSpPr>
        <p:spPr>
          <a:xfrm>
            <a:off x="6912862" y="2555688"/>
            <a:ext cx="34987152" cy="56839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chemeClr val="lt1"/>
              </a:solidFill>
              <a:latin typeface="Calibri"/>
              <a:ea typeface="Calibri"/>
              <a:cs typeface="Calibri"/>
              <a:sym typeface="Calibri"/>
            </a:endParaRPr>
          </a:p>
        </p:txBody>
      </p:sp>
      <p:sp>
        <p:nvSpPr>
          <p:cNvPr id="10" name="Google Shape;10;p2"/>
          <p:cNvSpPr txBox="1"/>
          <p:nvPr/>
        </p:nvSpPr>
        <p:spPr>
          <a:xfrm>
            <a:off x="6912864" y="8763002"/>
            <a:ext cx="34987146" cy="18985991"/>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Calibri"/>
              <a:ea typeface="Calibri"/>
              <a:cs typeface="Calibri"/>
              <a:sym typeface="Calibri"/>
            </a:endParaRPr>
          </a:p>
        </p:txBody>
      </p:sp>
      <p:sp>
        <p:nvSpPr>
          <p:cNvPr id="11" name="Google Shape;11;p2"/>
          <p:cNvSpPr/>
          <p:nvPr/>
        </p:nvSpPr>
        <p:spPr>
          <a:xfrm flipH="1" rot="5400000">
            <a:off x="-10621487" y="16261689"/>
            <a:ext cx="32918401"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12" name="Google Shape;12;p2"/>
          <p:cNvGrpSpPr/>
          <p:nvPr/>
        </p:nvGrpSpPr>
        <p:grpSpPr>
          <a:xfrm>
            <a:off x="41216986" y="1016366"/>
            <a:ext cx="1881295" cy="2545855"/>
            <a:chOff x="11140977" y="745237"/>
            <a:chExt cx="522582" cy="530386"/>
          </a:xfrm>
        </p:grpSpPr>
        <p:sp>
          <p:nvSpPr>
            <p:cNvPr id="13" name="Google Shape;13;p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4" name="Google Shape;14;p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5" name="Google Shape;15;p2"/>
          <p:cNvSpPr txBox="1"/>
          <p:nvPr/>
        </p:nvSpPr>
        <p:spPr>
          <a:xfrm>
            <a:off x="19259723" y="30824713"/>
            <a:ext cx="23635886" cy="707886"/>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4000" u="none" cap="none" strike="noStrike">
                <a:solidFill>
                  <a:srgbClr val="F2F2F2"/>
                </a:solidFill>
                <a:latin typeface="Arial"/>
                <a:ea typeface="Arial"/>
                <a:cs typeface="Arial"/>
                <a:sym typeface="Arial"/>
              </a:rPr>
              <a:t>COLLEGE OF ENGINEERING AND COMPUTING</a:t>
            </a:r>
            <a:endParaRPr/>
          </a:p>
        </p:txBody>
      </p:sp>
      <p:pic>
        <p:nvPicPr>
          <p:cNvPr descr="A close up of a sign&#10;&#10;Description automatically generated" id="16" name="Google Shape;16;p2"/>
          <p:cNvPicPr preferRelativeResize="0"/>
          <p:nvPr/>
        </p:nvPicPr>
        <p:blipFill rotWithShape="1">
          <a:blip r:embed="rId2">
            <a:alphaModFix/>
          </a:blip>
          <a:srcRect b="0" l="0" r="0" t="0"/>
          <a:stretch/>
        </p:blipFill>
        <p:spPr>
          <a:xfrm>
            <a:off x="1097308" y="29227769"/>
            <a:ext cx="3641448" cy="3126894"/>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3.png"/><Relationship Id="rId4" Type="http://schemas.openxmlformats.org/officeDocument/2006/relationships/image" Target="../media/image2.png"/><Relationship Id="rId9" Type="http://schemas.openxmlformats.org/officeDocument/2006/relationships/image" Target="../media/image14.png"/><Relationship Id="rId5" Type="http://schemas.openxmlformats.org/officeDocument/2006/relationships/image" Target="../media/image10.png"/><Relationship Id="rId6" Type="http://schemas.openxmlformats.org/officeDocument/2006/relationships/image" Target="../media/image6.jpg"/><Relationship Id="rId7" Type="http://schemas.openxmlformats.org/officeDocument/2006/relationships/image" Target="../media/image11.png"/><Relationship Id="rId8"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 name="Shape 44"/>
        <p:cNvGrpSpPr/>
        <p:nvPr/>
      </p:nvGrpSpPr>
      <p:grpSpPr>
        <a:xfrm>
          <a:off x="0" y="0"/>
          <a:ext cx="0" cy="0"/>
          <a:chOff x="0" y="0"/>
          <a:chExt cx="0" cy="0"/>
        </a:xfrm>
      </p:grpSpPr>
      <p:sp>
        <p:nvSpPr>
          <p:cNvPr id="45" name="Google Shape;45;p1"/>
          <p:cNvSpPr txBox="1"/>
          <p:nvPr/>
        </p:nvSpPr>
        <p:spPr>
          <a:xfrm>
            <a:off x="6816436" y="617630"/>
            <a:ext cx="35924389" cy="215443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8000" u="none" cap="none" strike="noStrike">
                <a:solidFill>
                  <a:schemeClr val="lt1"/>
                </a:solidFill>
                <a:latin typeface="Arial"/>
                <a:ea typeface="Arial"/>
                <a:cs typeface="Arial"/>
                <a:sym typeface="Arial"/>
              </a:rPr>
              <a:t>Knight Foundation School of Computing and Information Sciences</a:t>
            </a:r>
            <a:endParaRPr/>
          </a:p>
          <a:p>
            <a:pPr indent="0" lvl="0" marL="0" marR="0" rtl="0" algn="l">
              <a:spcBef>
                <a:spcPts val="0"/>
              </a:spcBef>
              <a:spcAft>
                <a:spcPts val="0"/>
              </a:spcAft>
              <a:buNone/>
            </a:pPr>
            <a:r>
              <a:rPr b="0" i="1" lang="en-US" sz="5400" u="none" cap="none" strike="noStrike">
                <a:solidFill>
                  <a:schemeClr val="lt1"/>
                </a:solidFill>
                <a:latin typeface="Arial"/>
                <a:ea typeface="Arial"/>
                <a:cs typeface="Arial"/>
                <a:sym typeface="Arial"/>
              </a:rPr>
              <a:t>Fall 2021 Senior Design Project</a:t>
            </a:r>
            <a:endParaRPr/>
          </a:p>
        </p:txBody>
      </p:sp>
      <p:sp>
        <p:nvSpPr>
          <p:cNvPr id="46" name="Google Shape;46;p1"/>
          <p:cNvSpPr txBox="1"/>
          <p:nvPr/>
        </p:nvSpPr>
        <p:spPr>
          <a:xfrm>
            <a:off x="6816436" y="2979162"/>
            <a:ext cx="35204401" cy="3228975"/>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00FFFF"/>
              </a:buClr>
              <a:buSzPts val="10000"/>
              <a:buFont typeface="Arial"/>
              <a:buNone/>
            </a:pPr>
            <a:r>
              <a:rPr b="1" i="0" lang="en-US" sz="10000" u="none" cap="none" strike="noStrike">
                <a:solidFill>
                  <a:srgbClr val="00FFFF"/>
                </a:solidFill>
                <a:latin typeface="Arial"/>
                <a:ea typeface="Arial"/>
                <a:cs typeface="Arial"/>
                <a:sym typeface="Arial"/>
              </a:rPr>
              <a:t>Agineek</a:t>
            </a:r>
            <a:endParaRPr/>
          </a:p>
          <a:p>
            <a:pPr indent="0" lvl="0" marL="0" marR="0" rtl="0" algn="l">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Students: </a:t>
            </a:r>
            <a:r>
              <a:rPr b="0" i="0" lang="en-US" sz="3500" u="none" cap="none" strike="noStrike">
                <a:solidFill>
                  <a:schemeClr val="lt1"/>
                </a:solidFill>
                <a:latin typeface="Arial"/>
                <a:ea typeface="Arial"/>
                <a:cs typeface="Arial"/>
                <a:sym typeface="Arial"/>
              </a:rPr>
              <a:t>Carlos Amasifuen Jr</a:t>
            </a:r>
            <a:endParaRPr/>
          </a:p>
          <a:p>
            <a:pPr indent="0" lvl="0" marL="0" marR="0" rtl="0" algn="l">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Mentor:</a:t>
            </a:r>
            <a:r>
              <a:rPr b="1" i="1" lang="en-US" sz="3500" u="none" cap="none" strike="noStrike">
                <a:solidFill>
                  <a:schemeClr val="lt1"/>
                </a:solidFill>
                <a:latin typeface="Arial"/>
                <a:ea typeface="Arial"/>
                <a:cs typeface="Arial"/>
                <a:sym typeface="Arial"/>
              </a:rPr>
              <a:t> </a:t>
            </a:r>
            <a:r>
              <a:rPr b="0" i="0" lang="en-US" sz="3500" u="none" cap="none" strike="noStrike">
                <a:solidFill>
                  <a:schemeClr val="lt1"/>
                </a:solidFill>
                <a:latin typeface="Arial"/>
                <a:ea typeface="Arial"/>
                <a:cs typeface="Arial"/>
                <a:sym typeface="Arial"/>
              </a:rPr>
              <a:t>Guðmundur Traustason</a:t>
            </a:r>
            <a:r>
              <a:rPr b="0" i="1" lang="en-US" sz="3500" u="none" cap="none" strike="noStrike">
                <a:solidFill>
                  <a:schemeClr val="lt1"/>
                </a:solidFill>
                <a:latin typeface="Arial"/>
                <a:ea typeface="Arial"/>
                <a:cs typeface="Arial"/>
                <a:sym typeface="Arial"/>
              </a:rPr>
              <a:t>, </a:t>
            </a:r>
            <a:r>
              <a:rPr b="0" i="0" lang="en-US" sz="3500" u="none" cap="none" strike="noStrike">
                <a:solidFill>
                  <a:schemeClr val="lt1"/>
                </a:solidFill>
                <a:latin typeface="Arial"/>
                <a:ea typeface="Arial"/>
                <a:cs typeface="Arial"/>
                <a:sym typeface="Arial"/>
              </a:rPr>
              <a:t>Product Owner </a:t>
            </a:r>
            <a:endParaRPr/>
          </a:p>
          <a:p>
            <a:pPr indent="0" lvl="0" marL="0" marR="0" rtl="0" algn="l">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Instructor/Faculty:</a:t>
            </a:r>
            <a:r>
              <a:rPr b="1" i="1" lang="en-US" sz="3500" u="none" cap="none" strike="noStrike">
                <a:solidFill>
                  <a:schemeClr val="lt1"/>
                </a:solidFill>
                <a:latin typeface="Arial"/>
                <a:ea typeface="Arial"/>
                <a:cs typeface="Arial"/>
                <a:sym typeface="Arial"/>
              </a:rPr>
              <a:t> </a:t>
            </a:r>
            <a:r>
              <a:rPr b="0" i="0" lang="en-US" sz="3500" u="none" cap="none" strike="noStrike">
                <a:solidFill>
                  <a:schemeClr val="lt1"/>
                </a:solidFill>
                <a:latin typeface="Arial"/>
                <a:ea typeface="Arial"/>
                <a:cs typeface="Arial"/>
                <a:sym typeface="Arial"/>
              </a:rPr>
              <a:t>Dr. Masoud Sadjadi</a:t>
            </a:r>
            <a:r>
              <a:rPr b="0" i="1" lang="en-US" sz="3500" u="none" cap="none" strike="noStrike">
                <a:solidFill>
                  <a:schemeClr val="lt1"/>
                </a:solidFill>
                <a:latin typeface="Arial"/>
                <a:ea typeface="Arial"/>
                <a:cs typeface="Arial"/>
                <a:sym typeface="Arial"/>
              </a:rPr>
              <a:t>, </a:t>
            </a:r>
            <a:r>
              <a:rPr b="0" i="0" lang="en-US" sz="3500" u="none" cap="none" strike="noStrike">
                <a:solidFill>
                  <a:schemeClr val="lt1"/>
                </a:solidFill>
                <a:latin typeface="Arial"/>
                <a:ea typeface="Arial"/>
                <a:cs typeface="Arial"/>
                <a:sym typeface="Arial"/>
              </a:rPr>
              <a:t>Florida International University</a:t>
            </a:r>
            <a:endParaRPr/>
          </a:p>
        </p:txBody>
      </p:sp>
      <p:sp>
        <p:nvSpPr>
          <p:cNvPr id="47" name="Google Shape;47;p1"/>
          <p:cNvSpPr txBox="1"/>
          <p:nvPr/>
        </p:nvSpPr>
        <p:spPr>
          <a:xfrm>
            <a:off x="9141488" y="7832725"/>
            <a:ext cx="4114800" cy="5492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PROBLEM</a:t>
            </a:r>
            <a:endParaRPr/>
          </a:p>
        </p:txBody>
      </p:sp>
      <p:sp>
        <p:nvSpPr>
          <p:cNvPr id="48" name="Google Shape;48;p1"/>
          <p:cNvSpPr txBox="1"/>
          <p:nvPr/>
        </p:nvSpPr>
        <p:spPr>
          <a:xfrm>
            <a:off x="21757481" y="7785389"/>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CURRENT SYSTEM</a:t>
            </a:r>
            <a:endParaRPr/>
          </a:p>
        </p:txBody>
      </p:sp>
      <p:sp>
        <p:nvSpPr>
          <p:cNvPr id="49" name="Google Shape;49;p1"/>
          <p:cNvSpPr txBox="1"/>
          <p:nvPr/>
        </p:nvSpPr>
        <p:spPr>
          <a:xfrm>
            <a:off x="34275250" y="7832725"/>
            <a:ext cx="4114800" cy="5492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REQUIREMENTS</a:t>
            </a:r>
            <a:endParaRPr/>
          </a:p>
        </p:txBody>
      </p:sp>
      <p:sp>
        <p:nvSpPr>
          <p:cNvPr id="50" name="Google Shape;50;p1"/>
          <p:cNvSpPr txBox="1"/>
          <p:nvPr/>
        </p:nvSpPr>
        <p:spPr>
          <a:xfrm>
            <a:off x="9389917" y="13957591"/>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SYSTEM DESIGN</a:t>
            </a:r>
            <a:endParaRPr/>
          </a:p>
        </p:txBody>
      </p:sp>
      <p:sp>
        <p:nvSpPr>
          <p:cNvPr id="51" name="Google Shape;51;p1"/>
          <p:cNvSpPr txBox="1"/>
          <p:nvPr/>
        </p:nvSpPr>
        <p:spPr>
          <a:xfrm>
            <a:off x="21757481" y="13728989"/>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OBJECT DESIGN</a:t>
            </a:r>
            <a:endParaRPr/>
          </a:p>
        </p:txBody>
      </p:sp>
      <p:sp>
        <p:nvSpPr>
          <p:cNvPr id="52" name="Google Shape;52;p1"/>
          <p:cNvSpPr txBox="1"/>
          <p:nvPr/>
        </p:nvSpPr>
        <p:spPr>
          <a:xfrm>
            <a:off x="34275250" y="15060697"/>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IMPLEMENTATION</a:t>
            </a:r>
            <a:endParaRPr/>
          </a:p>
        </p:txBody>
      </p:sp>
      <p:sp>
        <p:nvSpPr>
          <p:cNvPr id="53" name="Google Shape;53;p1"/>
          <p:cNvSpPr txBox="1"/>
          <p:nvPr/>
        </p:nvSpPr>
        <p:spPr>
          <a:xfrm>
            <a:off x="27091481" y="24590480"/>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SUMMARY</a:t>
            </a:r>
            <a:endParaRPr/>
          </a:p>
        </p:txBody>
      </p:sp>
      <p:sp>
        <p:nvSpPr>
          <p:cNvPr id="54" name="Google Shape;54;p1"/>
          <p:cNvSpPr txBox="1"/>
          <p:nvPr/>
        </p:nvSpPr>
        <p:spPr>
          <a:xfrm>
            <a:off x="6655820" y="31775400"/>
            <a:ext cx="21444396" cy="813376"/>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3333CC"/>
              </a:buClr>
              <a:buSzPts val="2400"/>
              <a:buFont typeface="Arial"/>
              <a:buNone/>
            </a:pPr>
            <a:r>
              <a:rPr b="0" i="0" lang="en-US" sz="2400" u="none" cap="none" strike="noStrike">
                <a:solidFill>
                  <a:schemeClr val="lt2"/>
                </a:solidFill>
                <a:latin typeface="Arial"/>
                <a:ea typeface="Arial"/>
                <a:cs typeface="Arial"/>
                <a:sym typeface="Arial"/>
              </a:rPr>
              <a:t>The material presented in this poster is based upon the work supported by </a:t>
            </a:r>
            <a:r>
              <a:rPr b="0" i="0" lang="en-US" sz="2400" u="none" cap="none" strike="noStrike">
                <a:solidFill>
                  <a:schemeClr val="lt1"/>
                </a:solidFill>
                <a:latin typeface="Arial"/>
                <a:ea typeface="Arial"/>
                <a:cs typeface="Arial"/>
                <a:sym typeface="Arial"/>
              </a:rPr>
              <a:t>Guðmundur Traustason</a:t>
            </a:r>
            <a:r>
              <a:rPr b="0" i="0" lang="en-US" sz="2400" u="none" cap="none" strike="noStrike">
                <a:solidFill>
                  <a:schemeClr val="lt2"/>
                </a:solidFill>
                <a:latin typeface="Arial"/>
                <a:ea typeface="Arial"/>
                <a:cs typeface="Arial"/>
                <a:sym typeface="Arial"/>
              </a:rPr>
              <a:t>. We thank the product owner and Yasmani Subirat for the assistance and mentorship that we received throughout the senior design project.</a:t>
            </a:r>
            <a:endParaRPr/>
          </a:p>
        </p:txBody>
      </p:sp>
      <p:sp>
        <p:nvSpPr>
          <p:cNvPr id="55" name="Google Shape;55;p1"/>
          <p:cNvSpPr txBox="1"/>
          <p:nvPr/>
        </p:nvSpPr>
        <p:spPr>
          <a:xfrm>
            <a:off x="6620651" y="31264309"/>
            <a:ext cx="4578237" cy="547919"/>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00FFFF"/>
                </a:solidFill>
                <a:latin typeface="Arial"/>
                <a:ea typeface="Arial"/>
                <a:cs typeface="Arial"/>
                <a:sym typeface="Arial"/>
              </a:rPr>
              <a:t>ACKNOWLEDGEMENT</a:t>
            </a:r>
            <a:endParaRPr/>
          </a:p>
        </p:txBody>
      </p:sp>
      <p:pic>
        <p:nvPicPr>
          <p:cNvPr descr="Schematic&#10;&#10;Description automatically generated with medium confidence" id="56" name="Google Shape;56;p1"/>
          <p:cNvPicPr preferRelativeResize="0"/>
          <p:nvPr/>
        </p:nvPicPr>
        <p:blipFill rotWithShape="1">
          <a:blip r:embed="rId3">
            <a:alphaModFix/>
          </a:blip>
          <a:srcRect b="0" l="0" r="0" t="0"/>
          <a:stretch/>
        </p:blipFill>
        <p:spPr>
          <a:xfrm>
            <a:off x="866731" y="1364675"/>
            <a:ext cx="4125912" cy="3228974"/>
          </a:xfrm>
          <a:prstGeom prst="rect">
            <a:avLst/>
          </a:prstGeom>
          <a:noFill/>
          <a:ln>
            <a:noFill/>
          </a:ln>
        </p:spPr>
      </p:pic>
      <p:sp>
        <p:nvSpPr>
          <p:cNvPr id="57" name="Google Shape;57;p1"/>
          <p:cNvSpPr txBox="1"/>
          <p:nvPr/>
        </p:nvSpPr>
        <p:spPr>
          <a:xfrm>
            <a:off x="6263206" y="8697990"/>
            <a:ext cx="9871363" cy="4401205"/>
          </a:xfrm>
          <a:prstGeom prst="rect">
            <a:avLst/>
          </a:prstGeom>
          <a:noFill/>
          <a:ln>
            <a:noFill/>
          </a:ln>
        </p:spPr>
        <p:txBody>
          <a:bodyPr anchorCtr="0" anchor="t" bIns="45700" lIns="91425" spcFirstLastPara="1" rIns="91425" wrap="square" tIns="45700">
            <a:spAutoFit/>
          </a:bodyPr>
          <a:lstStyle/>
          <a:p>
            <a:pPr indent="-685800" lvl="0" marL="685800" marR="0" rtl="0" algn="l">
              <a:spcBef>
                <a:spcPts val="0"/>
              </a:spcBef>
              <a:spcAft>
                <a:spcPts val="0"/>
              </a:spcAft>
              <a:buClr>
                <a:schemeClr val="lt1"/>
              </a:buClr>
              <a:buSzPts val="4000"/>
              <a:buFont typeface="Arial"/>
              <a:buChar char="•"/>
            </a:pPr>
            <a:r>
              <a:rPr b="0" i="0" lang="en-US" sz="4000" u="none" cap="none" strike="noStrike">
                <a:solidFill>
                  <a:schemeClr val="lt1"/>
                </a:solidFill>
                <a:latin typeface="Calibri"/>
                <a:ea typeface="Calibri"/>
                <a:cs typeface="Calibri"/>
                <a:sym typeface="Calibri"/>
              </a:rPr>
              <a:t>There is no working version of the app that is available for both android and iOS.</a:t>
            </a:r>
            <a:endParaRPr/>
          </a:p>
          <a:p>
            <a:pPr indent="-685800" lvl="0" marL="685800" marR="0" rtl="0" algn="l">
              <a:spcBef>
                <a:spcPts val="0"/>
              </a:spcBef>
              <a:spcAft>
                <a:spcPts val="0"/>
              </a:spcAft>
              <a:buClr>
                <a:schemeClr val="lt1"/>
              </a:buClr>
              <a:buSzPts val="4000"/>
              <a:buFont typeface="Arial"/>
              <a:buChar char="•"/>
            </a:pPr>
            <a:r>
              <a:rPr b="0" i="0" lang="en-US" sz="4000" u="none" cap="none" strike="noStrike">
                <a:solidFill>
                  <a:schemeClr val="lt1"/>
                </a:solidFill>
                <a:latin typeface="Calibri"/>
                <a:ea typeface="Calibri"/>
                <a:cs typeface="Calibri"/>
                <a:sym typeface="Calibri"/>
              </a:rPr>
              <a:t>Code from an older version of the app must be translated from Java to Kotlin to further develop the new app.</a:t>
            </a:r>
            <a:endParaRPr/>
          </a:p>
          <a:p>
            <a:pPr indent="-685800" lvl="0" marL="685800" marR="0" rtl="0" algn="l">
              <a:spcBef>
                <a:spcPts val="0"/>
              </a:spcBef>
              <a:spcAft>
                <a:spcPts val="0"/>
              </a:spcAft>
              <a:buClr>
                <a:schemeClr val="lt1"/>
              </a:buClr>
              <a:buSzPts val="4000"/>
              <a:buFont typeface="Arial"/>
              <a:buChar char="•"/>
            </a:pPr>
            <a:r>
              <a:rPr b="0" i="0" lang="en-US" sz="4000" u="none" cap="none" strike="noStrike">
                <a:solidFill>
                  <a:schemeClr val="lt1"/>
                </a:solidFill>
                <a:latin typeface="Calibri"/>
                <a:ea typeface="Calibri"/>
                <a:cs typeface="Calibri"/>
                <a:sym typeface="Calibri"/>
              </a:rPr>
              <a:t>There are issues with having the pads connect to the application plugin.</a:t>
            </a:r>
            <a:endParaRPr/>
          </a:p>
        </p:txBody>
      </p:sp>
      <p:sp>
        <p:nvSpPr>
          <p:cNvPr id="58" name="Google Shape;58;p1"/>
          <p:cNvSpPr txBox="1"/>
          <p:nvPr/>
        </p:nvSpPr>
        <p:spPr>
          <a:xfrm>
            <a:off x="17481580" y="8697990"/>
            <a:ext cx="12666608" cy="378565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chemeClr val="lt1"/>
                </a:solidFill>
                <a:latin typeface="Calibri"/>
                <a:ea typeface="Calibri"/>
                <a:cs typeface="Calibri"/>
                <a:sym typeface="Calibri"/>
              </a:rPr>
              <a:t>The current Agineek app is available for android users. The</a:t>
            </a:r>
            <a:br>
              <a:rPr b="0" i="0" lang="en-US" sz="4000" u="none" cap="none" strike="noStrike">
                <a:solidFill>
                  <a:schemeClr val="lt1"/>
                </a:solidFill>
                <a:latin typeface="Calibri"/>
                <a:ea typeface="Calibri"/>
                <a:cs typeface="Calibri"/>
                <a:sym typeface="Calibri"/>
              </a:rPr>
            </a:br>
            <a:r>
              <a:rPr b="0" i="0" lang="en-US" sz="4000" u="none" cap="none" strike="noStrike">
                <a:solidFill>
                  <a:schemeClr val="lt1"/>
                </a:solidFill>
                <a:latin typeface="Calibri"/>
                <a:ea typeface="Calibri"/>
                <a:cs typeface="Calibri"/>
                <a:sym typeface="Calibri"/>
              </a:rPr>
              <a:t>new version of the app that is being worked on is being</a:t>
            </a:r>
            <a:br>
              <a:rPr b="0" i="0" lang="en-US" sz="4000" u="none" cap="none" strike="noStrike">
                <a:solidFill>
                  <a:schemeClr val="lt1"/>
                </a:solidFill>
                <a:latin typeface="Calibri"/>
                <a:ea typeface="Calibri"/>
                <a:cs typeface="Calibri"/>
                <a:sym typeface="Calibri"/>
              </a:rPr>
            </a:br>
            <a:r>
              <a:rPr b="0" i="0" lang="en-US" sz="4000" u="none" cap="none" strike="noStrike">
                <a:solidFill>
                  <a:schemeClr val="lt1"/>
                </a:solidFill>
                <a:latin typeface="Calibri"/>
                <a:ea typeface="Calibri"/>
                <a:cs typeface="Calibri"/>
                <a:sym typeface="Calibri"/>
              </a:rPr>
              <a:t>developed in Flutter/Dart, where Kotlin is being utilized</a:t>
            </a:r>
            <a:br>
              <a:rPr b="0" i="0" lang="en-US" sz="4000" u="none" cap="none" strike="noStrike">
                <a:solidFill>
                  <a:schemeClr val="lt1"/>
                </a:solidFill>
                <a:latin typeface="Calibri"/>
                <a:ea typeface="Calibri"/>
                <a:cs typeface="Calibri"/>
                <a:sym typeface="Calibri"/>
              </a:rPr>
            </a:br>
            <a:r>
              <a:rPr b="0" i="0" lang="en-US" sz="4000" u="none" cap="none" strike="noStrike">
                <a:solidFill>
                  <a:schemeClr val="lt1"/>
                </a:solidFill>
                <a:latin typeface="Calibri"/>
                <a:ea typeface="Calibri"/>
                <a:cs typeface="Calibri"/>
                <a:sym typeface="Calibri"/>
              </a:rPr>
              <a:t>to implement the pad connection for the plugin side. Flutter</a:t>
            </a:r>
            <a:br>
              <a:rPr b="0" i="0" lang="en-US" sz="4000" u="none" cap="none" strike="noStrike">
                <a:solidFill>
                  <a:schemeClr val="lt1"/>
                </a:solidFill>
                <a:latin typeface="Calibri"/>
                <a:ea typeface="Calibri"/>
                <a:cs typeface="Calibri"/>
                <a:sym typeface="Calibri"/>
              </a:rPr>
            </a:br>
            <a:r>
              <a:rPr b="0" i="0" lang="en-US" sz="4000" u="none" cap="none" strike="noStrike">
                <a:solidFill>
                  <a:schemeClr val="lt1"/>
                </a:solidFill>
                <a:latin typeface="Calibri"/>
                <a:ea typeface="Calibri"/>
                <a:cs typeface="Calibri"/>
                <a:sym typeface="Calibri"/>
              </a:rPr>
              <a:t>is used in order to develop a hybrid mobile app that works </a:t>
            </a:r>
            <a:br>
              <a:rPr b="0" i="0" lang="en-US" sz="4000" u="none" cap="none" strike="noStrike">
                <a:solidFill>
                  <a:schemeClr val="lt1"/>
                </a:solidFill>
                <a:latin typeface="Calibri"/>
                <a:ea typeface="Calibri"/>
                <a:cs typeface="Calibri"/>
                <a:sym typeface="Calibri"/>
              </a:rPr>
            </a:br>
            <a:r>
              <a:rPr b="0" i="0" lang="en-US" sz="4000" u="none" cap="none" strike="noStrike">
                <a:solidFill>
                  <a:schemeClr val="lt1"/>
                </a:solidFill>
                <a:latin typeface="Calibri"/>
                <a:ea typeface="Calibri"/>
                <a:cs typeface="Calibri"/>
                <a:sym typeface="Calibri"/>
              </a:rPr>
              <a:t>on both Android and iOS.</a:t>
            </a:r>
            <a:endParaRPr/>
          </a:p>
        </p:txBody>
      </p:sp>
      <p:sp>
        <p:nvSpPr>
          <p:cNvPr id="59" name="Google Shape;59;p1"/>
          <p:cNvSpPr txBox="1"/>
          <p:nvPr/>
        </p:nvSpPr>
        <p:spPr>
          <a:xfrm>
            <a:off x="31965900" y="8697990"/>
            <a:ext cx="11075988" cy="563231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4000" u="none" cap="none" strike="noStrike">
                <a:solidFill>
                  <a:schemeClr val="lt1"/>
                </a:solidFill>
                <a:latin typeface="Calibri"/>
                <a:ea typeface="Calibri"/>
                <a:cs typeface="Calibri"/>
                <a:sym typeface="Calibri"/>
              </a:rPr>
              <a:t>In order to work on this project, the proper environment is needed. The following is necessary:</a:t>
            </a:r>
            <a:endParaRPr/>
          </a:p>
          <a:p>
            <a:pPr indent="-571500" lvl="0" marL="571500" marR="0" rtl="0" algn="l">
              <a:spcBef>
                <a:spcPts val="0"/>
              </a:spcBef>
              <a:spcAft>
                <a:spcPts val="0"/>
              </a:spcAft>
              <a:buClr>
                <a:schemeClr val="lt1"/>
              </a:buClr>
              <a:buSzPts val="4000"/>
              <a:buFont typeface="Arial"/>
              <a:buChar char="•"/>
            </a:pPr>
            <a:r>
              <a:rPr lang="en-US" sz="4000">
                <a:solidFill>
                  <a:schemeClr val="lt1"/>
                </a:solidFill>
                <a:latin typeface="Calibri"/>
                <a:ea typeface="Calibri"/>
                <a:cs typeface="Calibri"/>
                <a:sym typeface="Calibri"/>
              </a:rPr>
              <a:t>Android Studio (for windows) or XCode (for MacOs)</a:t>
            </a:r>
            <a:endParaRPr/>
          </a:p>
          <a:p>
            <a:pPr indent="-571500" lvl="0" marL="571500" marR="0" rtl="0" algn="l">
              <a:spcBef>
                <a:spcPts val="0"/>
              </a:spcBef>
              <a:spcAft>
                <a:spcPts val="0"/>
              </a:spcAft>
              <a:buClr>
                <a:schemeClr val="lt1"/>
              </a:buClr>
              <a:buSzPts val="4000"/>
              <a:buFont typeface="Arial"/>
              <a:buChar char="•"/>
            </a:pPr>
            <a:r>
              <a:rPr lang="en-US" sz="4000">
                <a:solidFill>
                  <a:schemeClr val="lt1"/>
                </a:solidFill>
                <a:latin typeface="Calibri"/>
                <a:ea typeface="Calibri"/>
                <a:cs typeface="Calibri"/>
                <a:sym typeface="Calibri"/>
              </a:rPr>
              <a:t>A proper emulator for Android or iOS</a:t>
            </a:r>
            <a:endParaRPr/>
          </a:p>
          <a:p>
            <a:pPr indent="-571500" lvl="0" marL="571500" marR="0" rtl="0" algn="l">
              <a:spcBef>
                <a:spcPts val="0"/>
              </a:spcBef>
              <a:spcAft>
                <a:spcPts val="0"/>
              </a:spcAft>
              <a:buClr>
                <a:schemeClr val="lt1"/>
              </a:buClr>
              <a:buSzPts val="4000"/>
              <a:buFont typeface="Arial"/>
              <a:buChar char="•"/>
            </a:pPr>
            <a:r>
              <a:rPr lang="en-US" sz="4000">
                <a:solidFill>
                  <a:schemeClr val="lt1"/>
                </a:solidFill>
                <a:latin typeface="Calibri"/>
                <a:ea typeface="Calibri"/>
                <a:cs typeface="Calibri"/>
                <a:sym typeface="Calibri"/>
              </a:rPr>
              <a:t>Flutter SDK along with Dart</a:t>
            </a:r>
            <a:endParaRPr/>
          </a:p>
          <a:p>
            <a:pPr indent="-571500" lvl="0" marL="571500" marR="0" rtl="0" algn="l">
              <a:spcBef>
                <a:spcPts val="0"/>
              </a:spcBef>
              <a:spcAft>
                <a:spcPts val="0"/>
              </a:spcAft>
              <a:buClr>
                <a:schemeClr val="lt1"/>
              </a:buClr>
              <a:buSzPts val="4000"/>
              <a:buFont typeface="Arial"/>
              <a:buChar char="•"/>
            </a:pPr>
            <a:r>
              <a:rPr lang="en-US" sz="4000">
                <a:solidFill>
                  <a:schemeClr val="lt1"/>
                </a:solidFill>
                <a:latin typeface="Calibri"/>
                <a:ea typeface="Calibri"/>
                <a:cs typeface="Calibri"/>
                <a:sym typeface="Calibri"/>
              </a:rPr>
              <a:t>Kotlin</a:t>
            </a:r>
            <a:endParaRPr/>
          </a:p>
          <a:p>
            <a:pPr indent="-571500" lvl="0" marL="571500" marR="0" rtl="0" algn="l">
              <a:spcBef>
                <a:spcPts val="0"/>
              </a:spcBef>
              <a:spcAft>
                <a:spcPts val="0"/>
              </a:spcAft>
              <a:buClr>
                <a:schemeClr val="lt1"/>
              </a:buClr>
              <a:buSzPts val="4000"/>
              <a:buFont typeface="Arial"/>
              <a:buChar char="•"/>
            </a:pPr>
            <a:r>
              <a:rPr lang="en-US" sz="4000">
                <a:solidFill>
                  <a:schemeClr val="lt1"/>
                </a:solidFill>
                <a:latin typeface="Calibri"/>
                <a:ea typeface="Calibri"/>
                <a:cs typeface="Calibri"/>
                <a:sym typeface="Calibri"/>
              </a:rPr>
              <a:t>Java JRE version 1.8 or greater</a:t>
            </a:r>
            <a:endParaRPr/>
          </a:p>
          <a:p>
            <a:pPr indent="-571500" lvl="0" marL="571500" marR="0" rtl="0" algn="l">
              <a:spcBef>
                <a:spcPts val="0"/>
              </a:spcBef>
              <a:spcAft>
                <a:spcPts val="0"/>
              </a:spcAft>
              <a:buClr>
                <a:schemeClr val="lt1"/>
              </a:buClr>
              <a:buSzPts val="4000"/>
              <a:buFont typeface="Arial"/>
              <a:buChar char="•"/>
            </a:pPr>
            <a:r>
              <a:rPr lang="en-US" sz="4000">
                <a:solidFill>
                  <a:schemeClr val="lt1"/>
                </a:solidFill>
                <a:latin typeface="Calibri"/>
                <a:ea typeface="Calibri"/>
                <a:cs typeface="Calibri"/>
                <a:sym typeface="Calibri"/>
              </a:rPr>
              <a:t>Python 3 (for the pad emulator)</a:t>
            </a:r>
            <a:endParaRPr/>
          </a:p>
        </p:txBody>
      </p:sp>
      <p:sp>
        <p:nvSpPr>
          <p:cNvPr id="60" name="Google Shape;60;p1"/>
          <p:cNvSpPr txBox="1"/>
          <p:nvPr/>
        </p:nvSpPr>
        <p:spPr>
          <a:xfrm>
            <a:off x="6511636" y="14717791"/>
            <a:ext cx="9871500" cy="7480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chemeClr val="lt1"/>
                </a:solidFill>
                <a:latin typeface="Calibri"/>
                <a:ea typeface="Calibri"/>
                <a:cs typeface="Calibri"/>
                <a:sym typeface="Calibri"/>
              </a:rPr>
              <a:t>The current system being implemented is in Flutter. The previous implementation was in a basic android app; however, we will use Flutter due to it being capable of developing hybrid mobile apps. Throughout the previous semester and current semester, pages from the previous application were made in flutter along with the translation of Java code into Kotlin code. This was necessary in order to develop the plugin for the app, which will allow the connection of pads along with the game played with the pads.</a:t>
            </a:r>
            <a:endParaRPr/>
          </a:p>
        </p:txBody>
      </p:sp>
      <p:sp>
        <p:nvSpPr>
          <p:cNvPr id="61" name="Google Shape;61;p1"/>
          <p:cNvSpPr txBox="1"/>
          <p:nvPr/>
        </p:nvSpPr>
        <p:spPr>
          <a:xfrm>
            <a:off x="15442525" y="25427586"/>
            <a:ext cx="27335100" cy="56337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chemeClr val="lt1"/>
                </a:solidFill>
                <a:latin typeface="Calibri"/>
                <a:ea typeface="Calibri"/>
                <a:cs typeface="Calibri"/>
                <a:sym typeface="Calibri"/>
              </a:rPr>
              <a:t>My overall contribution to the project was collaborating with my team member Karanveer Sandhu in implementing the Pad Plugin. Additionally, I was able to translate some of the previous app Java files into Kotlin files. With the help of Karanveer, I was able to understand the flow of the Pad Plugin threading and worked together to solve issued with pad connection. The main issue was that after the translation of the Java files to Kotlin files, the NSD Connection and PluginApp were not working properly with the pads. The main goal was to have the pads connect to the application and stay connected. After several discussions, the pads were finally able to connect without disconnecting, however it occupied a great amount of time. Towards the end, we were able to have the Pad Plugin connect to the pad emulator script, but there are still unresolved issues such as having the pads simulate a game, where each pad receives hits and should light up according to the game sequence. It is suspected that the issue lies in the translated Pad.kt file, however due to lack of time, we were unable to investigate further.</a:t>
            </a:r>
            <a:endParaRPr/>
          </a:p>
        </p:txBody>
      </p:sp>
      <p:pic>
        <p:nvPicPr>
          <p:cNvPr descr="Logo, company name&#10;&#10;Description automatically generated" id="62" name="Google Shape;62;p1"/>
          <p:cNvPicPr preferRelativeResize="0"/>
          <p:nvPr/>
        </p:nvPicPr>
        <p:blipFill rotWithShape="1">
          <a:blip r:embed="rId4">
            <a:alphaModFix/>
          </a:blip>
          <a:srcRect b="0" l="0" r="0" t="0"/>
          <a:stretch/>
        </p:blipFill>
        <p:spPr>
          <a:xfrm>
            <a:off x="33670763" y="16213720"/>
            <a:ext cx="5729553" cy="2716950"/>
          </a:xfrm>
          <a:prstGeom prst="rect">
            <a:avLst/>
          </a:prstGeom>
          <a:noFill/>
          <a:ln cap="flat" cmpd="sng" w="76200">
            <a:solidFill>
              <a:srgbClr val="2F5496"/>
            </a:solidFill>
            <a:prstDash val="solid"/>
            <a:round/>
            <a:headEnd len="sm" w="sm" type="none"/>
            <a:tailEnd len="sm" w="sm" type="none"/>
          </a:ln>
        </p:spPr>
      </p:pic>
      <p:pic>
        <p:nvPicPr>
          <p:cNvPr descr="Logo&#10;&#10;Description automatically generated" id="63" name="Google Shape;63;p1"/>
          <p:cNvPicPr preferRelativeResize="0"/>
          <p:nvPr/>
        </p:nvPicPr>
        <p:blipFill rotWithShape="1">
          <a:blip r:embed="rId5">
            <a:alphaModFix/>
          </a:blip>
          <a:srcRect b="0" l="0" r="0" t="0"/>
          <a:stretch/>
        </p:blipFill>
        <p:spPr>
          <a:xfrm>
            <a:off x="38266328" y="18293941"/>
            <a:ext cx="5166852" cy="2583426"/>
          </a:xfrm>
          <a:prstGeom prst="rect">
            <a:avLst/>
          </a:prstGeom>
          <a:noFill/>
          <a:ln cap="flat" cmpd="sng" w="76200">
            <a:solidFill>
              <a:srgbClr val="2F5496"/>
            </a:solidFill>
            <a:prstDash val="solid"/>
            <a:round/>
            <a:headEnd len="sm" w="sm" type="none"/>
            <a:tailEnd len="sm" w="sm" type="none"/>
          </a:ln>
        </p:spPr>
      </p:pic>
      <p:pic>
        <p:nvPicPr>
          <p:cNvPr descr="Logo, company name&#10;&#10;Description automatically generated" id="64" name="Google Shape;64;p1"/>
          <p:cNvPicPr preferRelativeResize="0"/>
          <p:nvPr/>
        </p:nvPicPr>
        <p:blipFill rotWithShape="1">
          <a:blip r:embed="rId6">
            <a:alphaModFix/>
          </a:blip>
          <a:srcRect b="0" l="0" r="0" t="0"/>
          <a:stretch/>
        </p:blipFill>
        <p:spPr>
          <a:xfrm>
            <a:off x="34522475" y="20731873"/>
            <a:ext cx="5615061" cy="3256735"/>
          </a:xfrm>
          <a:prstGeom prst="rect">
            <a:avLst/>
          </a:prstGeom>
          <a:noFill/>
          <a:ln cap="flat" cmpd="sng" w="76200">
            <a:solidFill>
              <a:srgbClr val="2F5496"/>
            </a:solidFill>
            <a:prstDash val="solid"/>
            <a:round/>
            <a:headEnd len="sm" w="sm" type="none"/>
            <a:tailEnd len="sm" w="sm" type="none"/>
          </a:ln>
        </p:spPr>
      </p:pic>
      <p:pic>
        <p:nvPicPr>
          <p:cNvPr descr="Logo&#10;&#10;Description automatically generated" id="65" name="Google Shape;65;p1"/>
          <p:cNvPicPr preferRelativeResize="0"/>
          <p:nvPr/>
        </p:nvPicPr>
        <p:blipFill rotWithShape="1">
          <a:blip r:embed="rId7">
            <a:alphaModFix/>
          </a:blip>
          <a:srcRect b="0" l="0" r="0" t="0"/>
          <a:stretch/>
        </p:blipFill>
        <p:spPr>
          <a:xfrm>
            <a:off x="31566516" y="18885216"/>
            <a:ext cx="4827168" cy="2244853"/>
          </a:xfrm>
          <a:prstGeom prst="rect">
            <a:avLst/>
          </a:prstGeom>
          <a:noFill/>
          <a:ln cap="flat" cmpd="sng" w="76200">
            <a:solidFill>
              <a:srgbClr val="2F5496"/>
            </a:solidFill>
            <a:prstDash val="solid"/>
            <a:round/>
            <a:headEnd len="sm" w="sm" type="none"/>
            <a:tailEnd len="sm" w="sm" type="none"/>
          </a:ln>
        </p:spPr>
      </p:pic>
      <p:pic>
        <p:nvPicPr>
          <p:cNvPr id="66" name="Google Shape;66;p1"/>
          <p:cNvPicPr preferRelativeResize="0"/>
          <p:nvPr/>
        </p:nvPicPr>
        <p:blipFill rotWithShape="1">
          <a:blip r:embed="rId8">
            <a:alphaModFix/>
          </a:blip>
          <a:srcRect b="0" l="0" r="0" t="0"/>
          <a:stretch/>
        </p:blipFill>
        <p:spPr>
          <a:xfrm>
            <a:off x="17427698" y="15722297"/>
            <a:ext cx="12849225" cy="8305800"/>
          </a:xfrm>
          <a:prstGeom prst="rect">
            <a:avLst/>
          </a:prstGeom>
          <a:noFill/>
          <a:ln>
            <a:noFill/>
          </a:ln>
        </p:spPr>
      </p:pic>
      <p:sp>
        <p:nvSpPr>
          <p:cNvPr id="67" name="Google Shape;67;p1"/>
          <p:cNvSpPr txBox="1"/>
          <p:nvPr/>
        </p:nvSpPr>
        <p:spPr>
          <a:xfrm>
            <a:off x="18709475" y="14719600"/>
            <a:ext cx="10263000" cy="5634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175">
                <a:solidFill>
                  <a:schemeClr val="lt2"/>
                </a:solidFill>
              </a:rPr>
              <a:t>Figure 1: Use Case Diagram for Agineek Pad Pugin</a:t>
            </a:r>
            <a:endParaRPr sz="1500"/>
          </a:p>
        </p:txBody>
      </p:sp>
      <p:sp>
        <p:nvSpPr>
          <p:cNvPr id="68" name="Google Shape;68;p1"/>
          <p:cNvSpPr txBox="1"/>
          <p:nvPr/>
        </p:nvSpPr>
        <p:spPr>
          <a:xfrm>
            <a:off x="6315850" y="25996025"/>
            <a:ext cx="4114800" cy="15408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175">
                <a:solidFill>
                  <a:schemeClr val="lt2"/>
                </a:solidFill>
              </a:rPr>
              <a:t>Figure 2: Screenshot of Pad Connection Page</a:t>
            </a:r>
            <a:endParaRPr sz="1500"/>
          </a:p>
        </p:txBody>
      </p:sp>
      <p:pic>
        <p:nvPicPr>
          <p:cNvPr id="69" name="Google Shape;69;p1"/>
          <p:cNvPicPr preferRelativeResize="0"/>
          <p:nvPr/>
        </p:nvPicPr>
        <p:blipFill>
          <a:blip r:embed="rId9">
            <a:alphaModFix/>
          </a:blip>
          <a:stretch>
            <a:fillRect/>
          </a:stretch>
        </p:blipFill>
        <p:spPr>
          <a:xfrm>
            <a:off x="10735450" y="22260575"/>
            <a:ext cx="4495800" cy="8941752"/>
          </a:xfrm>
          <a:prstGeom prst="rect">
            <a:avLst/>
          </a:prstGeom>
          <a:noFill/>
          <a:ln>
            <a:noFill/>
          </a:ln>
        </p:spPr>
      </p:pic>
      <p:sp>
        <p:nvSpPr>
          <p:cNvPr id="70" name="Google Shape;70;p1"/>
          <p:cNvSpPr txBox="1"/>
          <p:nvPr/>
        </p:nvSpPr>
        <p:spPr>
          <a:xfrm>
            <a:off x="6315856" y="25047680"/>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rPr>
              <a:t>SCREENSHOTS</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