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53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7" roundtripDataSignature="AMtx7mjSY75xG7t3TjlJ/hw5OGMDq1y0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g"/><Relationship Id="rId3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Relationship Id="rId3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g"/><Relationship Id="rId3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Relationship Id="rId3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8"/>
          <p:cNvSpPr txBox="1"/>
          <p:nvPr/>
        </p:nvSpPr>
        <p:spPr>
          <a:xfrm>
            <a:off x="21667030" y="42405828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8" name="Google Shape;8;p8"/>
          <p:cNvSpPr/>
          <p:nvPr/>
        </p:nvSpPr>
        <p:spPr>
          <a:xfrm>
            <a:off x="0" y="39892950"/>
            <a:ext cx="32918401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9" name="Google Shape;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5665" y="41267400"/>
            <a:ext cx="2651530" cy="2276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9"/>
          <p:cNvSpPr txBox="1"/>
          <p:nvPr/>
        </p:nvSpPr>
        <p:spPr>
          <a:xfrm>
            <a:off x="21667030" y="42405828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2" name="Google Shape;12;p9"/>
          <p:cNvSpPr/>
          <p:nvPr/>
        </p:nvSpPr>
        <p:spPr>
          <a:xfrm>
            <a:off x="0" y="39892950"/>
            <a:ext cx="32918401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6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drawing&#10;&#10;Description automatically generated" id="13" name="Google Shape;1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5" y="4126942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5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16" name="Google Shape;16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9" name="Google Shape;1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8" name="Google Shape;28;p1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2" y="0"/>
            <a:ext cx="4213571" cy="4389119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1"/>
          <p:cNvSpPr/>
          <p:nvPr/>
        </p:nvSpPr>
        <p:spPr>
          <a:xfrm flipH="1" rot="5400000">
            <a:off x="-17600679" y="21797467"/>
            <a:ext cx="43891199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1"/>
          <p:cNvSpPr txBox="1"/>
          <p:nvPr/>
        </p:nvSpPr>
        <p:spPr>
          <a:xfrm>
            <a:off x="21667031" y="41821400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grpSp>
        <p:nvGrpSpPr>
          <p:cNvPr id="31" name="Google Shape;31;p11"/>
          <p:cNvGrpSpPr/>
          <p:nvPr/>
        </p:nvGrpSpPr>
        <p:grpSpPr>
          <a:xfrm>
            <a:off x="30291442" y="1016368"/>
            <a:ext cx="1881294" cy="2545857"/>
            <a:chOff x="11140983" y="745235"/>
            <a:chExt cx="522582" cy="530387"/>
          </a:xfrm>
        </p:grpSpPr>
        <p:sp>
          <p:nvSpPr>
            <p:cNvPr id="32" name="Google Shape;32;p11"/>
            <p:cNvSpPr/>
            <p:nvPr/>
          </p:nvSpPr>
          <p:spPr>
            <a:xfrm rot="5400000">
              <a:off x="11345975" y="540243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1"/>
            <p:cNvSpPr/>
            <p:nvPr/>
          </p:nvSpPr>
          <p:spPr>
            <a:xfrm>
              <a:off x="11550968" y="854262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34" name="Google Shape;3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8"/>
            <a:ext cx="3194613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6" name="Google Shape;36;p1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2" y="0"/>
            <a:ext cx="4213571" cy="43891199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2"/>
          <p:cNvSpPr txBox="1"/>
          <p:nvPr/>
        </p:nvSpPr>
        <p:spPr>
          <a:xfrm>
            <a:off x="5184648" y="3407586"/>
            <a:ext cx="26240364" cy="7578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sz="27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2"/>
          <p:cNvSpPr/>
          <p:nvPr/>
        </p:nvSpPr>
        <p:spPr>
          <a:xfrm rot="-5400000">
            <a:off x="-17608975" y="21797476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2"/>
          <p:cNvSpPr txBox="1"/>
          <p:nvPr/>
        </p:nvSpPr>
        <p:spPr>
          <a:xfrm>
            <a:off x="21667031" y="41821400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40" name="Google Shape;4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8"/>
            <a:ext cx="3194613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Google Shape;41;p12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42" name="Google Shape;42;p12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1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5" name="Google Shape;45;p1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79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3"/>
          <p:cNvSpPr/>
          <p:nvPr/>
        </p:nvSpPr>
        <p:spPr>
          <a:xfrm flipH="1" rot="5400000">
            <a:off x="-17567315" y="21797467"/>
            <a:ext cx="43891199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13"/>
          <p:cNvSpPr txBox="1"/>
          <p:nvPr/>
        </p:nvSpPr>
        <p:spPr>
          <a:xfrm>
            <a:off x="21667031" y="41821400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8" name="Google Shape;4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3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13"/>
          <p:cNvGrpSpPr/>
          <p:nvPr/>
        </p:nvGrpSpPr>
        <p:grpSpPr>
          <a:xfrm>
            <a:off x="30291442" y="1016368"/>
            <a:ext cx="1881294" cy="2545857"/>
            <a:chOff x="11140983" y="745235"/>
            <a:chExt cx="522582" cy="530387"/>
          </a:xfrm>
        </p:grpSpPr>
        <p:sp>
          <p:nvSpPr>
            <p:cNvPr id="50" name="Google Shape;50;p13"/>
            <p:cNvSpPr/>
            <p:nvPr/>
          </p:nvSpPr>
          <p:spPr>
            <a:xfrm rot="5400000">
              <a:off x="11345975" y="540243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3"/>
            <p:cNvSpPr/>
            <p:nvPr/>
          </p:nvSpPr>
          <p:spPr>
            <a:xfrm>
              <a:off x="11550968" y="854262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3" name="Google Shape;53;p1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79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4"/>
          <p:cNvSpPr/>
          <p:nvPr/>
        </p:nvSpPr>
        <p:spPr>
          <a:xfrm rot="-5400000">
            <a:off x="-17542246" y="21797476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4"/>
          <p:cNvSpPr txBox="1"/>
          <p:nvPr/>
        </p:nvSpPr>
        <p:spPr>
          <a:xfrm>
            <a:off x="21667031" y="41821400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56" name="Google Shape;5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3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" name="Google Shape;57;p14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58" name="Google Shape;58;p1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1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0"/>
          <p:cNvSpPr txBox="1"/>
          <p:nvPr>
            <p:ph idx="11" type="ftr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10"/>
          <p:cNvSpPr txBox="1"/>
          <p:nvPr>
            <p:ph idx="12" type="sldNum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43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23" name="Google Shape;23;p10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4526421" y="12"/>
            <a:ext cx="28391979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0"/>
          <p:cNvSpPr txBox="1"/>
          <p:nvPr/>
        </p:nvSpPr>
        <p:spPr>
          <a:xfrm>
            <a:off x="5184648" y="3407586"/>
            <a:ext cx="26240364" cy="757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0"/>
          <p:cNvSpPr txBox="1"/>
          <p:nvPr/>
        </p:nvSpPr>
        <p:spPr>
          <a:xfrm>
            <a:off x="5184649" y="11684003"/>
            <a:ext cx="26240361" cy="253146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10"/>
          <p:cNvSpPr/>
          <p:nvPr/>
        </p:nvSpPr>
        <p:spPr>
          <a:xfrm flipH="1" rot="5400000">
            <a:off x="-17567315" y="21797467"/>
            <a:ext cx="43891199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2"/>
    <p:sldLayoutId id="2147483655" r:id="rId3"/>
    <p:sldLayoutId id="2147483656" r:id="rId4"/>
    <p:sldLayoutId id="2147483657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24.png"/><Relationship Id="rId10" Type="http://schemas.openxmlformats.org/officeDocument/2006/relationships/image" Target="../media/image19.png"/><Relationship Id="rId13" Type="http://schemas.openxmlformats.org/officeDocument/2006/relationships/image" Target="../media/image22.png"/><Relationship Id="rId1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9" Type="http://schemas.openxmlformats.org/officeDocument/2006/relationships/image" Target="../media/image18.png"/><Relationship Id="rId15" Type="http://schemas.openxmlformats.org/officeDocument/2006/relationships/image" Target="../media/image23.jpg"/><Relationship Id="rId14" Type="http://schemas.openxmlformats.org/officeDocument/2006/relationships/image" Target="../media/image20.jpg"/><Relationship Id="rId16" Type="http://schemas.openxmlformats.org/officeDocument/2006/relationships/image" Target="../media/image17.png"/><Relationship Id="rId5" Type="http://schemas.openxmlformats.org/officeDocument/2006/relationships/image" Target="../media/image14.png"/><Relationship Id="rId6" Type="http://schemas.openxmlformats.org/officeDocument/2006/relationships/image" Target="../media/image13.png"/><Relationship Id="rId7" Type="http://schemas.openxmlformats.org/officeDocument/2006/relationships/image" Target="../media/image10.png"/><Relationship Id="rId8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 txBox="1"/>
          <p:nvPr/>
        </p:nvSpPr>
        <p:spPr>
          <a:xfrm>
            <a:off x="4601275" y="1054800"/>
            <a:ext cx="258420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rgbClr val="3F3F3F"/>
                </a:solidFill>
              </a:rPr>
              <a:t>FIU Knight Foundation School of Computing and Information Sciences</a:t>
            </a:r>
            <a:endParaRPr b="1" sz="8800">
              <a:solidFill>
                <a:srgbClr val="3F3F3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200">
                <a:solidFill>
                  <a:srgbClr val="3F3F3F"/>
                </a:solidFill>
              </a:rPr>
              <a:t>Fall 2021 Capstone II</a:t>
            </a:r>
            <a:r>
              <a:rPr i="1" lang="en-US" sz="72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Design Project</a:t>
            </a:r>
            <a:endParaRPr/>
          </a:p>
        </p:txBody>
      </p:sp>
      <p:sp>
        <p:nvSpPr>
          <p:cNvPr id="65" name="Google Shape;65;p4"/>
          <p:cNvSpPr txBox="1"/>
          <p:nvPr/>
        </p:nvSpPr>
        <p:spPr>
          <a:xfrm>
            <a:off x="5012059" y="4583542"/>
            <a:ext cx="26403300" cy="32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lang="en-US" sz="10000">
                <a:solidFill>
                  <a:srgbClr val="081E3F"/>
                </a:solidFill>
              </a:rPr>
              <a:t>Skillcourt Multi-platform Application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F3F3F"/>
                </a:solidFill>
              </a:rPr>
              <a:t>Joseph R. Quinn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>
                <a:solidFill>
                  <a:srgbClr val="3F3F3F"/>
                </a:solidFill>
              </a:rPr>
              <a:t> </a:t>
            </a:r>
            <a:r>
              <a:rPr lang="en-US" sz="3500">
                <a:solidFill>
                  <a:srgbClr val="3F3F3F"/>
                </a:solidFill>
              </a:rPr>
              <a:t>Gummi Öxndal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F3F3F"/>
                </a:solidFill>
              </a:rPr>
              <a:t>Prof. Masoud Sadjadi</a:t>
            </a:r>
            <a:r>
              <a:rPr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i="1"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4"/>
          <p:cNvSpPr txBox="1"/>
          <p:nvPr/>
        </p:nvSpPr>
        <p:spPr>
          <a:xfrm>
            <a:off x="4905584" y="40184175"/>
            <a:ext cx="252333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lang="en-US" sz="30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Gummi Öxndal I thank Gummi Öxndal </a:t>
            </a:r>
            <a:r>
              <a:rPr lang="en-US" sz="3000">
                <a:solidFill>
                  <a:srgbClr val="3F3F3F"/>
                </a:solidFill>
              </a:rPr>
              <a:t>for</a:t>
            </a:r>
            <a:r>
              <a:rPr lang="en-US" sz="30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his</a:t>
            </a:r>
            <a:r>
              <a:rPr lang="en-US" sz="3000">
                <a:solidFill>
                  <a:srgbClr val="3F3F3F"/>
                </a:solidFill>
              </a:rPr>
              <a:t> </a:t>
            </a:r>
            <a:r>
              <a:rPr lang="en-US" sz="30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assistance and mentorship that I received throughout</a:t>
            </a:r>
            <a:r>
              <a:rPr lang="en-US" sz="3000">
                <a:solidFill>
                  <a:srgbClr val="3F3F3F"/>
                </a:solidFill>
              </a:rPr>
              <a:t> the </a:t>
            </a:r>
            <a:r>
              <a:rPr lang="en-US" sz="30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project.</a:t>
            </a:r>
            <a:endParaRPr/>
          </a:p>
        </p:txBody>
      </p:sp>
      <p:sp>
        <p:nvSpPr>
          <p:cNvPr id="67" name="Google Shape;67;p4"/>
          <p:cNvSpPr txBox="1"/>
          <p:nvPr/>
        </p:nvSpPr>
        <p:spPr>
          <a:xfrm>
            <a:off x="4508480" y="39497200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68" name="Google Shape;68;p4"/>
          <p:cNvSpPr txBox="1"/>
          <p:nvPr/>
        </p:nvSpPr>
        <p:spPr>
          <a:xfrm>
            <a:off x="5281568" y="8782649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Role</a:t>
            </a:r>
            <a:endParaRPr/>
          </a:p>
        </p:txBody>
      </p:sp>
      <p:sp>
        <p:nvSpPr>
          <p:cNvPr id="69" name="Google Shape;69;p4"/>
          <p:cNvSpPr txBox="1"/>
          <p:nvPr/>
        </p:nvSpPr>
        <p:spPr>
          <a:xfrm>
            <a:off x="15684655" y="8776695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70" name="Google Shape;70;p4"/>
          <p:cNvSpPr txBox="1"/>
          <p:nvPr/>
        </p:nvSpPr>
        <p:spPr>
          <a:xfrm>
            <a:off x="26112744" y="8812197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71" name="Google Shape;71;p4"/>
          <p:cNvSpPr txBox="1"/>
          <p:nvPr/>
        </p:nvSpPr>
        <p:spPr>
          <a:xfrm>
            <a:off x="5342243" y="13064855"/>
            <a:ext cx="540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Agineek Phone Application</a:t>
            </a:r>
            <a:endParaRPr/>
          </a:p>
        </p:txBody>
      </p:sp>
      <p:sp>
        <p:nvSpPr>
          <p:cNvPr id="72" name="Google Shape;72;p4"/>
          <p:cNvSpPr txBox="1"/>
          <p:nvPr/>
        </p:nvSpPr>
        <p:spPr>
          <a:xfrm>
            <a:off x="14818980" y="13064855"/>
            <a:ext cx="540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Agineek Website (Old)</a:t>
            </a:r>
            <a:endParaRPr/>
          </a:p>
        </p:txBody>
      </p:sp>
      <p:sp>
        <p:nvSpPr>
          <p:cNvPr id="73" name="Google Shape;73;p4"/>
          <p:cNvSpPr txBox="1"/>
          <p:nvPr/>
        </p:nvSpPr>
        <p:spPr>
          <a:xfrm>
            <a:off x="25761344" y="13064853"/>
            <a:ext cx="540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Agineek Website (New)</a:t>
            </a:r>
            <a:endParaRPr/>
          </a:p>
        </p:txBody>
      </p:sp>
      <p:sp>
        <p:nvSpPr>
          <p:cNvPr id="74" name="Google Shape;74;p4"/>
          <p:cNvSpPr txBox="1"/>
          <p:nvPr/>
        </p:nvSpPr>
        <p:spPr>
          <a:xfrm>
            <a:off x="14818980" y="18162616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Technology Stack</a:t>
            </a:r>
            <a:endParaRPr/>
          </a:p>
        </p:txBody>
      </p:sp>
      <p:sp>
        <p:nvSpPr>
          <p:cNvPr id="75" name="Google Shape;75;p4"/>
          <p:cNvSpPr txBox="1"/>
          <p:nvPr/>
        </p:nvSpPr>
        <p:spPr>
          <a:xfrm>
            <a:off x="5433980" y="30121366"/>
            <a:ext cx="540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Database Class Diagram</a:t>
            </a:r>
            <a:endParaRPr/>
          </a:p>
        </p:txBody>
      </p:sp>
      <p:sp>
        <p:nvSpPr>
          <p:cNvPr id="76" name="Google Shape;76;p4"/>
          <p:cNvSpPr txBox="1"/>
          <p:nvPr/>
        </p:nvSpPr>
        <p:spPr>
          <a:xfrm>
            <a:off x="16223594" y="29677513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Use Case Diagram</a:t>
            </a:r>
            <a:endParaRPr/>
          </a:p>
        </p:txBody>
      </p:sp>
      <p:sp>
        <p:nvSpPr>
          <p:cNvPr id="77" name="Google Shape;77;p4"/>
          <p:cNvSpPr txBox="1"/>
          <p:nvPr/>
        </p:nvSpPr>
        <p:spPr>
          <a:xfrm>
            <a:off x="4983275" y="9583225"/>
            <a:ext cx="61245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During the course of Fall semester, I acted as Scrum Master and Project Lead for the Skillcourt project. My roles included managing meet</a:t>
            </a:r>
            <a:r>
              <a:rPr lang="en-US" sz="1050">
                <a:solidFill>
                  <a:srgbClr val="777777"/>
                </a:solidFill>
                <a:highlight>
                  <a:srgbClr val="F7F7F7"/>
                </a:highlight>
              </a:rPr>
              <a:t>Gummi Öxndal</a:t>
            </a:r>
            <a:r>
              <a:rPr lang="en-US" sz="2600"/>
              <a:t>ings, assigning tasks, directing flow of development, and programming portions of all aspects of the project.</a:t>
            </a:r>
            <a:endParaRPr sz="2600"/>
          </a:p>
        </p:txBody>
      </p:sp>
      <p:sp>
        <p:nvSpPr>
          <p:cNvPr id="78" name="Google Shape;78;p4"/>
          <p:cNvSpPr txBox="1"/>
          <p:nvPr/>
        </p:nvSpPr>
        <p:spPr>
          <a:xfrm>
            <a:off x="14901925" y="9487400"/>
            <a:ext cx="80499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Agineek Multi-Platform System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Agineek Phone Application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Agineek Pad Plugin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Agineek Website (Old)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Agineek Website (New)</a:t>
            </a:r>
            <a:endParaRPr sz="2600"/>
          </a:p>
        </p:txBody>
      </p:sp>
      <p:sp>
        <p:nvSpPr>
          <p:cNvPr id="79" name="Google Shape;79;p4"/>
          <p:cNvSpPr txBox="1"/>
          <p:nvPr/>
        </p:nvSpPr>
        <p:spPr>
          <a:xfrm>
            <a:off x="14818963" y="19038300"/>
            <a:ext cx="6124500" cy="578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Phone Application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Flutter (Dart)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Kotlin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Swift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Website (old)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PHP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MySQL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Docker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Website (new)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AngularJS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NestJS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GraphQL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MySQL</a:t>
            </a:r>
            <a:endParaRPr sz="2600"/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en-US" sz="2600"/>
              <a:t>Docker</a:t>
            </a:r>
            <a:endParaRPr sz="2600"/>
          </a:p>
        </p:txBody>
      </p:sp>
      <p:sp>
        <p:nvSpPr>
          <p:cNvPr id="80" name="Google Shape;80;p4"/>
          <p:cNvSpPr txBox="1"/>
          <p:nvPr/>
        </p:nvSpPr>
        <p:spPr>
          <a:xfrm>
            <a:off x="14460025" y="14878475"/>
            <a:ext cx="61245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Since the Fall 2021 Semester, I have contributed to maintaining and securing the application of the current Agineek website. I have made 12 commits to the Agineek Website repository.</a:t>
            </a:r>
            <a:endParaRPr sz="2600"/>
          </a:p>
        </p:txBody>
      </p:sp>
      <p:sp>
        <p:nvSpPr>
          <p:cNvPr id="81" name="Google Shape;81;p4"/>
          <p:cNvSpPr txBox="1"/>
          <p:nvPr/>
        </p:nvSpPr>
        <p:spPr>
          <a:xfrm>
            <a:off x="25402400" y="14878475"/>
            <a:ext cx="61245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Application staleness and poor design choices lead to a decision to re-design the Agineek Website during the Fall 2021 semester. I spear-headed the building of the new website. I committed all of the current commits to the new website code (total: 21).</a:t>
            </a:r>
            <a:endParaRPr sz="2600"/>
          </a:p>
        </p:txBody>
      </p:sp>
      <p:sp>
        <p:nvSpPr>
          <p:cNvPr id="82" name="Google Shape;82;p4"/>
          <p:cNvSpPr txBox="1"/>
          <p:nvPr/>
        </p:nvSpPr>
        <p:spPr>
          <a:xfrm>
            <a:off x="5433975" y="15030875"/>
            <a:ext cx="61245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Since the Summer 2021 Semester, I have contributed significantly to the Agnieek Phone Application’s development. In total, I have contributed over 80 commits to the Phone Application’s Github repository and worked on the Dart, Kotlin, and Swift portions of the application.</a:t>
            </a:r>
            <a:endParaRPr sz="2600"/>
          </a:p>
        </p:txBody>
      </p:sp>
      <p:pic>
        <p:nvPicPr>
          <p:cNvPr descr="Logo, company name&#10;&#10;Description automatically generated" id="83" name="Google Shape;8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51707" y="25014572"/>
            <a:ext cx="4157043" cy="218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84" name="Google Shape;8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82480" y="25589012"/>
            <a:ext cx="3138613" cy="131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85" name="Google Shape;85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732141" y="21255893"/>
            <a:ext cx="3200400" cy="2733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86" name="Google Shape;86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792820" y="18198137"/>
            <a:ext cx="2079542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87" name="Google Shape;87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365255" y="19617475"/>
            <a:ext cx="3514725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732138" y="24189078"/>
            <a:ext cx="3578150" cy="169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01275" y="20001585"/>
            <a:ext cx="4279329" cy="8963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212875" y="19881525"/>
            <a:ext cx="4279326" cy="9203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5411375" y="23736325"/>
            <a:ext cx="5732989" cy="563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5402400" y="17948724"/>
            <a:ext cx="5906466" cy="578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4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743328" y="32190993"/>
            <a:ext cx="10158600" cy="51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5185205" y="30800441"/>
            <a:ext cx="9125100" cy="64746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4"/>
          <p:cNvSpPr txBox="1"/>
          <p:nvPr/>
        </p:nvSpPr>
        <p:spPr>
          <a:xfrm>
            <a:off x="25761344" y="29677513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F3F3F"/>
                </a:solidFill>
              </a:rPr>
              <a:t>Sequence Diagram</a:t>
            </a:r>
            <a:endParaRPr/>
          </a:p>
        </p:txBody>
      </p:sp>
      <p:pic>
        <p:nvPicPr>
          <p:cNvPr id="96" name="Google Shape;96;p4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4310310" y="30669770"/>
            <a:ext cx="7485000" cy="647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1" y="1826611"/>
            <a:ext cx="4157050" cy="415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