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</p:sldMasterIdLst>
  <p:sldIdLst>
    <p:sldId id="287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>
        <p:scale>
          <a:sx n="25" d="100"/>
          <a:sy n="25" d="100"/>
        </p:scale>
        <p:origin x="1896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067702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ABA992-AECA-4ED6-8294-80F467D65A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8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49136BCC-E229-4CF6-A7A5-5F5AAA449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6EBF5-CE89-4E5A-8BEB-E89CBAA71D4D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03B8D340-9F7A-4CBF-BEF8-6B4C568F9C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DFFA47-0EB6-420B-B4D0-2C31769288CC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0665972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028BA8-DD1B-460F-88FD-033259AD31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BAD091-FCA5-4809-8F31-1ED0C678A528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3A4B309E-2E11-4DCE-BCD9-FA2B52122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D33457-CA34-4D78-B512-0BC0C60E714D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63A971-62A8-4DDC-92C3-1332F0AAA496}"/>
              </a:ext>
            </a:extLst>
          </p:cNvPr>
          <p:cNvSpPr txBox="1">
            <a:spLocks/>
          </p:cNvSpPr>
          <p:nvPr userDrawn="1"/>
        </p:nvSpPr>
        <p:spPr>
          <a:xfrm>
            <a:off x="6912864" y="8763002"/>
            <a:ext cx="34987147" cy="189859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A331F8-709A-43B7-B257-79CD7BB8C041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24A75E-F861-4AC4-81E7-8792F3974BF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85CD6-232F-475F-A2BE-681712645810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34DB31-ED88-43C2-A111-9026427E69F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F6EF2-C5DE-49D8-A13D-D77BEF05E92A}"/>
              </a:ext>
            </a:extLst>
          </p:cNvPr>
          <p:cNvSpPr txBox="1"/>
          <p:nvPr userDrawn="1"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1EFD65A-5794-4EF4-9812-2A21C91C71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52" r:id="rId2"/>
    <p:sldLayoutId id="2147483674" r:id="rId3"/>
    <p:sldLayoutId id="2147483657" r:id="rId4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33823564" cy="22775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  <a:p>
            <a:pPr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Fall 2021 Senior Design Project</a:t>
            </a:r>
          </a:p>
        </p:txBody>
      </p:sp>
      <p:sp>
        <p:nvSpPr>
          <p:cNvPr id="9" name="Text Box 72">
            <a:extLst>
              <a:ext uri="{FF2B5EF4-FFF2-40B4-BE49-F238E27FC236}">
                <a16:creationId xmlns:a16="http://schemas.microsoft.com/office/drawing/2014/main" id="{2EED1598-60C5-49C2-BAA8-49F45BA25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30527369"/>
            <a:ext cx="21444395" cy="1552040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8100" lvl="0" indent="0" algn="just">
              <a:spcBef>
                <a:spcPts val="0"/>
              </a:spcBef>
              <a:buClr>
                <a:srgbClr val="3333CC"/>
              </a:buClr>
              <a:buSzPts val="3000"/>
              <a:buNone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material presented in this poster is based upon the work supported by Dr. Cristina Palacios and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Lukkamol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Prapkree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Thank you to my Capstone II team members: John Perez, Thiago Novaes,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Faran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Majeed, Garcia Milord, and  Samantha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Loeb.and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Capstone I  team members: Jose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Arosemena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Anthony Pena, Ricardo Colom, Richard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Uriarte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Thank you to past members of Snackability for diagrams and guidance : Alejandro Martinez, Carlos Valdes, Hanson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Nyguyen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and James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Oghagbon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Thank you to Dr. Masoud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Sadjadi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for his help, cooperation, and mentorship throughout this course.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7631" y="10764103"/>
            <a:ext cx="2322697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9CA74CC4-34B7-4F57-9992-BCAD1230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9803927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C8F18C1E-31D9-46D3-BE19-55DA104A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0524" y="692665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887D412B-6423-484C-AD9B-E5ECA85D3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7713" y="14652748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958AB4A0-C289-4ADA-8E7E-FD585C5A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597" y="20606288"/>
            <a:ext cx="3740727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D89D59-3547-4CE5-8CAB-62224CE8F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6054" y="22068685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CONTRIBUITION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1137790E-7E42-499E-81B8-F01AB63F5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17754" y="11318804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32972D85-AA86-4CE8-AFD4-2EC137B88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49490" y="6905767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GIT WORKFLOW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F7D73690-55B3-4EF2-A6C3-3C404710F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6054" y="6880837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217D62A4-F7D5-4C28-B9F8-65F5E8198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51444" y="2531254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TECHNOLOGIES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Snackability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Thiago Barreiros Novaes</a:t>
            </a:r>
            <a:endParaRPr lang="en-US" altLang="en-US" sz="3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Cristina Palacios, Associate Professor of Dietetics &amp; Nutrition</a:t>
            </a:r>
            <a:endParaRPr lang="en-US" altLang="ja-JP" sz="3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Masoud </a:t>
            </a:r>
            <a:r>
              <a:rPr lang="en-US" altLang="en-US" sz="35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 Professor</a:t>
            </a:r>
          </a:p>
        </p:txBody>
      </p:sp>
      <p:pic>
        <p:nvPicPr>
          <p:cNvPr id="1026" name="Picture 2" descr="SCIS FIU Color Logo">
            <a:extLst>
              <a:ext uri="{FF2B5EF4-FFF2-40B4-BE49-F238E27FC236}">
                <a16:creationId xmlns:a16="http://schemas.microsoft.com/office/drawing/2014/main" id="{E19E3188-4256-0640-9C65-6EB84028AA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07" b="-13161"/>
          <a:stretch/>
        </p:blipFill>
        <p:spPr bwMode="auto">
          <a:xfrm>
            <a:off x="693653" y="848864"/>
            <a:ext cx="2794000" cy="143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CIS FIU Color Logo">
            <a:extLst>
              <a:ext uri="{FF2B5EF4-FFF2-40B4-BE49-F238E27FC236}">
                <a16:creationId xmlns:a16="http://schemas.microsoft.com/office/drawing/2014/main" id="{E0EA1012-3637-7640-A1F7-A417D9EA16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7" t="-13161"/>
          <a:stretch/>
        </p:blipFill>
        <p:spPr bwMode="auto">
          <a:xfrm>
            <a:off x="571811" y="2286000"/>
            <a:ext cx="4596777" cy="1206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oogle Shape;35;p1">
            <a:extLst>
              <a:ext uri="{FF2B5EF4-FFF2-40B4-BE49-F238E27FC236}">
                <a16:creationId xmlns:a16="http://schemas.microsoft.com/office/drawing/2014/main" id="{082B6B37-BA4D-EE43-81B4-51A4E491CBD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108922" y="1756403"/>
            <a:ext cx="2911913" cy="3983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46;p1" descr="Diagram&#10;&#10;Description automatically generated">
            <a:extLst>
              <a:ext uri="{FF2B5EF4-FFF2-40B4-BE49-F238E27FC236}">
                <a16:creationId xmlns:a16="http://schemas.microsoft.com/office/drawing/2014/main" id="{FB9E2A93-7BD4-5A41-A26C-46CBC1C6C1B5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310993" y="21344362"/>
            <a:ext cx="8718449" cy="87394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E942C8-4DAA-3B47-BC83-855230F12FBA}"/>
              </a:ext>
            </a:extLst>
          </p:cNvPr>
          <p:cNvSpPr txBox="1"/>
          <p:nvPr/>
        </p:nvSpPr>
        <p:spPr>
          <a:xfrm>
            <a:off x="7308603" y="22862649"/>
            <a:ext cx="10256847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chemeClr val="lt1"/>
              </a:buClr>
              <a:buSzPts val="3600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- Implementation of new routes on the backend.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1800"/>
              </a:spcBef>
              <a:buClr>
                <a:schemeClr val="lt1"/>
              </a:buClr>
              <a:buSzPts val="3600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- Refactoring of old code.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1800"/>
              </a:spcBef>
              <a:buClr>
                <a:schemeClr val="lt1"/>
              </a:buClr>
              <a:buSzPts val="3600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- Implementation of admin functionalities.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1800"/>
              </a:spcBef>
              <a:buClr>
                <a:schemeClr val="lt1"/>
              </a:buClr>
              <a:buSzPts val="3600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- Moving and fixing score calculation to the backend.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1800"/>
              </a:spcBef>
              <a:buClr>
                <a:schemeClr val="lt1"/>
              </a:buClr>
              <a:buSzPts val="3600"/>
            </a:pP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- Deployment of the application to production.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7B68E7D-3CD4-984D-A06F-B00C495BD2ED}"/>
              </a:ext>
            </a:extLst>
          </p:cNvPr>
          <p:cNvGrpSpPr/>
          <p:nvPr/>
        </p:nvGrpSpPr>
        <p:grpSpPr>
          <a:xfrm>
            <a:off x="31449030" y="26427808"/>
            <a:ext cx="1426604" cy="1828566"/>
            <a:chOff x="35306156" y="16623573"/>
            <a:chExt cx="2032163" cy="2604750"/>
          </a:xfrm>
        </p:grpSpPr>
        <p:pic>
          <p:nvPicPr>
            <p:cNvPr id="26" name="Google Shape;39;p1" descr="Icon&#10;&#10;Description automatically generated">
              <a:extLst>
                <a:ext uri="{FF2B5EF4-FFF2-40B4-BE49-F238E27FC236}">
                  <a16:creationId xmlns:a16="http://schemas.microsoft.com/office/drawing/2014/main" id="{BD592293-916E-5843-AFDD-950E8B5E92AD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5508880" y="16623573"/>
              <a:ext cx="1829439" cy="164320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829C62B-69BC-4740-8DF2-BB3228B99AB1}"/>
                </a:ext>
              </a:extLst>
            </p:cNvPr>
            <p:cNvSpPr txBox="1"/>
            <p:nvPr/>
          </p:nvSpPr>
          <p:spPr>
            <a:xfrm>
              <a:off x="35306156" y="18366549"/>
              <a:ext cx="163371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0" dirty="0"/>
                <a:t>React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AAB59EE-BCE0-9249-8AC6-B4AA956CB2D0}"/>
              </a:ext>
            </a:extLst>
          </p:cNvPr>
          <p:cNvGrpSpPr/>
          <p:nvPr/>
        </p:nvGrpSpPr>
        <p:grpSpPr>
          <a:xfrm>
            <a:off x="33717017" y="26342561"/>
            <a:ext cx="1691049" cy="1911857"/>
            <a:chOff x="38364403" y="16538325"/>
            <a:chExt cx="2408859" cy="2723396"/>
          </a:xfrm>
        </p:grpSpPr>
        <p:pic>
          <p:nvPicPr>
            <p:cNvPr id="28" name="Google Shape;40;p1" descr="Logo, icon&#10;&#10;Description automatically generated">
              <a:extLst>
                <a:ext uri="{FF2B5EF4-FFF2-40B4-BE49-F238E27FC236}">
                  <a16:creationId xmlns:a16="http://schemas.microsoft.com/office/drawing/2014/main" id="{BD676A06-70FA-7D41-8CA3-D79675082AA1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8968582" y="16538325"/>
              <a:ext cx="1804680" cy="18046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AF9528E-C94E-EA43-9337-CC5F419B96F0}"/>
                </a:ext>
              </a:extLst>
            </p:cNvPr>
            <p:cNvSpPr txBox="1"/>
            <p:nvPr/>
          </p:nvSpPr>
          <p:spPr>
            <a:xfrm>
              <a:off x="38364403" y="18399947"/>
              <a:ext cx="2144689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0" dirty="0"/>
                <a:t>Express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64BB71D-9C88-7644-9EB1-6207A736AAEF}"/>
              </a:ext>
            </a:extLst>
          </p:cNvPr>
          <p:cNvGrpSpPr/>
          <p:nvPr/>
        </p:nvGrpSpPr>
        <p:grpSpPr>
          <a:xfrm>
            <a:off x="36228945" y="25998805"/>
            <a:ext cx="2131251" cy="2247933"/>
            <a:chOff x="34642667" y="19944199"/>
            <a:chExt cx="3035916" cy="3202128"/>
          </a:xfrm>
        </p:grpSpPr>
        <p:pic>
          <p:nvPicPr>
            <p:cNvPr id="30" name="Google Shape;41;p1" descr="Icon&#10;&#10;Description automatically generated">
              <a:extLst>
                <a:ext uri="{FF2B5EF4-FFF2-40B4-BE49-F238E27FC236}">
                  <a16:creationId xmlns:a16="http://schemas.microsoft.com/office/drawing/2014/main" id="{76E7B769-2B4B-014E-B611-A73DD0CEBF62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5168612" y="19944199"/>
              <a:ext cx="2509971" cy="25099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4F1210F-0C74-7E41-AAAD-B0A34315AF87}"/>
                </a:ext>
              </a:extLst>
            </p:cNvPr>
            <p:cNvSpPr txBox="1"/>
            <p:nvPr/>
          </p:nvSpPr>
          <p:spPr>
            <a:xfrm>
              <a:off x="34642667" y="22284553"/>
              <a:ext cx="276030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0" dirty="0"/>
                <a:t>JavaScript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9E7A42E-15DF-4146-B811-02D296B79B28}"/>
              </a:ext>
            </a:extLst>
          </p:cNvPr>
          <p:cNvGrpSpPr/>
          <p:nvPr/>
        </p:nvGrpSpPr>
        <p:grpSpPr>
          <a:xfrm>
            <a:off x="39379927" y="26231869"/>
            <a:ext cx="1717273" cy="1989044"/>
            <a:chOff x="38349982" y="20312980"/>
            <a:chExt cx="2446215" cy="2833347"/>
          </a:xfrm>
        </p:grpSpPr>
        <p:pic>
          <p:nvPicPr>
            <p:cNvPr id="32" name="Google Shape;42;p1" descr="Icon&#10;&#10;Description automatically generated">
              <a:extLst>
                <a:ext uri="{FF2B5EF4-FFF2-40B4-BE49-F238E27FC236}">
                  <a16:creationId xmlns:a16="http://schemas.microsoft.com/office/drawing/2014/main" id="{7470A5DB-31AC-3049-A02E-3EBCB37F005B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39023789" y="20312980"/>
              <a:ext cx="1772408" cy="17724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A3AA2B5-6A4C-9947-AC3E-07A171BEA588}"/>
                </a:ext>
              </a:extLst>
            </p:cNvPr>
            <p:cNvSpPr txBox="1"/>
            <p:nvPr/>
          </p:nvSpPr>
          <p:spPr>
            <a:xfrm>
              <a:off x="38349982" y="22284553"/>
              <a:ext cx="2373920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00" dirty="0"/>
                <a:t>Firebase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A86AF693-708A-2343-88EB-BAF337A65E89}"/>
              </a:ext>
            </a:extLst>
          </p:cNvPr>
          <p:cNvSpPr txBox="1"/>
          <p:nvPr/>
        </p:nvSpPr>
        <p:spPr>
          <a:xfrm>
            <a:off x="7308603" y="11523889"/>
            <a:ext cx="1021036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Snackability mobile version was unstable due to the expo updates. WebApp approach will be more flexible on the deployment.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1932DFE-8F23-B44A-A288-04CDEBD760E2}"/>
              </a:ext>
            </a:extLst>
          </p:cNvPr>
          <p:cNvSpPr txBox="1"/>
          <p:nvPr/>
        </p:nvSpPr>
        <p:spPr>
          <a:xfrm>
            <a:off x="7262121" y="15467430"/>
            <a:ext cx="10256846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Move score calculation to the backend.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R="0" lvl="0" algn="just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Make the application responsive.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R="0" lvl="0" algn="just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Implement Admin functionalities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R="0" lvl="0" algn="just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Fix score calculation issues.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R="0" lvl="0" algn="just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Improve UI/UX.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R="0" lvl="0" algn="just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Split code base into 2 repositories.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R="0" lvl="0" algn="just" rtl="0"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Deploy the application.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B1370F8-2F78-6243-8E1B-4E01DBAD9D22}"/>
              </a:ext>
            </a:extLst>
          </p:cNvPr>
          <p:cNvSpPr txBox="1"/>
          <p:nvPr/>
        </p:nvSpPr>
        <p:spPr>
          <a:xfrm>
            <a:off x="7255293" y="7745330"/>
            <a:ext cx="109903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</a:pPr>
            <a:r>
              <a:rPr lang="en-US" sz="40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Snackability WebApp, is an application developed to improve the users’ choice of healthier snacks. 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3CB6249-F7C5-4840-8007-59A6309269C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393407" y="7661497"/>
            <a:ext cx="8605799" cy="12741720"/>
          </a:xfrm>
          <a:prstGeom prst="rect">
            <a:avLst/>
          </a:prstGeom>
        </p:spPr>
      </p:pic>
      <p:pic>
        <p:nvPicPr>
          <p:cNvPr id="20" name="Picture 19" descr="Rectangle&#10;&#10;Description automatically generated">
            <a:extLst>
              <a:ext uri="{FF2B5EF4-FFF2-40B4-BE49-F238E27FC236}">
                <a16:creationId xmlns:a16="http://schemas.microsoft.com/office/drawing/2014/main" id="{DD7ED0F8-652C-E04D-9606-D18DA78A118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227368" y="7957215"/>
            <a:ext cx="10412632" cy="2652481"/>
          </a:xfrm>
          <a:prstGeom prst="rect">
            <a:avLst/>
          </a:prstGeom>
        </p:spPr>
      </p:pic>
      <p:pic>
        <p:nvPicPr>
          <p:cNvPr id="35" name="Picture 34" descr="Text&#10;&#10;Description automatically generated">
            <a:extLst>
              <a:ext uri="{FF2B5EF4-FFF2-40B4-BE49-F238E27FC236}">
                <a16:creationId xmlns:a16="http://schemas.microsoft.com/office/drawing/2014/main" id="{09FEBD05-0045-AD49-B6AE-7BA9C569FC4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313173" y="12246453"/>
            <a:ext cx="6253065" cy="632874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41E1939-B9F8-7343-ABCE-F24F32D8B350}"/>
              </a:ext>
            </a:extLst>
          </p:cNvPr>
          <p:cNvSpPr txBox="1"/>
          <p:nvPr/>
        </p:nvSpPr>
        <p:spPr>
          <a:xfrm>
            <a:off x="37149004" y="12385723"/>
            <a:ext cx="562186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Figure 1: </a:t>
            </a:r>
          </a:p>
          <a:p>
            <a:r>
              <a:rPr lang="en-US" sz="4000" dirty="0"/>
              <a:t>Implementation of token </a:t>
            </a:r>
          </a:p>
          <a:p>
            <a:r>
              <a:rPr lang="en-US" sz="4000" dirty="0"/>
              <a:t>Validation middleware on </a:t>
            </a:r>
          </a:p>
          <a:p>
            <a:r>
              <a:rPr lang="en-US" sz="4000" dirty="0"/>
              <a:t>backend. </a:t>
            </a:r>
          </a:p>
        </p:txBody>
      </p:sp>
      <p:pic>
        <p:nvPicPr>
          <p:cNvPr id="39" name="Picture 3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6FAEDC4-EA51-FE46-95CF-F8C5F08FF1D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853082" y="20115434"/>
            <a:ext cx="8309396" cy="4377271"/>
          </a:xfrm>
          <a:prstGeom prst="rect">
            <a:avLst/>
          </a:prstGeom>
        </p:spPr>
      </p:pic>
      <p:sp>
        <p:nvSpPr>
          <p:cNvPr id="50" name="Text Box 19">
            <a:extLst>
              <a:ext uri="{FF2B5EF4-FFF2-40B4-BE49-F238E27FC236}">
                <a16:creationId xmlns:a16="http://schemas.microsoft.com/office/drawing/2014/main" id="{7C67B86F-76AB-7948-92DD-8A8D973C0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6689" y="19220977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85BB951-5546-4647-B6E8-A2575DB60299}"/>
              </a:ext>
            </a:extLst>
          </p:cNvPr>
          <p:cNvSpPr txBox="1"/>
          <p:nvPr/>
        </p:nvSpPr>
        <p:spPr>
          <a:xfrm>
            <a:off x="38432625" y="19937506"/>
            <a:ext cx="433823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Figure 2: </a:t>
            </a:r>
          </a:p>
          <a:p>
            <a:r>
              <a:rPr lang="en-US" sz="4000" dirty="0"/>
              <a:t>Backend &amp; frontend</a:t>
            </a:r>
          </a:p>
          <a:p>
            <a:r>
              <a:rPr lang="en-US" sz="4000" dirty="0"/>
              <a:t>running smoothly</a:t>
            </a:r>
          </a:p>
          <a:p>
            <a:r>
              <a:rPr lang="en-US" sz="4000" dirty="0"/>
              <a:t>Microsoft Azure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21AFF16D-70F3-CC46-8F09-6B46A6A62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4643" y="28919817"/>
            <a:ext cx="2119353" cy="175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onfiguring and Operating a Hybrid Cloud with Microsoft Azure Stack -  Teorema">
            <a:extLst>
              <a:ext uri="{FF2B5EF4-FFF2-40B4-BE49-F238E27FC236}">
                <a16:creationId xmlns:a16="http://schemas.microsoft.com/office/drawing/2014/main" id="{02CCF23A-2F0D-4E48-83D6-53C3834562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36" b="36111"/>
          <a:stretch/>
        </p:blipFill>
        <p:spPr bwMode="auto">
          <a:xfrm>
            <a:off x="33495570" y="29044459"/>
            <a:ext cx="8311732" cy="162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544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1" ma:contentTypeDescription="Create a new document." ma:contentTypeScope="" ma:versionID="34c4b4d87fa1ec406602f89a3b17142f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56f2c5dca296fd1568866e8eb59c0a82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metadata/properties"/>
    <ds:schemaRef ds:uri="http://schemas.microsoft.com/office/infopath/2007/PartnerControls"/>
    <ds:schemaRef ds:uri="f1f308d3-4c92-402a-ab04-f7497706f561"/>
    <ds:schemaRef ds:uri="8234652b-4e88-4c30-a994-e272914a045d"/>
  </ds:schemaRefs>
</ds:datastoreItem>
</file>

<file path=customXml/itemProps3.xml><?xml version="1.0" encoding="utf-8"?>
<ds:datastoreItem xmlns:ds="http://schemas.openxmlformats.org/officeDocument/2006/customXml" ds:itemID="{7B9E7F3C-73E8-4102-91E1-3C97CD8CD5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3248</TotalTime>
  <Words>307</Words>
  <Application>Microsoft Macintosh PowerPoint</Application>
  <PresentationFormat>Custom</PresentationFormat>
  <Paragraphs>44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 Neue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Thiago Barreiros Novaes</cp:lastModifiedBy>
  <cp:revision>88</cp:revision>
  <dcterms:created xsi:type="dcterms:W3CDTF">2019-06-25T19:12:02Z</dcterms:created>
  <dcterms:modified xsi:type="dcterms:W3CDTF">2021-11-30T19:06:11Z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