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43891200" cy="329184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Helvetica Neue" panose="020B0604020202020204" charset="0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alYkQ2qCTYlbwIqtchDOrRSu+0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2" d="100"/>
          <a:sy n="22" d="100"/>
        </p:scale>
        <p:origin x="17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" name="Google Shape;2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2" type="blank">
  <p:cSld name="BLANK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3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80"/>
              <a:buFont typeface="Arial"/>
              <a:buNone/>
            </a:pPr>
            <a:endParaRPr sz="648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8;p3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9;p3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4221" y="30229644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4" descr="A picture containing draw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4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4">
  <p:cSld name="1_Blank4">
    <p:bg>
      <p:bgPr>
        <a:solidFill>
          <a:srgbClr val="F2F2F2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5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5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Blank4">
  <p:cSld name="2_Blank4">
    <p:bg>
      <p:bgPr>
        <a:solidFill>
          <a:srgbClr val="F2F2F2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6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21" y="30227619"/>
            <a:ext cx="2651530" cy="227685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6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0" i="0" u="none" strike="noStrike" cap="non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6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80"/>
              <a:buFont typeface="Arial"/>
              <a:buNone/>
            </a:pPr>
            <a:endParaRPr sz="648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"/>
          <p:cNvSpPr txBox="1"/>
          <p:nvPr/>
        </p:nvSpPr>
        <p:spPr>
          <a:xfrm>
            <a:off x="7597212" y="30447025"/>
            <a:ext cx="21907499" cy="27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Cristina Palacios and Lukkamol Prapkree. Thank you to 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my Capstone II team members: John Perez, Thiago Novaes, Faran Majeed, Garcia Milord, and  Samantha Loeb.and  Capstone I  team members: Jose Arosemena, Anthony Pena, Ricardo Colom, Richard Uriarte. Thank you to past members of Snackability for diagrams and guidance : Alejandro Martinez, Carlos Valdes, Hanson Nyguyen, and James Oghagbon. Thank you to Dr. Masoud Sadjadi for his help, cooperation, and mentorship throughout this course.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93713" marR="0" lvl="0" indent="-30321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"/>
          <p:cNvSpPr txBox="1"/>
          <p:nvPr/>
        </p:nvSpPr>
        <p:spPr>
          <a:xfrm>
            <a:off x="7717328" y="29812750"/>
            <a:ext cx="4578237" cy="547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"/>
          <p:cNvSpPr txBox="1"/>
          <p:nvPr/>
        </p:nvSpPr>
        <p:spPr>
          <a:xfrm>
            <a:off x="5891647" y="7758081"/>
            <a:ext cx="4114800" cy="549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"/>
          <p:cNvSpPr txBox="1"/>
          <p:nvPr/>
        </p:nvSpPr>
        <p:spPr>
          <a:xfrm>
            <a:off x="16717257" y="7759671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/>
          <p:nvPr/>
        </p:nvSpPr>
        <p:spPr>
          <a:xfrm>
            <a:off x="16771529" y="23596404"/>
            <a:ext cx="4114800" cy="549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"/>
          <p:cNvSpPr txBox="1"/>
          <p:nvPr/>
        </p:nvSpPr>
        <p:spPr>
          <a:xfrm>
            <a:off x="5970063" y="11972340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"/>
          <p:cNvSpPr txBox="1"/>
          <p:nvPr/>
        </p:nvSpPr>
        <p:spPr>
          <a:xfrm>
            <a:off x="16717257" y="14734648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CONTRIBUTION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"/>
          <p:cNvSpPr txBox="1"/>
          <p:nvPr/>
        </p:nvSpPr>
        <p:spPr>
          <a:xfrm>
            <a:off x="31246619" y="15228378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SCRENSHOT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1"/>
          <p:cNvSpPr txBox="1"/>
          <p:nvPr/>
        </p:nvSpPr>
        <p:spPr>
          <a:xfrm>
            <a:off x="5819670" y="21928449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1"/>
          <p:cNvSpPr txBox="1"/>
          <p:nvPr/>
        </p:nvSpPr>
        <p:spPr>
          <a:xfrm>
            <a:off x="16717257" y="19773334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"/>
          <p:cNvSpPr txBox="1"/>
          <p:nvPr/>
        </p:nvSpPr>
        <p:spPr>
          <a:xfrm>
            <a:off x="31525709" y="25230434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" name="Google Shape;3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406370" y="114101"/>
            <a:ext cx="2015747" cy="2757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7361" y="600456"/>
            <a:ext cx="13228113" cy="1957275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"/>
          <p:cNvSpPr txBox="1"/>
          <p:nvPr/>
        </p:nvSpPr>
        <p:spPr>
          <a:xfrm>
            <a:off x="4979913" y="3572373"/>
            <a:ext cx="32918401" cy="3608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2000"/>
              <a:buFont typeface="Arial"/>
              <a:buNone/>
            </a:pPr>
            <a:r>
              <a:rPr lang="en-US" sz="8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Snackability</a:t>
            </a:r>
            <a:endParaRPr sz="1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Capstone 1 - </a:t>
            </a:r>
            <a:r>
              <a:rPr lang="en-US" sz="2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Jose Arosemena, Anthony Pena, Ricardo Colom, Richard Uriarte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Mentors:</a:t>
            </a:r>
            <a:r>
              <a:rPr lang="en-US" sz="35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Dr. Cristina Palacios</a:t>
            </a:r>
            <a:r>
              <a:rPr lang="en-US" sz="3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1" i="0" u="none" strike="noStrike" cap="none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Associate Professor of Dietetics &amp; Nutrition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lang="en-US" sz="35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Dr. Masoud Sadjadi</a:t>
            </a:r>
            <a:r>
              <a:rPr lang="en-US" sz="3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 Professor</a:t>
            </a:r>
            <a:endParaRPr sz="1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1"/>
          <p:cNvSpPr txBox="1"/>
          <p:nvPr/>
        </p:nvSpPr>
        <p:spPr>
          <a:xfrm>
            <a:off x="12570378" y="2495927"/>
            <a:ext cx="18498899" cy="1292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0"/>
              <a:buFont typeface="Arial"/>
              <a:buNone/>
            </a:pPr>
            <a:r>
              <a:rPr lang="en-US" sz="6000" b="0" i="1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Summer 2021 Senior Design Project</a:t>
            </a: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1" descr="Icon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5640509" y="495896"/>
            <a:ext cx="1829439" cy="164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1" descr="Logo, icon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898313" y="415161"/>
            <a:ext cx="1804680" cy="1804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1" descr="Icon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9702994" y="-90372"/>
            <a:ext cx="2509971" cy="2509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1" descr="Icon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1960800" y="275965"/>
            <a:ext cx="1772408" cy="17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1"/>
          <p:cNvSpPr txBox="1"/>
          <p:nvPr/>
        </p:nvSpPr>
        <p:spPr>
          <a:xfrm>
            <a:off x="4482681" y="8613907"/>
            <a:ext cx="9352793" cy="1754286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Snackability’s mobile version was in an unstable state. A web app will be more flexible on the deployment.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15505756" y="8563900"/>
            <a:ext cx="6932731" cy="5216772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Search for products available on USDA database.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Calculate score of a snack, based on its nutrition and ingredients.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Manage users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View snack consumption graph for the past five days.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1"/>
          <p:cNvSpPr txBox="1"/>
          <p:nvPr/>
        </p:nvSpPr>
        <p:spPr>
          <a:xfrm>
            <a:off x="14807445" y="24371493"/>
            <a:ext cx="8536458" cy="4108777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Capstone 1’s requirements were to learn the tech stack that snackability uses. </a:t>
            </a:r>
            <a:endParaRPr/>
          </a:p>
          <a:p>
            <a:pPr marL="571500" marR="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also were required to install and get familiar with the app and code.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None/>
            </a:pP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1" descr="Diagram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561097" y="12714338"/>
            <a:ext cx="6932731" cy="7644415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"/>
          <p:cNvSpPr txBox="1"/>
          <p:nvPr/>
        </p:nvSpPr>
        <p:spPr>
          <a:xfrm>
            <a:off x="15308290" y="15600802"/>
            <a:ext cx="6932731" cy="3416279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Capstone 1 learned the tech stack that is used for Snackability. We also discovered some issues with score calculation on certain ingredients.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"/>
          <p:cNvSpPr txBox="1"/>
          <p:nvPr/>
        </p:nvSpPr>
        <p:spPr>
          <a:xfrm>
            <a:off x="4378210" y="22509639"/>
            <a:ext cx="9352793" cy="3647112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Web app features were developed and tested on Windows, MacOS, iOS and Android.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application has been tested using multiple products available on USDA database, to guarantee a reliable score.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"/>
          <p:cNvSpPr txBox="1"/>
          <p:nvPr/>
        </p:nvSpPr>
        <p:spPr>
          <a:xfrm>
            <a:off x="15269654" y="20360418"/>
            <a:ext cx="6837614" cy="2308284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Snackability WebApp, is an application developed to improve the users’ choice of healthier snacks. 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1"/>
          <p:cNvSpPr txBox="1"/>
          <p:nvPr/>
        </p:nvSpPr>
        <p:spPr>
          <a:xfrm>
            <a:off x="30033303" y="25772227"/>
            <a:ext cx="6932731" cy="300078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Firebase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React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NodeJS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urier New"/>
              <a:buChar char="o"/>
            </a:pPr>
            <a:r>
              <a:rPr lang="en-US" sz="36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Express</a:t>
            </a:r>
            <a:endParaRPr sz="3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31;p1">
            <a:extLst>
              <a:ext uri="{FF2B5EF4-FFF2-40B4-BE49-F238E27FC236}">
                <a16:creationId xmlns:a16="http://schemas.microsoft.com/office/drawing/2014/main" id="{23FB94D4-EC72-44EA-8847-C434B07BC965}"/>
              </a:ext>
            </a:extLst>
          </p:cNvPr>
          <p:cNvSpPr txBox="1"/>
          <p:nvPr/>
        </p:nvSpPr>
        <p:spPr>
          <a:xfrm>
            <a:off x="25909267" y="7758081"/>
            <a:ext cx="5073788" cy="547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DEPLOYMENT DIAGRAM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F40ADEB-615E-46FE-8B34-9810AFE8E8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8079" y="8469027"/>
            <a:ext cx="7749295" cy="628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D2BDBC-A200-4EAE-A846-FECFF87BBE1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506793" y="8469027"/>
            <a:ext cx="6783040" cy="6287575"/>
          </a:xfrm>
          <a:prstGeom prst="rect">
            <a:avLst/>
          </a:prstGeom>
        </p:spPr>
      </p:pic>
      <p:sp>
        <p:nvSpPr>
          <p:cNvPr id="54" name="Google Shape;31;p1">
            <a:extLst>
              <a:ext uri="{FF2B5EF4-FFF2-40B4-BE49-F238E27FC236}">
                <a16:creationId xmlns:a16="http://schemas.microsoft.com/office/drawing/2014/main" id="{FC0771F7-6984-4F94-B6D4-1FA235F7DF96}"/>
              </a:ext>
            </a:extLst>
          </p:cNvPr>
          <p:cNvSpPr txBox="1"/>
          <p:nvPr/>
        </p:nvSpPr>
        <p:spPr>
          <a:xfrm>
            <a:off x="35361419" y="7758080"/>
            <a:ext cx="5073788" cy="547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975" tIns="36975" rIns="73975" bIns="369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lang="en-US" sz="3075" b="1" i="0" u="none" strike="noStrike" cap="none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SEQUENCE DIAGRAM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6BAC12-2391-4746-A146-0628CD1262C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127181" y="15896290"/>
            <a:ext cx="10353675" cy="89249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333</Words>
  <Application>Microsoft Office PowerPoint</Application>
  <PresentationFormat>Custom</PresentationFormat>
  <Paragraphs>35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Courier New</vt:lpstr>
      <vt:lpstr>Arial</vt:lpstr>
      <vt:lpstr>Helvetica Neue</vt:lpstr>
      <vt:lpstr>1_Office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Ricardo Colom</cp:lastModifiedBy>
  <cp:revision>2</cp:revision>
  <dcterms:created xsi:type="dcterms:W3CDTF">2019-06-25T19:12:02Z</dcterms:created>
  <dcterms:modified xsi:type="dcterms:W3CDTF">2021-12-01T01:59:07Z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