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jzWR0eByrsF3r2xUmsu5lzKdDJ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7" name="Google Shape;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19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3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" name="Google Shape;9;p3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1" name="Google Shape;1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4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4" name="Google Shape;1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6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6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9" name="Google Shape;1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.png"/><Relationship Id="rId10" Type="http://schemas.openxmlformats.org/officeDocument/2006/relationships/image" Target="../media/image14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7.png"/><Relationship Id="rId14" Type="http://schemas.openxmlformats.org/officeDocument/2006/relationships/image" Target="../media/image13.jpg"/><Relationship Id="rId5" Type="http://schemas.openxmlformats.org/officeDocument/2006/relationships/image" Target="../media/image8.png"/><Relationship Id="rId6" Type="http://schemas.openxmlformats.org/officeDocument/2006/relationships/image" Target="../media/image11.png"/><Relationship Id="rId7" Type="http://schemas.openxmlformats.org/officeDocument/2006/relationships/image" Target="../media/image2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 txBox="1"/>
          <p:nvPr/>
        </p:nvSpPr>
        <p:spPr>
          <a:xfrm>
            <a:off x="7924308" y="30603069"/>
            <a:ext cx="21444396" cy="1921372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 and Lukkamol Prapkree. Thank you to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my Capstone II team members: John Perez, Thiago Novaes, Faran Majeed, Garcia Milord, and  Samantha Loeb .and  Capstone I  team members: Jose Arosemena, Anthony Pena, Ricardo Colom, Richard Uriarte. Thank you to past members of Snackability for diagrams and guidance : Alejandro Martinez, Carlos Valdes, Hanson Nyguyen, and James Oghagbon. Thank you to Dr. Masoud Sadjadi for his help, cooperation, and mentorship throughout this course.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sp>
        <p:nvSpPr>
          <p:cNvPr id="25" name="Google Shape;25;p1"/>
          <p:cNvSpPr txBox="1"/>
          <p:nvPr/>
        </p:nvSpPr>
        <p:spPr>
          <a:xfrm>
            <a:off x="7924308" y="29878788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26" name="Google Shape;26;p1"/>
          <p:cNvSpPr txBox="1"/>
          <p:nvPr/>
        </p:nvSpPr>
        <p:spPr>
          <a:xfrm>
            <a:off x="9601200" y="617630"/>
            <a:ext cx="24688800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and Information Sciences </a:t>
            </a:r>
            <a:r>
              <a:rPr b="0" i="1" lang="en-US" sz="54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Fall 2021 Senior Design Project</a:t>
            </a:r>
            <a:endParaRPr/>
          </a:p>
        </p:txBody>
      </p:sp>
      <p:sp>
        <p:nvSpPr>
          <p:cNvPr id="27" name="Google Shape;27;p1"/>
          <p:cNvSpPr txBox="1"/>
          <p:nvPr/>
        </p:nvSpPr>
        <p:spPr>
          <a:xfrm>
            <a:off x="4343400" y="2979162"/>
            <a:ext cx="352044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Snackability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Students</a:t>
            </a:r>
            <a:r>
              <a:rPr b="1" lang="en-US" sz="3500">
                <a:solidFill>
                  <a:srgbClr val="3F3F3F"/>
                </a:solidFill>
              </a:rPr>
              <a:t>: Samantha Loeb, </a:t>
            </a:r>
            <a:r>
              <a:rPr lang="en-US" sz="3500">
                <a:solidFill>
                  <a:srgbClr val="3F3F3F"/>
                </a:solidFill>
              </a:rPr>
              <a:t>John Perez, Thiago Novaes, Vladimir Chavez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Cristina Palacios, Associate Professor of Dietetics &amp; Nutrition</a:t>
            </a:r>
            <a:endParaRPr b="0" i="0" sz="35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id="28" name="Google Shape;2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8988" y="989593"/>
            <a:ext cx="4462659" cy="25544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9;p1"/>
          <p:cNvGrpSpPr/>
          <p:nvPr/>
        </p:nvGrpSpPr>
        <p:grpSpPr>
          <a:xfrm>
            <a:off x="14766987" y="6796763"/>
            <a:ext cx="14601879" cy="6853388"/>
            <a:chOff x="321073" y="1860693"/>
            <a:chExt cx="2617434" cy="1859050"/>
          </a:xfrm>
        </p:grpSpPr>
        <p:sp>
          <p:nvSpPr>
            <p:cNvPr id="30" name="Google Shape;30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2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Current System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32;p1"/>
          <p:cNvGrpSpPr/>
          <p:nvPr/>
        </p:nvGrpSpPr>
        <p:grpSpPr>
          <a:xfrm>
            <a:off x="2561264" y="6817591"/>
            <a:ext cx="11514615" cy="6853388"/>
            <a:chOff x="321073" y="1860693"/>
            <a:chExt cx="2617434" cy="1859050"/>
          </a:xfrm>
        </p:grpSpPr>
        <p:sp>
          <p:nvSpPr>
            <p:cNvPr id="33" name="Google Shape;33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2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Problem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oogle Shape;35;p1"/>
          <p:cNvGrpSpPr/>
          <p:nvPr/>
        </p:nvGrpSpPr>
        <p:grpSpPr>
          <a:xfrm>
            <a:off x="2561264" y="13581789"/>
            <a:ext cx="11514615" cy="6853388"/>
            <a:chOff x="321073" y="1860693"/>
            <a:chExt cx="2617434" cy="1859050"/>
          </a:xfrm>
        </p:grpSpPr>
        <p:sp>
          <p:nvSpPr>
            <p:cNvPr id="36" name="Google Shape;36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2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Requirements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Google Shape;38;p1"/>
          <p:cNvSpPr txBox="1"/>
          <p:nvPr/>
        </p:nvSpPr>
        <p:spPr>
          <a:xfrm>
            <a:off x="33666559" y="13943233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grpSp>
        <p:nvGrpSpPr>
          <p:cNvPr id="39" name="Google Shape;39;p1"/>
          <p:cNvGrpSpPr/>
          <p:nvPr/>
        </p:nvGrpSpPr>
        <p:grpSpPr>
          <a:xfrm>
            <a:off x="14741772" y="15804588"/>
            <a:ext cx="14601879" cy="6853388"/>
            <a:chOff x="321073" y="1860693"/>
            <a:chExt cx="2617434" cy="1859050"/>
          </a:xfrm>
        </p:grpSpPr>
        <p:sp>
          <p:nvSpPr>
            <p:cNvPr id="40" name="Google Shape;40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2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Screenshots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"/>
          <p:cNvGrpSpPr/>
          <p:nvPr/>
        </p:nvGrpSpPr>
        <p:grpSpPr>
          <a:xfrm>
            <a:off x="29966677" y="15804603"/>
            <a:ext cx="11514615" cy="6853388"/>
            <a:chOff x="321073" y="1860693"/>
            <a:chExt cx="2617434" cy="1859050"/>
          </a:xfrm>
        </p:grpSpPr>
        <p:sp>
          <p:nvSpPr>
            <p:cNvPr id="43" name="Google Shape;43;p1"/>
            <p:cNvSpPr/>
            <p:nvPr/>
          </p:nvSpPr>
          <p:spPr>
            <a:xfrm>
              <a:off x="321074" y="2138292"/>
              <a:ext cx="2617433" cy="158145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2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321073" y="1860693"/>
              <a:ext cx="2617433" cy="277598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Implementation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1"/>
          <p:cNvSpPr txBox="1"/>
          <p:nvPr/>
        </p:nvSpPr>
        <p:spPr>
          <a:xfrm>
            <a:off x="2577875" y="7856886"/>
            <a:ext cx="11514600" cy="50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Snackability admins did not have access to view the users currently using the app</a:t>
            </a:r>
            <a:endParaRPr>
              <a:solidFill>
                <a:schemeClr val="dk1"/>
              </a:solidFill>
            </a:endParaRPr>
          </a:p>
          <a:p>
            <a:pPr indent="-342900" lvl="0" marL="5715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Snackability admins did not have access to manae the users currently using the app</a:t>
            </a:r>
            <a:endParaRPr>
              <a:solidFill>
                <a:schemeClr val="dk1"/>
              </a:solidFill>
            </a:endParaRPr>
          </a:p>
          <a:p>
            <a:pPr indent="-342900" lvl="0" marL="5715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Snackability admins did not have the ability to create new users directly through the app</a:t>
            </a:r>
            <a:endParaRPr sz="3600">
              <a:solidFill>
                <a:schemeClr val="dk1"/>
              </a:solidFill>
            </a:endParaRPr>
          </a:p>
          <a:p>
            <a:pPr indent="-3429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2577881" y="14745890"/>
            <a:ext cx="11514600" cy="61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Build a new page for admin(s) to create users </a:t>
            </a:r>
            <a:br>
              <a:rPr lang="en-US" sz="3600">
                <a:solidFill>
                  <a:schemeClr val="dk1"/>
                </a:solidFill>
              </a:rPr>
            </a:b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Build a new page for admin(s) to manage existing users</a:t>
            </a:r>
            <a:br>
              <a:rPr lang="en-US" sz="3600">
                <a:solidFill>
                  <a:schemeClr val="dk1"/>
                </a:solidFill>
              </a:rPr>
            </a:b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Pull information from database and displays details</a:t>
            </a:r>
            <a:br>
              <a:rPr lang="en-US" sz="3600">
                <a:solidFill>
                  <a:schemeClr val="dk1"/>
                </a:solidFill>
              </a:rPr>
            </a:b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Consolidate and improve existing code</a:t>
            </a:r>
            <a:br>
              <a:rPr lang="en-US" sz="3600">
                <a:solidFill>
                  <a:schemeClr val="dk1"/>
                </a:solidFill>
              </a:rPr>
            </a:b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Deploy the application.</a:t>
            </a:r>
            <a:endParaRPr sz="3600">
              <a:solidFill>
                <a:schemeClr val="dk1"/>
              </a:solidFill>
            </a:endParaRPr>
          </a:p>
          <a:p>
            <a:pPr indent="-3429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con&#10;&#10;Description automatically generated" id="47" name="Google Shape;4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059238" y="617630"/>
            <a:ext cx="3402974" cy="322942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/>
        </p:nvSpPr>
        <p:spPr>
          <a:xfrm>
            <a:off x="29966663" y="16878075"/>
            <a:ext cx="11514600" cy="67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Firebase: Cross-platform Document-Oriented Database to get Objects, Object Members, Arrays, Values and Strings from the database.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React Native framework Front-End Library with Bootstrap for rendering.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NodeJS with Express Backend Framework Runtime Environment.</a:t>
            </a:r>
            <a:endParaRPr/>
          </a:p>
          <a:p>
            <a:pPr indent="-3429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Microsoft Azure App Services for the deployment.</a:t>
            </a:r>
            <a:endParaRPr/>
          </a:p>
          <a:p>
            <a:pPr indent="-3429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"/>
          <p:cNvSpPr/>
          <p:nvPr/>
        </p:nvSpPr>
        <p:spPr>
          <a:xfrm>
            <a:off x="14718925" y="23952278"/>
            <a:ext cx="14602247" cy="799561"/>
          </a:xfrm>
          <a:prstGeom prst="rect">
            <a:avLst/>
          </a:prstGeom>
          <a:solidFill>
            <a:srgbClr val="081E3F"/>
          </a:solidFill>
          <a:ln cap="flat" cmpd="sng" w="9525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3600" u="none" cap="none" strike="noStrike">
              <a:solidFill>
                <a:srgbClr val="B6862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41775" y="16804100"/>
            <a:ext cx="14601900" cy="68003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" name="Google Shape;51;p1"/>
          <p:cNvGrpSpPr/>
          <p:nvPr/>
        </p:nvGrpSpPr>
        <p:grpSpPr>
          <a:xfrm>
            <a:off x="29933176" y="6804580"/>
            <a:ext cx="11514910" cy="6853937"/>
            <a:chOff x="321073" y="1860693"/>
            <a:chExt cx="2617501" cy="1859199"/>
          </a:xfrm>
        </p:grpSpPr>
        <p:sp>
          <p:nvSpPr>
            <p:cNvPr id="52" name="Google Shape;52;p1"/>
            <p:cNvSpPr/>
            <p:nvPr/>
          </p:nvSpPr>
          <p:spPr>
            <a:xfrm>
              <a:off x="321074" y="2138292"/>
              <a:ext cx="2617500" cy="15816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321073" y="1860693"/>
              <a:ext cx="2617500" cy="277500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System Design</a:t>
              </a:r>
              <a:endParaRPr b="0" i="0" sz="3600" u="none" cap="none" strike="noStrike">
                <a:solidFill>
                  <a:srgbClr val="B6862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Diagram&#10;&#10;Description automatically generated" id="54" name="Google Shape;54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221550" y="7927588"/>
            <a:ext cx="8938141" cy="70261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" name="Google Shape;55;p1"/>
          <p:cNvGrpSpPr/>
          <p:nvPr/>
        </p:nvGrpSpPr>
        <p:grpSpPr>
          <a:xfrm>
            <a:off x="2603861" y="21080499"/>
            <a:ext cx="11514910" cy="6853937"/>
            <a:chOff x="321073" y="1860693"/>
            <a:chExt cx="2617501" cy="1859199"/>
          </a:xfrm>
        </p:grpSpPr>
        <p:sp>
          <p:nvSpPr>
            <p:cNvPr id="56" name="Google Shape;56;p1"/>
            <p:cNvSpPr/>
            <p:nvPr/>
          </p:nvSpPr>
          <p:spPr>
            <a:xfrm>
              <a:off x="321074" y="2138292"/>
              <a:ext cx="2617500" cy="15816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ctr" dir="5400000" dist="19050">
                <a:srgbClr val="000000">
                  <a:alpha val="6235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1"/>
            <p:cNvSpPr/>
            <p:nvPr/>
          </p:nvSpPr>
          <p:spPr>
            <a:xfrm>
              <a:off x="321073" y="1860693"/>
              <a:ext cx="2617500" cy="277500"/>
            </a:xfrm>
            <a:prstGeom prst="rect">
              <a:avLst/>
            </a:prstGeom>
            <a:solidFill>
              <a:srgbClr val="081E3F"/>
            </a:solidFill>
            <a:ln cap="flat" cmpd="sng" w="9525">
              <a:solidFill>
                <a:srgbClr val="081E3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B6862C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B6862C"/>
                  </a:solidFill>
                  <a:latin typeface="Arial"/>
                  <a:ea typeface="Arial"/>
                  <a:cs typeface="Arial"/>
                  <a:sym typeface="Arial"/>
                </a:rPr>
                <a:t>Contribution</a:t>
              </a:r>
              <a:endParaRPr b="1" i="0" sz="3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" name="Google Shape;58;p1"/>
          <p:cNvSpPr txBox="1"/>
          <p:nvPr/>
        </p:nvSpPr>
        <p:spPr>
          <a:xfrm>
            <a:off x="2577877" y="22293767"/>
            <a:ext cx="11514600" cy="56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Implementation of “create account” page in front end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Implementation of “manage users” page in front end 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Implementation of “snack details” in details page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General code restructuring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General front end css improvements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Deployment of the application to production.</a:t>
            </a:r>
            <a:endParaRPr sz="3600">
              <a:solidFill>
                <a:schemeClr val="dk1"/>
              </a:solidFill>
            </a:endParaRPr>
          </a:p>
          <a:p>
            <a:pPr indent="-3429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" name="Google Shape;59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766975" y="8013675"/>
            <a:ext cx="8268674" cy="685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583025" y="8108786"/>
            <a:ext cx="5785670" cy="685394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/>
          <p:cNvSpPr txBox="1"/>
          <p:nvPr/>
        </p:nvSpPr>
        <p:spPr>
          <a:xfrm>
            <a:off x="14766975" y="25072038"/>
            <a:ext cx="146019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Multiple accounts created to ensure the integrity of the account  login and role systems.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Security measures were taken to ensure only admin access</a:t>
            </a:r>
            <a:endParaRPr sz="3600">
              <a:solidFill>
                <a:schemeClr val="dk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>
                <a:solidFill>
                  <a:schemeClr val="dk1"/>
                </a:solidFill>
              </a:rPr>
              <a:t>Routes were secured to not allow backway entry</a:t>
            </a:r>
            <a:endParaRPr/>
          </a:p>
        </p:txBody>
      </p:sp>
      <p:sp>
        <p:nvSpPr>
          <p:cNvPr id="62" name="Google Shape;62;p1"/>
          <p:cNvSpPr/>
          <p:nvPr/>
        </p:nvSpPr>
        <p:spPr>
          <a:xfrm>
            <a:off x="30173425" y="23970100"/>
            <a:ext cx="11514600" cy="799500"/>
          </a:xfrm>
          <a:prstGeom prst="rect">
            <a:avLst/>
          </a:prstGeom>
          <a:solidFill>
            <a:srgbClr val="081E3F"/>
          </a:solidFill>
          <a:ln cap="flat" cmpd="sng" w="9525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600"/>
              <a:buFont typeface="Arial"/>
              <a:buNone/>
            </a:pPr>
            <a:r>
              <a:rPr b="1" lang="en-US" sz="3600">
                <a:solidFill>
                  <a:srgbClr val="B6862C"/>
                </a:solidFill>
              </a:rPr>
              <a:t>Technologies</a:t>
            </a:r>
            <a:endParaRPr b="0" i="0" sz="3600" u="none" cap="none" strike="noStrike">
              <a:solidFill>
                <a:srgbClr val="B6862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3" name="Google Shape;63;p1"/>
          <p:cNvGrpSpPr/>
          <p:nvPr/>
        </p:nvGrpSpPr>
        <p:grpSpPr>
          <a:xfrm>
            <a:off x="30173427" y="25182701"/>
            <a:ext cx="1584640" cy="1756273"/>
            <a:chOff x="35306167" y="16623573"/>
            <a:chExt cx="2409000" cy="2878193"/>
          </a:xfrm>
        </p:grpSpPr>
        <p:pic>
          <p:nvPicPr>
            <p:cNvPr descr="Icon&#10;&#10;Description automatically generated" id="64" name="Google Shape;64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5508881" y="16623573"/>
              <a:ext cx="1829440" cy="16432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Google Shape;65;p1"/>
            <p:cNvSpPr txBox="1"/>
            <p:nvPr/>
          </p:nvSpPr>
          <p:spPr>
            <a:xfrm>
              <a:off x="35306167" y="18366566"/>
              <a:ext cx="24090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React</a:t>
              </a:r>
              <a:endParaRPr sz="300"/>
            </a:p>
          </p:txBody>
        </p:sp>
      </p:grpSp>
      <p:grpSp>
        <p:nvGrpSpPr>
          <p:cNvPr id="66" name="Google Shape;66;p1"/>
          <p:cNvGrpSpPr/>
          <p:nvPr/>
        </p:nvGrpSpPr>
        <p:grpSpPr>
          <a:xfrm>
            <a:off x="32878237" y="25170864"/>
            <a:ext cx="1986030" cy="1828672"/>
            <a:chOff x="38364389" y="16538325"/>
            <a:chExt cx="3019200" cy="2996841"/>
          </a:xfrm>
        </p:grpSpPr>
        <p:pic>
          <p:nvPicPr>
            <p:cNvPr descr="Logo, icon&#10;&#10;Description automatically generated" id="67" name="Google Shape;67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8968581" y="16538325"/>
              <a:ext cx="1804680" cy="1804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1"/>
            <p:cNvSpPr txBox="1"/>
            <p:nvPr/>
          </p:nvSpPr>
          <p:spPr>
            <a:xfrm>
              <a:off x="38364389" y="18399966"/>
              <a:ext cx="30192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9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Express</a:t>
              </a:r>
              <a:endParaRPr sz="3900"/>
            </a:p>
          </p:txBody>
        </p:sp>
      </p:grpSp>
      <p:grpSp>
        <p:nvGrpSpPr>
          <p:cNvPr id="69" name="Google Shape;69;p1"/>
          <p:cNvGrpSpPr/>
          <p:nvPr/>
        </p:nvGrpSpPr>
        <p:grpSpPr>
          <a:xfrm>
            <a:off x="35984425" y="25024810"/>
            <a:ext cx="2759405" cy="2120789"/>
            <a:chOff x="34642655" y="19944198"/>
            <a:chExt cx="4194900" cy="3475564"/>
          </a:xfrm>
        </p:grpSpPr>
        <p:pic>
          <p:nvPicPr>
            <p:cNvPr descr="Icon&#10;&#10;Description automatically generated" id="70" name="Google Shape;70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35168613" y="19944198"/>
              <a:ext cx="2509971" cy="25099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" name="Google Shape;71;p1"/>
            <p:cNvSpPr txBox="1"/>
            <p:nvPr/>
          </p:nvSpPr>
          <p:spPr>
            <a:xfrm>
              <a:off x="34642655" y="22284562"/>
              <a:ext cx="41949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9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JavaScript</a:t>
              </a:r>
              <a:endParaRPr sz="3900"/>
            </a:p>
          </p:txBody>
        </p:sp>
      </p:grpSp>
      <p:grpSp>
        <p:nvGrpSpPr>
          <p:cNvPr id="72" name="Google Shape;72;p1"/>
          <p:cNvGrpSpPr/>
          <p:nvPr/>
        </p:nvGrpSpPr>
        <p:grpSpPr>
          <a:xfrm>
            <a:off x="39148874" y="25032670"/>
            <a:ext cx="2418994" cy="1895754"/>
            <a:chOff x="38349996" y="20312980"/>
            <a:chExt cx="3677400" cy="3106775"/>
          </a:xfrm>
        </p:grpSpPr>
        <p:pic>
          <p:nvPicPr>
            <p:cNvPr descr="Icon&#10;&#10;Description automatically generated" id="73" name="Google Shape;73;p1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39023788" y="20312980"/>
              <a:ext cx="1772408" cy="17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" name="Google Shape;74;p1"/>
            <p:cNvSpPr txBox="1"/>
            <p:nvPr/>
          </p:nvSpPr>
          <p:spPr>
            <a:xfrm>
              <a:off x="38349996" y="22284555"/>
              <a:ext cx="3677400" cy="113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9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Firebase</a:t>
              </a:r>
              <a:endParaRPr sz="3900"/>
            </a:p>
          </p:txBody>
        </p:sp>
      </p:grpSp>
      <p:pic>
        <p:nvPicPr>
          <p:cNvPr id="75" name="Google Shape;75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0173425" y="27342727"/>
            <a:ext cx="1986032" cy="15243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figuring and Operating a Hybrid Cloud with Microsoft Azure Stack -  Teorema" id="76" name="Google Shape;76;p1"/>
          <p:cNvPicPr preferRelativeResize="0"/>
          <p:nvPr/>
        </p:nvPicPr>
        <p:blipFill rotWithShape="1">
          <a:blip r:embed="rId14">
            <a:alphaModFix/>
          </a:blip>
          <a:srcRect b="36111" l="0" r="0" t="29236"/>
          <a:stretch/>
        </p:blipFill>
        <p:spPr>
          <a:xfrm>
            <a:off x="33717994" y="27400792"/>
            <a:ext cx="7788869" cy="1408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