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>
        <p:scale>
          <a:sx n="50" d="100"/>
          <a:sy n="50" d="100"/>
        </p:scale>
        <p:origin x="-2898" y="-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4" r:id="rId2"/>
    <p:sldLayoutId id="2147483657" r:id="rId3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40065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2021 Senior Design Project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8004" y="10232241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75732" y="6943287"/>
            <a:ext cx="4885807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8004" y="13555295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8483" y="16207278"/>
            <a:ext cx="489324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1141" y="11576376"/>
            <a:ext cx="45720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8004" y="19930256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Contribution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9741" y="17854062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3022774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Snackability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Students: John Aurelio Perez</a:t>
            </a: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Mentor:</a:t>
            </a:r>
            <a:r>
              <a:rPr kumimoji="0" lang="en-US" altLang="en-US" sz="35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en-US" sz="35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Cristina Palacios, Associate Professor of Dietetics &amp; Nutrition</a:t>
            </a:r>
            <a:endParaRPr kumimoji="0" lang="en-US" altLang="ja-JP" sz="3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Instructor/Faculty:</a:t>
            </a:r>
            <a:r>
              <a:rPr kumimoji="0" lang="en-US" altLang="en-US" sz="35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en-US" sz="35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Dr. Masoud </a:t>
            </a:r>
            <a:r>
              <a:rPr kumimoji="0" lang="en-US" altLang="en-US" sz="3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Sadjadi</a:t>
            </a:r>
            <a:r>
              <a:rPr kumimoji="0" lang="en-US" altLang="en-US" sz="3500" b="1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Florida International University Professor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012B734F-B881-4CFA-A9F4-92CE02799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2369" y="29979450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pic>
        <p:nvPicPr>
          <p:cNvPr id="18" name="Picture 2" descr="SCIS FIU Color Logo">
            <a:extLst>
              <a:ext uri="{FF2B5EF4-FFF2-40B4-BE49-F238E27FC236}">
                <a16:creationId xmlns:a16="http://schemas.microsoft.com/office/drawing/2014/main" id="{9E2CF28F-8F9E-4F53-BB64-C815BB82B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07" b="-13161"/>
          <a:stretch/>
        </p:blipFill>
        <p:spPr bwMode="auto">
          <a:xfrm>
            <a:off x="693653" y="848864"/>
            <a:ext cx="2794000" cy="143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SCIS FIU Color Logo">
            <a:extLst>
              <a:ext uri="{FF2B5EF4-FFF2-40B4-BE49-F238E27FC236}">
                <a16:creationId xmlns:a16="http://schemas.microsoft.com/office/drawing/2014/main" id="{36FCA68D-DF8F-49DE-921E-53B72EA20C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7" t="-13161"/>
          <a:stretch/>
        </p:blipFill>
        <p:spPr bwMode="auto">
          <a:xfrm>
            <a:off x="571811" y="2286000"/>
            <a:ext cx="4596777" cy="120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oogle Shape;35;p1">
            <a:extLst>
              <a:ext uri="{FF2B5EF4-FFF2-40B4-BE49-F238E27FC236}">
                <a16:creationId xmlns:a16="http://schemas.microsoft.com/office/drawing/2014/main" id="{BC702E73-6E9A-4E1E-B74C-AE54E1264BE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776400" y="1756661"/>
            <a:ext cx="2911913" cy="3983997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082D11B-FE12-4770-8CC5-24DC4274966E}"/>
              </a:ext>
            </a:extLst>
          </p:cNvPr>
          <p:cNvSpPr txBox="1"/>
          <p:nvPr/>
        </p:nvSpPr>
        <p:spPr>
          <a:xfrm>
            <a:off x="7255293" y="11177903"/>
            <a:ext cx="109903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The snackability web app was experiencing issues displaying an accurate score for the user’s snack searches.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Box 72">
            <a:extLst>
              <a:ext uri="{FF2B5EF4-FFF2-40B4-BE49-F238E27FC236}">
                <a16:creationId xmlns:a16="http://schemas.microsoft.com/office/drawing/2014/main" id="{647E4F25-0772-484E-8669-396BE807B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30527369"/>
            <a:ext cx="21444395" cy="1552040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8100" lvl="0" indent="0" algn="just">
              <a:spcBef>
                <a:spcPts val="0"/>
              </a:spcBef>
              <a:buClr>
                <a:srgbClr val="3333CC"/>
              </a:buClr>
              <a:buSzPts val="3000"/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material presented in this poster is based upon the work supported by Dr. Cristina Palacios and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Lukkamol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Prapkree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my Capstone II team members: John Perez, Thiago Novaes,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Faran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Majeed, Garcia Milord, and Samantha Loeb and  Capstone I  team members: Jose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Arosemena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Anthony Pena, Ricardo Colom, Richard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Uriarte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past members of Snackability for diagrams and guidance : Alejandro Martinez, Carlos Valdes, Hanson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Nyguyen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and James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Oghagbon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Dr. Masoud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Sadjadi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for his help, cooperation, and mentorship throughout this course.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B2B6177-8451-4230-9E16-2265414626E6}"/>
              </a:ext>
            </a:extLst>
          </p:cNvPr>
          <p:cNvSpPr txBox="1"/>
          <p:nvPr/>
        </p:nvSpPr>
        <p:spPr>
          <a:xfrm>
            <a:off x="7255293" y="7745330"/>
            <a:ext cx="109903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Snackability is a web app students can use to help guide them in making healthy food choices while on campus.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Box 19">
            <a:extLst>
              <a:ext uri="{FF2B5EF4-FFF2-40B4-BE49-F238E27FC236}">
                <a16:creationId xmlns:a16="http://schemas.microsoft.com/office/drawing/2014/main" id="{B2B53EE9-866C-4668-9A32-CCB2F9146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2730" y="6943287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App Summary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BE5456-D7AE-4FAD-B247-BA238DF7EFB9}"/>
              </a:ext>
            </a:extLst>
          </p:cNvPr>
          <p:cNvSpPr txBox="1"/>
          <p:nvPr/>
        </p:nvSpPr>
        <p:spPr>
          <a:xfrm>
            <a:off x="7255293" y="14602318"/>
            <a:ext cx="109903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Refractor the Snack Score Calculator in order to make code easier to debug.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Debu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g the score calculator.</a:t>
            </a:r>
            <a:endParaRPr lang="en-US" sz="40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Verify results pulled from the USDA Food Database.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Verify the accuracy of the calculated scores.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Improve the user interface of the snack score breakdown page.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6984533-D0A7-4614-8119-3F0BE55E415C}"/>
              </a:ext>
            </a:extLst>
          </p:cNvPr>
          <p:cNvSpPr txBox="1"/>
          <p:nvPr/>
        </p:nvSpPr>
        <p:spPr>
          <a:xfrm>
            <a:off x="7255293" y="20938265"/>
            <a:ext cx="1099036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All of the score calculation and processing was moved to the backend.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Major bugs were discovered in the 1</a:t>
            </a:r>
            <a:r>
              <a:rPr lang="en-US" sz="4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st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ingredient score, processed foods score, sugar score, and sodium score.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All bugs have since been resolved.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Reworked the way the front end communicates with score calculator in the backend.</a:t>
            </a:r>
          </a:p>
          <a:p>
            <a:pPr marL="571500" marR="0" lvl="0" indent="-571500" rtl="0">
              <a:spcBef>
                <a:spcPts val="0"/>
              </a:spcBef>
              <a:spcAft>
                <a:spcPts val="0"/>
              </a:spcAft>
              <a:buSzPts val="36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Frontend was enhanced to make it more intuitive for users.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Google Shape;46;p1" descr="Diagram&#10;&#10;Description automatically generated">
            <a:extLst>
              <a:ext uri="{FF2B5EF4-FFF2-40B4-BE49-F238E27FC236}">
                <a16:creationId xmlns:a16="http://schemas.microsoft.com/office/drawing/2014/main" id="{51AA9428-89A3-4F7E-AA4C-180DD952219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60249" y="17192630"/>
            <a:ext cx="6767809" cy="646959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 Box 19">
            <a:extLst>
              <a:ext uri="{FF2B5EF4-FFF2-40B4-BE49-F238E27FC236}">
                <a16:creationId xmlns:a16="http://schemas.microsoft.com/office/drawing/2014/main" id="{4C5FE7DF-D4C5-4553-8D0B-5D58943E2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9741" y="7017812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Git Workflow</a:t>
            </a:r>
          </a:p>
        </p:txBody>
      </p:sp>
      <p:pic>
        <p:nvPicPr>
          <p:cNvPr id="42" name="Picture 41" descr="Rectangle&#10;&#10;Description automatically generated">
            <a:extLst>
              <a:ext uri="{FF2B5EF4-FFF2-40B4-BE49-F238E27FC236}">
                <a16:creationId xmlns:a16="http://schemas.microsoft.com/office/drawing/2014/main" id="{26D25B1B-BFCF-49DC-94E3-15383C5711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05235" y="7920046"/>
            <a:ext cx="11183077" cy="3257857"/>
          </a:xfrm>
          <a:prstGeom prst="rect">
            <a:avLst/>
          </a:prstGeom>
        </p:spPr>
      </p:pic>
      <p:sp>
        <p:nvSpPr>
          <p:cNvPr id="43" name="Text Box 19">
            <a:extLst>
              <a:ext uri="{FF2B5EF4-FFF2-40B4-BE49-F238E27FC236}">
                <a16:creationId xmlns:a16="http://schemas.microsoft.com/office/drawing/2014/main" id="{199A776B-3643-4444-A7C8-BC77DD3D0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57703" y="24092439"/>
            <a:ext cx="4114800" cy="7518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Technologies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B2F7C05-936D-424C-A20B-0BEDE1C2C6B1}"/>
              </a:ext>
            </a:extLst>
          </p:cNvPr>
          <p:cNvGrpSpPr/>
          <p:nvPr/>
        </p:nvGrpSpPr>
        <p:grpSpPr>
          <a:xfrm>
            <a:off x="19086355" y="25325404"/>
            <a:ext cx="1426604" cy="1828566"/>
            <a:chOff x="35306156" y="16623573"/>
            <a:chExt cx="2032163" cy="2604750"/>
          </a:xfrm>
        </p:grpSpPr>
        <p:pic>
          <p:nvPicPr>
            <p:cNvPr id="45" name="Google Shape;39;p1" descr="Icon&#10;&#10;Description automatically generated">
              <a:extLst>
                <a:ext uri="{FF2B5EF4-FFF2-40B4-BE49-F238E27FC236}">
                  <a16:creationId xmlns:a16="http://schemas.microsoft.com/office/drawing/2014/main" id="{7D1E7F97-0949-445D-9EED-45159C2CE1B0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5508880" y="16623573"/>
              <a:ext cx="1829439" cy="16432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7BA4BD0-E150-470E-A4FB-7499EE6A74A1}"/>
                </a:ext>
              </a:extLst>
            </p:cNvPr>
            <p:cNvSpPr txBox="1"/>
            <p:nvPr/>
          </p:nvSpPr>
          <p:spPr>
            <a:xfrm>
              <a:off x="35306156" y="18366549"/>
              <a:ext cx="163371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React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2F31993-FDA7-46B5-9122-CD5B0D0CD781}"/>
              </a:ext>
            </a:extLst>
          </p:cNvPr>
          <p:cNvGrpSpPr/>
          <p:nvPr/>
        </p:nvGrpSpPr>
        <p:grpSpPr>
          <a:xfrm>
            <a:off x="21354342" y="25240157"/>
            <a:ext cx="1691049" cy="1911857"/>
            <a:chOff x="38364403" y="16538325"/>
            <a:chExt cx="2408859" cy="2723396"/>
          </a:xfrm>
        </p:grpSpPr>
        <p:pic>
          <p:nvPicPr>
            <p:cNvPr id="48" name="Google Shape;40;p1" descr="Logo, icon&#10;&#10;Description automatically generated">
              <a:extLst>
                <a:ext uri="{FF2B5EF4-FFF2-40B4-BE49-F238E27FC236}">
                  <a16:creationId xmlns:a16="http://schemas.microsoft.com/office/drawing/2014/main" id="{7E420B0D-049E-42CF-B060-66AC32C2FE21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8968582" y="16538325"/>
              <a:ext cx="1804680" cy="1804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B3EB08B-EA14-434E-A91B-518AB9D6FCF9}"/>
                </a:ext>
              </a:extLst>
            </p:cNvPr>
            <p:cNvSpPr txBox="1"/>
            <p:nvPr/>
          </p:nvSpPr>
          <p:spPr>
            <a:xfrm>
              <a:off x="38364403" y="18399947"/>
              <a:ext cx="2144689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Express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E651BD7-7F79-448B-AC92-53A982F55CF6}"/>
              </a:ext>
            </a:extLst>
          </p:cNvPr>
          <p:cNvGrpSpPr/>
          <p:nvPr/>
        </p:nvGrpSpPr>
        <p:grpSpPr>
          <a:xfrm>
            <a:off x="23866270" y="24896401"/>
            <a:ext cx="2131251" cy="2247933"/>
            <a:chOff x="34642667" y="19944199"/>
            <a:chExt cx="3035916" cy="3202128"/>
          </a:xfrm>
        </p:grpSpPr>
        <p:pic>
          <p:nvPicPr>
            <p:cNvPr id="51" name="Google Shape;41;p1" descr="Icon&#10;&#10;Description automatically generated">
              <a:extLst>
                <a:ext uri="{FF2B5EF4-FFF2-40B4-BE49-F238E27FC236}">
                  <a16:creationId xmlns:a16="http://schemas.microsoft.com/office/drawing/2014/main" id="{AA3BA141-C63A-4CD5-813C-2F7512FE82C7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5168612" y="19944199"/>
              <a:ext cx="2509971" cy="25099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076BD14-5DA6-4112-8349-EC112EAA8FAE}"/>
                </a:ext>
              </a:extLst>
            </p:cNvPr>
            <p:cNvSpPr txBox="1"/>
            <p:nvPr/>
          </p:nvSpPr>
          <p:spPr>
            <a:xfrm>
              <a:off x="34642667" y="22284553"/>
              <a:ext cx="276030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JavaScript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D7C8F60-C801-4CAD-BA07-90D894D96010}"/>
              </a:ext>
            </a:extLst>
          </p:cNvPr>
          <p:cNvGrpSpPr/>
          <p:nvPr/>
        </p:nvGrpSpPr>
        <p:grpSpPr>
          <a:xfrm>
            <a:off x="27017252" y="25129465"/>
            <a:ext cx="1717273" cy="1989044"/>
            <a:chOff x="38349982" y="20312980"/>
            <a:chExt cx="2446215" cy="2833347"/>
          </a:xfrm>
        </p:grpSpPr>
        <p:pic>
          <p:nvPicPr>
            <p:cNvPr id="54" name="Google Shape;42;p1" descr="Icon&#10;&#10;Description automatically generated">
              <a:extLst>
                <a:ext uri="{FF2B5EF4-FFF2-40B4-BE49-F238E27FC236}">
                  <a16:creationId xmlns:a16="http://schemas.microsoft.com/office/drawing/2014/main" id="{3E0359E7-CD6C-4B1E-8BE4-8913366BE575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39023789" y="20312980"/>
              <a:ext cx="1772408" cy="17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1580E58-DEB0-4780-AE35-1D314F52F55B}"/>
                </a:ext>
              </a:extLst>
            </p:cNvPr>
            <p:cNvSpPr txBox="1"/>
            <p:nvPr/>
          </p:nvSpPr>
          <p:spPr>
            <a:xfrm>
              <a:off x="38349982" y="22284553"/>
              <a:ext cx="2373920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Firebase</a:t>
              </a:r>
            </a:p>
          </p:txBody>
        </p:sp>
      </p:grpSp>
      <p:pic>
        <p:nvPicPr>
          <p:cNvPr id="56" name="Picture 8">
            <a:extLst>
              <a:ext uri="{FF2B5EF4-FFF2-40B4-BE49-F238E27FC236}">
                <a16:creationId xmlns:a16="http://schemas.microsoft.com/office/drawing/2014/main" id="{FED21BFF-B842-42EA-878F-1730D1F6B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1968" y="27817413"/>
            <a:ext cx="2119353" cy="175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0" descr="Configuring and Operating a Hybrid Cloud with Microsoft Azure Stack -  Teorema">
            <a:extLst>
              <a:ext uri="{FF2B5EF4-FFF2-40B4-BE49-F238E27FC236}">
                <a16:creationId xmlns:a16="http://schemas.microsoft.com/office/drawing/2014/main" id="{C9CE528A-A935-4D10-A152-0690A930D8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6" b="36111"/>
          <a:stretch/>
        </p:blipFill>
        <p:spPr bwMode="auto">
          <a:xfrm>
            <a:off x="21132895" y="27942055"/>
            <a:ext cx="8311732" cy="162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A21783AD-426A-4000-85B0-173839F6B49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070907" y="12722343"/>
            <a:ext cx="6030303" cy="4702949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EED95F3F-7008-47B5-8ECF-82CEF10BC530}"/>
              </a:ext>
            </a:extLst>
          </p:cNvPr>
          <p:cNvSpPr txBox="1"/>
          <p:nvPr/>
        </p:nvSpPr>
        <p:spPr>
          <a:xfrm>
            <a:off x="38179806" y="13032579"/>
            <a:ext cx="432812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Figure 1: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Snippet of the Snack’s details being fetched from the USDA Database for processing.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 descr="Table&#10;&#10;Description automatically generated">
            <a:extLst>
              <a:ext uri="{FF2B5EF4-FFF2-40B4-BE49-F238E27FC236}">
                <a16:creationId xmlns:a16="http://schemas.microsoft.com/office/drawing/2014/main" id="{4A336419-410E-4EFB-B0F3-CC13FEF0C40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661215" y="18806410"/>
            <a:ext cx="7439995" cy="5262710"/>
          </a:xfrm>
          <a:prstGeom prst="rect">
            <a:avLst/>
          </a:prstGeom>
        </p:spPr>
      </p:pic>
      <p:pic>
        <p:nvPicPr>
          <p:cNvPr id="60" name="Picture 59" descr="Table&#10;&#10;Description automatically generated">
            <a:extLst>
              <a:ext uri="{FF2B5EF4-FFF2-40B4-BE49-F238E27FC236}">
                <a16:creationId xmlns:a16="http://schemas.microsoft.com/office/drawing/2014/main" id="{580A513C-A3CB-4A3D-9805-063FADA479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876328" y="24069120"/>
            <a:ext cx="7255658" cy="5262711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C2229DA-EF05-4135-894F-9C3B39DB84C6}"/>
              </a:ext>
            </a:extLst>
          </p:cNvPr>
          <p:cNvSpPr txBox="1"/>
          <p:nvPr/>
        </p:nvSpPr>
        <p:spPr>
          <a:xfrm>
            <a:off x="38216601" y="20682697"/>
            <a:ext cx="432812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Figure 2: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Image of the snack score breakdown page in action.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4FF3166-DAAC-45E5-A0A2-E8B4DD6144E9}"/>
              </a:ext>
            </a:extLst>
          </p:cNvPr>
          <p:cNvSpPr txBox="1"/>
          <p:nvPr/>
        </p:nvSpPr>
        <p:spPr>
          <a:xfrm>
            <a:off x="38179806" y="25703636"/>
            <a:ext cx="432812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Figure 3: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Results of the USDA food database. Used to verify the snack score in Figure 2.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B96CD81-AAFE-487D-A725-9549D210E2E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564066" y="7855466"/>
            <a:ext cx="12312262" cy="82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151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www.w3.org/XML/1998/namespace"/>
    <ds:schemaRef ds:uri="8234652b-4e88-4c30-a994-e272914a045d"/>
    <ds:schemaRef ds:uri="http://purl.org/dc/terms/"/>
    <ds:schemaRef ds:uri="http://schemas.microsoft.com/office/2006/documentManagement/types"/>
    <ds:schemaRef ds:uri="59a830c1-7073-48e7-a623-528add45a120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3176</TotalTime>
  <Words>367</Words>
  <Application>Microsoft Office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John Perez</cp:lastModifiedBy>
  <cp:revision>80</cp:revision>
  <dcterms:created xsi:type="dcterms:W3CDTF">2019-06-25T19:12:02Z</dcterms:created>
  <dcterms:modified xsi:type="dcterms:W3CDTF">2021-12-01T04:51:32Z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