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hgjaTAb6/asEoFgATMBYH9krvZs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1" name="Google Shape;22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cf5e503d40_0_1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a:t>Hi everyone, my is Thiago, and today I’ll guide you through the Snackability WebApp deployment setup.</a:t>
            </a:r>
            <a:endParaRPr/>
          </a:p>
          <a:p>
            <a:pPr marL="457200" lvl="0" indent="0" algn="l" rtl="0">
              <a:lnSpc>
                <a:spcPct val="100000"/>
              </a:lnSpc>
              <a:spcBef>
                <a:spcPts val="0"/>
              </a:spcBef>
              <a:spcAft>
                <a:spcPts val="0"/>
              </a:spcAft>
              <a:buNone/>
            </a:pPr>
            <a:endParaRPr/>
          </a:p>
          <a:p>
            <a:pPr marL="457200" lvl="0" indent="-317500" algn="l" rtl="0">
              <a:lnSpc>
                <a:spcPct val="100000"/>
              </a:lnSpc>
              <a:spcBef>
                <a:spcPts val="0"/>
              </a:spcBef>
              <a:spcAft>
                <a:spcPts val="0"/>
              </a:spcAft>
              <a:buSzPts val="1400"/>
              <a:buChar char="-"/>
            </a:pPr>
            <a:r>
              <a:rPr lang="en-US"/>
              <a:t>Github Repo (divided into 2 projects, backend and frontend)</a:t>
            </a:r>
            <a:endParaRPr/>
          </a:p>
          <a:p>
            <a:pPr marL="457200" lvl="0" indent="-317500" algn="l" rtl="0">
              <a:lnSpc>
                <a:spcPct val="100000"/>
              </a:lnSpc>
              <a:spcBef>
                <a:spcPts val="0"/>
              </a:spcBef>
              <a:spcAft>
                <a:spcPts val="0"/>
              </a:spcAft>
              <a:buSzPts val="1400"/>
              <a:buChar char="-"/>
            </a:pPr>
            <a:r>
              <a:rPr lang="en-US"/>
              <a:t>Continuous Integration, Continuous Deployment</a:t>
            </a:r>
            <a:endParaRPr/>
          </a:p>
          <a:p>
            <a:pPr marL="457200" lvl="0" indent="-317500" algn="l" rtl="0">
              <a:lnSpc>
                <a:spcPct val="100000"/>
              </a:lnSpc>
              <a:spcBef>
                <a:spcPts val="0"/>
              </a:spcBef>
              <a:spcAft>
                <a:spcPts val="0"/>
              </a:spcAft>
              <a:buSzPts val="1400"/>
              <a:buChar char="-"/>
            </a:pPr>
            <a:r>
              <a:rPr lang="en-US"/>
              <a:t>Docker</a:t>
            </a:r>
            <a:endParaRPr/>
          </a:p>
          <a:p>
            <a:pPr marL="457200" lvl="0" indent="-317500" algn="l" rtl="0">
              <a:lnSpc>
                <a:spcPct val="100000"/>
              </a:lnSpc>
              <a:spcBef>
                <a:spcPts val="0"/>
              </a:spcBef>
              <a:spcAft>
                <a:spcPts val="0"/>
              </a:spcAft>
              <a:buSzPts val="1400"/>
              <a:buChar char="-"/>
            </a:pPr>
            <a:r>
              <a:rPr lang="en-US"/>
              <a:t>Container Registry</a:t>
            </a:r>
            <a:endParaRPr/>
          </a:p>
          <a:p>
            <a:pPr marL="457200" lvl="0" indent="-317500" algn="l" rtl="0">
              <a:lnSpc>
                <a:spcPct val="100000"/>
              </a:lnSpc>
              <a:spcBef>
                <a:spcPts val="0"/>
              </a:spcBef>
              <a:spcAft>
                <a:spcPts val="0"/>
              </a:spcAft>
              <a:buSzPts val="1400"/>
              <a:buChar char="-"/>
            </a:pPr>
            <a:r>
              <a:rPr lang="en-US"/>
              <a:t>App Service</a:t>
            </a:r>
            <a:endParaRPr/>
          </a:p>
          <a:p>
            <a:pPr marL="457200" lvl="0" indent="-317500" algn="l" rtl="0">
              <a:lnSpc>
                <a:spcPct val="100000"/>
              </a:lnSpc>
              <a:spcBef>
                <a:spcPts val="0"/>
              </a:spcBef>
              <a:spcAft>
                <a:spcPts val="0"/>
              </a:spcAft>
              <a:buSzPts val="1400"/>
              <a:buChar char="-"/>
            </a:pPr>
            <a:r>
              <a:rPr lang="en-US"/>
              <a:t>FIU Subdomain (app.snackability.fiu.edu)</a:t>
            </a:r>
            <a:endParaRPr/>
          </a:p>
        </p:txBody>
      </p:sp>
      <p:sp>
        <p:nvSpPr>
          <p:cNvPr id="295" name="Google Shape;295;gcf5e503d40_0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cf5e503d40_0_1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a:t>Hello my name is Garcia Milord and I am going to be introducing the our implemented contact page where use can fill out all info, submit the information where it will be sent to the app owner. The information will be sent via email and and app owner can review it and take action if needed. </a:t>
            </a:r>
            <a:endParaRPr/>
          </a:p>
          <a:p>
            <a:pPr marL="0" lvl="0" indent="0" algn="l" rtl="0">
              <a:spcBef>
                <a:spcPts val="0"/>
              </a:spcBef>
              <a:spcAft>
                <a:spcPts val="0"/>
              </a:spcAft>
              <a:buClr>
                <a:schemeClr val="dk1"/>
              </a:buClr>
              <a:buSzPts val="1400"/>
              <a:buFont typeface="Arial"/>
              <a:buNone/>
            </a:pPr>
            <a:endParaRPr/>
          </a:p>
        </p:txBody>
      </p:sp>
      <p:sp>
        <p:nvSpPr>
          <p:cNvPr id="303" name="Google Shape;303;gcf5e503d40_0_1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cf5e503d40_0_1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400"/>
              <a:buNone/>
            </a:pPr>
            <a:r>
              <a:rPr lang="en-US"/>
              <a:t>I am also going to be introducing our implementation of the reset password page where users request to reset their password and receive an email with the link to update. Once the user updates their information, it is also updated in the backend azure.</a:t>
            </a:r>
            <a:endParaRPr/>
          </a:p>
          <a:p>
            <a:pPr marL="0" lvl="0" indent="0" algn="l" rtl="0">
              <a:spcBef>
                <a:spcPts val="0"/>
              </a:spcBef>
              <a:spcAft>
                <a:spcPts val="0"/>
              </a:spcAft>
              <a:buSzPts val="1400"/>
              <a:buNone/>
            </a:pPr>
            <a:endParaRPr/>
          </a:p>
          <a:p>
            <a:pPr marL="0" lvl="0" indent="0" algn="l" rtl="0">
              <a:spcBef>
                <a:spcPts val="0"/>
              </a:spcBef>
              <a:spcAft>
                <a:spcPts val="0"/>
              </a:spcAft>
              <a:buClr>
                <a:schemeClr val="dk1"/>
              </a:buClr>
              <a:buSzPts val="1400"/>
              <a:buFont typeface="Arial"/>
              <a:buNone/>
            </a:pPr>
            <a:r>
              <a:rPr lang="en-US"/>
              <a:t>Next, Samantha will go over the administrative roles.  </a:t>
            </a:r>
            <a:endParaRPr/>
          </a:p>
        </p:txBody>
      </p:sp>
      <p:sp>
        <p:nvSpPr>
          <p:cNvPr id="311" name="Google Shape;311;gcf5e503d40_0_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cf8112ac0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Hello my name is Samantha Loeb and I am going to be introducing the admin role management we implemented.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It was important for us that the users using Snackability with the “admin” role are able to easily create a new account within Snackability, rather than having to go into firebase and creating one there manually. An admin can now simply navigate to the “create account” page within Snackability, input all user information, and a new user will be created. </a:t>
            </a:r>
            <a:endParaRPr/>
          </a:p>
        </p:txBody>
      </p:sp>
      <p:sp>
        <p:nvSpPr>
          <p:cNvPr id="319" name="Google Shape;319;gcf8112ac0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cf5e503d40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Another feature we are bringing to Snackability is the manage users page. Similarly to the create account page, we wanted the admins to have the ability to quickly disable, delete, search, or simply view current and previous users. Admins can now navigate to the manage user page and have an overview of all user details and manage them when needed.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Next Faran Majeed will go over the navbar improvements we made. </a:t>
            </a:r>
            <a:endParaRPr/>
          </a:p>
        </p:txBody>
      </p:sp>
      <p:sp>
        <p:nvSpPr>
          <p:cNvPr id="327" name="Google Shape;327;gcf5e503d40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cf5e503d40_2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gcf5e503d40_2_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Thanks Samantha. Hi, My name is Faran Majeed. I will be introducing the mobile friendly functionality. The navigation bar can get a bit crowded especially, when logged in as an administrator. In order to deal with this issue, a dropdown navigation bar was implemented. This bar is interactive in the sense that it does not drop down until you click on it, and the state is updated accordingly. Additionally, it will drop down dynamically for any user that is viewing it below 768 pixels in width.</a:t>
            </a:r>
            <a:endParaRPr/>
          </a:p>
        </p:txBody>
      </p:sp>
      <p:sp>
        <p:nvSpPr>
          <p:cNvPr id="336" name="Google Shape;336;gcf5e503d40_2_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cf5e503d40_0_9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cf5e503d40_0_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7" name="Google Shape;26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4" name="Google Shape;27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cf5e503d40_0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1" name="Google Shape;281;gcf5e503d40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cf5e503d40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cf5e503d40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5" name="Google Shape;15;p13"/>
          <p:cNvSpPr txBox="1">
            <a:spLocks noGrp="1"/>
          </p:cNvSpPr>
          <p:nvPr>
            <p:ph type="title"/>
          </p:nvPr>
        </p:nvSpPr>
        <p:spPr>
          <a:xfrm>
            <a:off x="1603727" y="3721808"/>
            <a:ext cx="8984543"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100"/>
        <p:cNvGrpSpPr/>
        <p:nvPr/>
      </p:nvGrpSpPr>
      <p:grpSpPr>
        <a:xfrm>
          <a:off x="0" y="0"/>
          <a:ext cx="0" cy="0"/>
          <a:chOff x="0" y="0"/>
          <a:chExt cx="0" cy="0"/>
        </a:xfrm>
      </p:grpSpPr>
      <p:sp>
        <p:nvSpPr>
          <p:cNvPr id="101" name="Google Shape;101;p23"/>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02" name="Google Shape;102;p23" descr="A blue sky&#10;&#10;Description automatically generated"/>
          <p:cNvPicPr preferRelativeResize="0"/>
          <p:nvPr/>
        </p:nvPicPr>
        <p:blipFill rotWithShape="1">
          <a:blip r:embed="rId2">
            <a:alphaModFix/>
          </a:blip>
          <a:srcRect/>
          <a:stretch/>
        </p:blipFill>
        <p:spPr>
          <a:xfrm>
            <a:off x="4977568" y="0"/>
            <a:ext cx="7214432" cy="6858000"/>
          </a:xfrm>
          <a:prstGeom prst="rect">
            <a:avLst/>
          </a:prstGeom>
          <a:noFill/>
          <a:ln>
            <a:noFill/>
          </a:ln>
        </p:spPr>
      </p:pic>
      <p:pic>
        <p:nvPicPr>
          <p:cNvPr id="103" name="Google Shape;103;p23"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104" name="Google Shape;104;p23"/>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23"/>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06" name="Google Shape;106;p23"/>
          <p:cNvGrpSpPr/>
          <p:nvPr/>
        </p:nvGrpSpPr>
        <p:grpSpPr>
          <a:xfrm rot="10800000">
            <a:off x="11087460" y="5596087"/>
            <a:ext cx="522582" cy="530386"/>
            <a:chOff x="2645664" y="2011680"/>
            <a:chExt cx="735606" cy="746592"/>
          </a:xfrm>
        </p:grpSpPr>
        <p:sp>
          <p:nvSpPr>
            <p:cNvPr id="107" name="Google Shape;107;p23"/>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8" name="Google Shape;10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09" name="Google Shape;109;p23"/>
          <p:cNvGrpSpPr/>
          <p:nvPr/>
        </p:nvGrpSpPr>
        <p:grpSpPr>
          <a:xfrm rot="10800000" flipH="1">
            <a:off x="5539549" y="5593683"/>
            <a:ext cx="522582" cy="530386"/>
            <a:chOff x="2645664" y="2011680"/>
            <a:chExt cx="735606" cy="746592"/>
          </a:xfrm>
        </p:grpSpPr>
        <p:sp>
          <p:nvSpPr>
            <p:cNvPr id="110" name="Google Shape;110;p23"/>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1" name="Google Shape;111;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12" name="Google Shape;112;p23"/>
          <p:cNvGrpSpPr/>
          <p:nvPr/>
        </p:nvGrpSpPr>
        <p:grpSpPr>
          <a:xfrm>
            <a:off x="5540614" y="745361"/>
            <a:ext cx="522582" cy="530386"/>
            <a:chOff x="2645664" y="2011680"/>
            <a:chExt cx="735606" cy="746592"/>
          </a:xfrm>
        </p:grpSpPr>
        <p:sp>
          <p:nvSpPr>
            <p:cNvPr id="113" name="Google Shape;113;p23"/>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4" name="Google Shape;114;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115" name="Google Shape;115;p23"/>
          <p:cNvGrpSpPr/>
          <p:nvPr/>
        </p:nvGrpSpPr>
        <p:grpSpPr>
          <a:xfrm flipH="1">
            <a:off x="11087460" y="742129"/>
            <a:ext cx="522582" cy="530386"/>
            <a:chOff x="2645664" y="2011680"/>
            <a:chExt cx="735606" cy="746592"/>
          </a:xfrm>
        </p:grpSpPr>
        <p:sp>
          <p:nvSpPr>
            <p:cNvPr id="116" name="Google Shape;116;p23"/>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18" name="Google Shape;118;p23"/>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23"/>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20" name="Google Shape;120;p23"/>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21"/>
        <p:cNvGrpSpPr/>
        <p:nvPr/>
      </p:nvGrpSpPr>
      <p:grpSpPr>
        <a:xfrm>
          <a:off x="0" y="0"/>
          <a:ext cx="0" cy="0"/>
          <a:chOff x="0" y="0"/>
          <a:chExt cx="0" cy="0"/>
        </a:xfrm>
      </p:grpSpPr>
      <p:pic>
        <p:nvPicPr>
          <p:cNvPr id="122" name="Google Shape;122;p16"/>
          <p:cNvPicPr preferRelativeResize="0">
            <a:picLocks noGrp="1"/>
          </p:cNvPicPr>
          <p:nvPr>
            <p:ph type="pic" idx="2"/>
          </p:nvPr>
        </p:nvPicPr>
        <p:blipFill/>
        <p:spPr>
          <a:xfrm flipH="1">
            <a:off x="3721834" y="880677"/>
            <a:ext cx="7988142" cy="5366010"/>
          </a:xfrm>
          <a:prstGeom prst="corner">
            <a:avLst>
              <a:gd name="adj1" fmla="val 57242"/>
              <a:gd name="adj2" fmla="val 95740"/>
            </a:avLst>
          </a:prstGeom>
          <a:blipFill rotWithShape="0">
            <a:blip r:embed="rId2">
              <a:alphaModFix amt="0"/>
            </a:blip>
            <a:stretch>
              <a:fillRect/>
            </a:stretch>
          </a:blipFill>
          <a:ln>
            <a:noFill/>
          </a:ln>
        </p:spPr>
      </p:pic>
      <p:sp>
        <p:nvSpPr>
          <p:cNvPr id="123" name="Google Shape;123;p16"/>
          <p:cNvSpPr txBox="1">
            <a:spLocks noGrp="1"/>
          </p:cNvSpPr>
          <p:nvPr>
            <p:ph type="body" idx="1"/>
          </p:nvPr>
        </p:nvSpPr>
        <p:spPr>
          <a:xfrm>
            <a:off x="839788" y="2951929"/>
            <a:ext cx="2469469" cy="304136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1600"/>
              <a:buNone/>
              <a:defRPr sz="1600"/>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24" name="Google Shape;124;p16"/>
          <p:cNvSpPr txBox="1">
            <a:spLocks noGrp="1"/>
          </p:cNvSpPr>
          <p:nvPr>
            <p:ph type="title"/>
          </p:nvPr>
        </p:nvSpPr>
        <p:spPr>
          <a:xfrm>
            <a:off x="839788" y="748430"/>
            <a:ext cx="4720887" cy="185409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25" name="Google Shape;125;p16" descr="A close up of a sign&#10;&#10;Description automatically generated"/>
          <p:cNvPicPr preferRelativeResize="0"/>
          <p:nvPr/>
        </p:nvPicPr>
        <p:blipFill rotWithShape="1">
          <a:blip r:embed="rId3">
            <a:alphaModFix/>
          </a:blip>
          <a:srcRect/>
          <a:stretch/>
        </p:blipFill>
        <p:spPr>
          <a:xfrm>
            <a:off x="207654" y="6123851"/>
            <a:ext cx="1217550" cy="563880"/>
          </a:xfrm>
          <a:prstGeom prst="rect">
            <a:avLst/>
          </a:prstGeom>
          <a:noFill/>
          <a:ln>
            <a:noFill/>
          </a:ln>
        </p:spPr>
      </p:pic>
      <p:grpSp>
        <p:nvGrpSpPr>
          <p:cNvPr id="126" name="Google Shape;126;p16"/>
          <p:cNvGrpSpPr/>
          <p:nvPr/>
        </p:nvGrpSpPr>
        <p:grpSpPr>
          <a:xfrm>
            <a:off x="3721835" y="773552"/>
            <a:ext cx="7988141" cy="2408473"/>
            <a:chOff x="3673920" y="736031"/>
            <a:chExt cx="7988141" cy="2408473"/>
          </a:xfrm>
        </p:grpSpPr>
        <p:sp>
          <p:nvSpPr>
            <p:cNvPr id="127" name="Google Shape;127;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8" name="Google Shape;128;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9" name="Google Shape;129;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0" name="Google Shape;130;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31" name="Google Shape;131;p16"/>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134" name="Google Shape;134;p24"/>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135"/>
        <p:cNvGrpSpPr/>
        <p:nvPr/>
      </p:nvGrpSpPr>
      <p:grpSpPr>
        <a:xfrm>
          <a:off x="0" y="0"/>
          <a:ext cx="0" cy="0"/>
          <a:chOff x="0" y="0"/>
          <a:chExt cx="0" cy="0"/>
        </a:xfrm>
      </p:grpSpPr>
      <p:sp>
        <p:nvSpPr>
          <p:cNvPr id="136" name="Google Shape;136;p25"/>
          <p:cNvSpPr txBox="1">
            <a:spLocks noGrp="1"/>
          </p:cNvSpPr>
          <p:nvPr>
            <p:ph type="body" idx="1"/>
          </p:nvPr>
        </p:nvSpPr>
        <p:spPr>
          <a:xfrm>
            <a:off x="1590222"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7" name="Google Shape;137;p25"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138" name="Google Shape;138;p25"/>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25"/>
          <p:cNvSpPr txBox="1">
            <a:spLocks noGrp="1"/>
          </p:cNvSpPr>
          <p:nvPr>
            <p:ph type="body" idx="2"/>
          </p:nvPr>
        </p:nvSpPr>
        <p:spPr>
          <a:xfrm>
            <a:off x="6352016" y="1951592"/>
            <a:ext cx="4222749" cy="433895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accent5"/>
              </a:buClr>
              <a:buSzPts val="1800"/>
              <a:buChar char="•"/>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25"/>
          <p:cNvSpPr txBox="1"/>
          <p:nvPr/>
        </p:nvSpPr>
        <p:spPr>
          <a:xfrm>
            <a:off x="245940" y="6475545"/>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41" name="Google Shape;141;p2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42"/>
        <p:cNvGrpSpPr/>
        <p:nvPr/>
      </p:nvGrpSpPr>
      <p:grpSpPr>
        <a:xfrm>
          <a:off x="0" y="0"/>
          <a:ext cx="0" cy="0"/>
          <a:chOff x="0" y="0"/>
          <a:chExt cx="0" cy="0"/>
        </a:xfrm>
      </p:grpSpPr>
      <p:sp>
        <p:nvSpPr>
          <p:cNvPr id="143" name="Google Shape;143;p26"/>
          <p:cNvSpPr>
            <a:spLocks noGrp="1"/>
          </p:cNvSpPr>
          <p:nvPr>
            <p:ph type="pic" idx="2"/>
          </p:nvPr>
        </p:nvSpPr>
        <p:spPr>
          <a:xfrm>
            <a:off x="3843957" y="696340"/>
            <a:ext cx="7622001" cy="5015143"/>
          </a:xfrm>
          <a:prstGeom prst="corner">
            <a:avLst>
              <a:gd name="adj1" fmla="val 78408"/>
              <a:gd name="adj2" fmla="val 117748"/>
            </a:avLst>
          </a:prstGeom>
          <a:noFill/>
          <a:ln>
            <a:noFill/>
          </a:ln>
        </p:spPr>
      </p:sp>
      <p:pic>
        <p:nvPicPr>
          <p:cNvPr id="144" name="Google Shape;144;p26" descr="A close up of a sign&#10;&#10;Description automatically generated"/>
          <p:cNvPicPr preferRelativeResize="0"/>
          <p:nvPr/>
        </p:nvPicPr>
        <p:blipFill rotWithShape="1">
          <a:blip r:embed="rId2">
            <a:alphaModFix/>
          </a:blip>
          <a:srcRect/>
          <a:stretch/>
        </p:blipFill>
        <p:spPr>
          <a:xfrm>
            <a:off x="10129936" y="686124"/>
            <a:ext cx="1217550" cy="563880"/>
          </a:xfrm>
          <a:prstGeom prst="rect">
            <a:avLst/>
          </a:prstGeom>
          <a:noFill/>
          <a:ln>
            <a:noFill/>
          </a:ln>
        </p:spPr>
      </p:pic>
      <p:sp>
        <p:nvSpPr>
          <p:cNvPr id="145" name="Google Shape;145;p26"/>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6" name="Google Shape;146;p26"/>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47" name="Google Shape;147;p26"/>
          <p:cNvGrpSpPr/>
          <p:nvPr/>
        </p:nvGrpSpPr>
        <p:grpSpPr>
          <a:xfrm>
            <a:off x="3843957" y="582803"/>
            <a:ext cx="7628352" cy="1197932"/>
            <a:chOff x="3840781" y="580943"/>
            <a:chExt cx="7628352"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0" name="Google Shape;150;p26"/>
            <p:cNvSpPr/>
            <p:nvPr/>
          </p:nvSpPr>
          <p:spPr>
            <a:xfrm rot="5400000" flipH="1">
              <a:off x="9201318" y="1125045"/>
              <a:ext cx="1197932" cy="109728"/>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51" name="Google Shape;151;p26"/>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152" name="Google Shape;152;p26"/>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53"/>
        <p:cNvGrpSpPr/>
        <p:nvPr/>
      </p:nvGrpSpPr>
      <p:grpSpPr>
        <a:xfrm>
          <a:off x="0" y="0"/>
          <a:ext cx="0" cy="0"/>
          <a:chOff x="0" y="0"/>
          <a:chExt cx="0" cy="0"/>
        </a:xfrm>
      </p:grpSpPr>
      <p:pic>
        <p:nvPicPr>
          <p:cNvPr id="154" name="Google Shape;154;p27" descr="A picture containing flying, plane, bird&#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55" name="Google Shape;155;p27"/>
          <p:cNvSpPr>
            <a:spLocks noGrp="1"/>
          </p:cNvSpPr>
          <p:nvPr>
            <p:ph type="pic" idx="2"/>
          </p:nvPr>
        </p:nvSpPr>
        <p:spPr>
          <a:xfrm>
            <a:off x="3887648" y="546137"/>
            <a:ext cx="7578309" cy="5618863"/>
          </a:xfrm>
          <a:prstGeom prst="corner">
            <a:avLst>
              <a:gd name="adj1" fmla="val 80709"/>
              <a:gd name="adj2" fmla="val 104483"/>
            </a:avLst>
          </a:prstGeom>
          <a:noFill/>
          <a:ln>
            <a:noFill/>
          </a:ln>
        </p:spPr>
      </p:sp>
      <p:pic>
        <p:nvPicPr>
          <p:cNvPr id="156" name="Google Shape;156;p27" descr="A close up of a sign&#10;&#10;Description automatically generated"/>
          <p:cNvPicPr preferRelativeResize="0"/>
          <p:nvPr/>
        </p:nvPicPr>
        <p:blipFill rotWithShape="1">
          <a:blip r:embed="rId3">
            <a:alphaModFix/>
          </a:blip>
          <a:srcRect/>
          <a:stretch/>
        </p:blipFill>
        <p:spPr>
          <a:xfrm>
            <a:off x="10129936" y="686124"/>
            <a:ext cx="1217550" cy="563880"/>
          </a:xfrm>
          <a:prstGeom prst="rect">
            <a:avLst/>
          </a:prstGeom>
          <a:noFill/>
          <a:ln>
            <a:noFill/>
          </a:ln>
        </p:spPr>
      </p:pic>
      <p:sp>
        <p:nvSpPr>
          <p:cNvPr id="157" name="Google Shape;157;p27"/>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marR="0" lvl="0" indent="-228600" algn="l">
              <a:lnSpc>
                <a:spcPct val="90000"/>
              </a:lnSpc>
              <a:spcBef>
                <a:spcPts val="1000"/>
              </a:spcBef>
              <a:spcAft>
                <a:spcPts val="0"/>
              </a:spcAft>
              <a:buClr>
                <a:srgbClr val="3F3F3F"/>
              </a:buClr>
              <a:buSzPts val="1600"/>
              <a:buFont typeface="Arial"/>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58" name="Google Shape;158;p27"/>
          <p:cNvGrpSpPr/>
          <p:nvPr/>
        </p:nvGrpSpPr>
        <p:grpSpPr>
          <a:xfrm>
            <a:off x="3887648" y="438917"/>
            <a:ext cx="7578437" cy="1195570"/>
            <a:chOff x="3884346" y="453875"/>
            <a:chExt cx="7578437"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0" name="Google Shape;160;p27"/>
            <p:cNvSpPr/>
            <p:nvPr/>
          </p:nvSpPr>
          <p:spPr>
            <a:xfrm rot="5400000" flipH="1">
              <a:off x="9264368" y="944309"/>
              <a:ext cx="1080817" cy="111114"/>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62" name="Google Shape;162;p27"/>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7"/>
          <p:cNvSpPr txBox="1"/>
          <p:nvPr/>
        </p:nvSpPr>
        <p:spPr>
          <a:xfrm>
            <a:off x="245940" y="6483240"/>
            <a:ext cx="652789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64" name="Google Shape;164;p27"/>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7" name="Google Shape;167;p28"/>
          <p:cNvSpPr>
            <a:spLocks noGrp="1"/>
          </p:cNvSpPr>
          <p:nvPr>
            <p:ph type="pic" idx="2"/>
          </p:nvPr>
        </p:nvSpPr>
        <p:spPr>
          <a:xfrm>
            <a:off x="3893905" y="537158"/>
            <a:ext cx="7570949" cy="5799726"/>
          </a:xfrm>
          <a:prstGeom prst="corner">
            <a:avLst>
              <a:gd name="adj1" fmla="val 83572"/>
              <a:gd name="adj2" fmla="val 113968"/>
            </a:avLst>
          </a:prstGeom>
          <a:noFill/>
          <a:ln>
            <a:noFill/>
          </a:ln>
        </p:spPr>
      </p:sp>
      <p:pic>
        <p:nvPicPr>
          <p:cNvPr id="168" name="Google Shape;168;p28"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69" name="Google Shape;169;p28"/>
          <p:cNvSpPr txBox="1">
            <a:spLocks noGrp="1"/>
          </p:cNvSpPr>
          <p:nvPr>
            <p:ph type="title"/>
          </p:nvPr>
        </p:nvSpPr>
        <p:spPr>
          <a:xfrm>
            <a:off x="726040" y="544528"/>
            <a:ext cx="2583217"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p28"/>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71" name="Google Shape;171;p28"/>
          <p:cNvGrpSpPr/>
          <p:nvPr/>
        </p:nvGrpSpPr>
        <p:grpSpPr>
          <a:xfrm>
            <a:off x="3893905" y="434340"/>
            <a:ext cx="7570948" cy="1059565"/>
            <a:chOff x="3893905" y="434339"/>
            <a:chExt cx="7570948"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3" name="Google Shape;173;p28"/>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75" name="Google Shape;175;p28"/>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78" name="Google Shape;178;p29" descr="A close up of a sign&#10;&#10;Description automatically generated"/>
          <p:cNvPicPr preferRelativeResize="0"/>
          <p:nvPr/>
        </p:nvPicPr>
        <p:blipFill rotWithShape="1">
          <a:blip r:embed="rId2">
            <a:alphaModFix/>
          </a:blip>
          <a:srcRect/>
          <a:stretch/>
        </p:blipFill>
        <p:spPr>
          <a:xfrm>
            <a:off x="207654" y="6123851"/>
            <a:ext cx="1217550" cy="563880"/>
          </a:xfrm>
          <a:prstGeom prst="rect">
            <a:avLst/>
          </a:prstGeom>
          <a:noFill/>
          <a:ln>
            <a:noFill/>
          </a:ln>
        </p:spPr>
      </p:pic>
      <p:sp>
        <p:nvSpPr>
          <p:cNvPr id="179" name="Google Shape;179;p29"/>
          <p:cNvSpPr txBox="1">
            <a:spLocks noGrp="1"/>
          </p:cNvSpPr>
          <p:nvPr>
            <p:ph type="title"/>
          </p:nvPr>
        </p:nvSpPr>
        <p:spPr>
          <a:xfrm>
            <a:off x="726040" y="544528"/>
            <a:ext cx="3358280" cy="56388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0" name="Google Shape;180;p29"/>
          <p:cNvSpPr txBox="1">
            <a:spLocks noGrp="1"/>
          </p:cNvSpPr>
          <p:nvPr>
            <p:ph type="body" idx="1"/>
          </p:nvPr>
        </p:nvSpPr>
        <p:spPr>
          <a:xfrm>
            <a:off x="726042" y="1371538"/>
            <a:ext cx="2583215" cy="344430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600"/>
              <a:buNone/>
              <a:defRPr sz="1600">
                <a:solidFill>
                  <a:srgbClr val="3F3F3F"/>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81" name="Google Shape;181;p29"/>
          <p:cNvPicPr preferRelativeResize="0">
            <a:picLocks noGrp="1"/>
          </p:cNvPicPr>
          <p:nvPr>
            <p:ph type="pic" idx="2"/>
          </p:nvPr>
        </p:nvPicPr>
        <p:blipFill/>
        <p:spPr>
          <a:xfrm flipH="1">
            <a:off x="3632198" y="743802"/>
            <a:ext cx="7976031" cy="5370396"/>
          </a:xfrm>
          <a:prstGeom prst="corner">
            <a:avLst>
              <a:gd name="adj1" fmla="val 57567"/>
              <a:gd name="adj2" fmla="val 95877"/>
            </a:avLst>
          </a:prstGeom>
          <a:blipFill rotWithShape="0">
            <a:blip r:embed="rId3">
              <a:alphaModFix/>
            </a:blip>
            <a:stretch>
              <a:fillRect/>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86" name="Google Shape;186;p29"/>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87"/>
        <p:cNvGrpSpPr/>
        <p:nvPr/>
      </p:nvGrpSpPr>
      <p:grpSpPr>
        <a:xfrm>
          <a:off x="0" y="0"/>
          <a:ext cx="0" cy="0"/>
          <a:chOff x="0" y="0"/>
          <a:chExt cx="0" cy="0"/>
        </a:xfrm>
      </p:grpSpPr>
      <p:pic>
        <p:nvPicPr>
          <p:cNvPr id="188" name="Google Shape;188;p30" descr="A picture containing screenshot&#10;&#10;Description automatically generated"/>
          <p:cNvPicPr preferRelativeResize="0"/>
          <p:nvPr/>
        </p:nvPicPr>
        <p:blipFill rotWithShape="1">
          <a:blip r:embed="rId2">
            <a:alphaModFix/>
          </a:blip>
          <a:srcRect/>
          <a:stretch/>
        </p:blipFill>
        <p:spPr>
          <a:xfrm>
            <a:off x="1" y="0"/>
            <a:ext cx="12192000" cy="6858000"/>
          </a:xfrm>
          <a:prstGeom prst="rect">
            <a:avLst/>
          </a:prstGeom>
          <a:noFill/>
          <a:ln>
            <a:noFill/>
          </a:ln>
        </p:spPr>
      </p:pic>
      <p:sp>
        <p:nvSpPr>
          <p:cNvPr id="189" name="Google Shape;189;p30"/>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30"/>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p30"/>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92"/>
        <p:cNvGrpSpPr/>
        <p:nvPr/>
      </p:nvGrpSpPr>
      <p:grpSpPr>
        <a:xfrm>
          <a:off x="0" y="0"/>
          <a:ext cx="0" cy="0"/>
          <a:chOff x="0" y="0"/>
          <a:chExt cx="0" cy="0"/>
        </a:xfrm>
      </p:grpSpPr>
      <p:pic>
        <p:nvPicPr>
          <p:cNvPr id="193" name="Google Shape;193;p31" descr="A close up of a sign&#10;&#10;Description automatically generated"/>
          <p:cNvPicPr preferRelativeResize="0"/>
          <p:nvPr/>
        </p:nvPicPr>
        <p:blipFill rotWithShape="1">
          <a:blip r:embed="rId2">
            <a:alphaModFix/>
          </a:blip>
          <a:srcRect/>
          <a:stretch/>
        </p:blipFill>
        <p:spPr>
          <a:xfrm>
            <a:off x="-1" y="0"/>
            <a:ext cx="12197443" cy="6858000"/>
          </a:xfrm>
          <a:prstGeom prst="rect">
            <a:avLst/>
          </a:prstGeom>
          <a:noFill/>
          <a:ln>
            <a:noFill/>
          </a:ln>
        </p:spPr>
      </p:pic>
      <p:sp>
        <p:nvSpPr>
          <p:cNvPr id="194" name="Google Shape;194;p31"/>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31"/>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6" name="Google Shape;196;p31"/>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197" name="Google Shape;197;p31"/>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
        <p:cNvGrpSpPr/>
        <p:nvPr/>
      </p:nvGrpSpPr>
      <p:grpSpPr>
        <a:xfrm>
          <a:off x="0" y="0"/>
          <a:ext cx="0" cy="0"/>
          <a:chOff x="0" y="0"/>
          <a:chExt cx="0" cy="0"/>
        </a:xfrm>
      </p:grpSpPr>
      <p:sp>
        <p:nvSpPr>
          <p:cNvPr id="17" name="Google Shape;17;p14"/>
          <p:cNvSpPr txBox="1">
            <a:spLocks noGrp="1"/>
          </p:cNvSpPr>
          <p:nvPr>
            <p:ph type="body" idx="1"/>
          </p:nvPr>
        </p:nvSpPr>
        <p:spPr>
          <a:xfrm>
            <a:off x="1590222" y="1939925"/>
            <a:ext cx="8984543" cy="43389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5"/>
              </a:buClr>
              <a:buSzPts val="2800"/>
              <a:buNone/>
              <a:defRPr/>
            </a:lvl1pPr>
            <a:lvl2pPr marL="914400" lvl="1" indent="-342900" algn="l">
              <a:lnSpc>
                <a:spcPct val="90000"/>
              </a:lnSpc>
              <a:spcBef>
                <a:spcPts val="500"/>
              </a:spcBef>
              <a:spcAft>
                <a:spcPts val="0"/>
              </a:spcAft>
              <a:buClr>
                <a:schemeClr val="accent5"/>
              </a:buClr>
              <a:buSzPts val="1800"/>
              <a:buChar char="•"/>
              <a:defRPr/>
            </a:lvl2pPr>
            <a:lvl3pPr marL="1371600" lvl="2" indent="-342900" algn="l">
              <a:lnSpc>
                <a:spcPct val="90000"/>
              </a:lnSpc>
              <a:spcBef>
                <a:spcPts val="500"/>
              </a:spcBef>
              <a:spcAft>
                <a:spcPts val="0"/>
              </a:spcAft>
              <a:buClr>
                <a:schemeClr val="accent5"/>
              </a:buClr>
              <a:buSzPts val="1800"/>
              <a:buChar char="•"/>
              <a:defRPr/>
            </a:lvl3pPr>
            <a:lvl4pPr marL="1828800" lvl="3" indent="-342900" algn="l">
              <a:lnSpc>
                <a:spcPct val="90000"/>
              </a:lnSpc>
              <a:spcBef>
                <a:spcPts val="500"/>
              </a:spcBef>
              <a:spcAft>
                <a:spcPts val="0"/>
              </a:spcAft>
              <a:buClr>
                <a:schemeClr val="accent5"/>
              </a:buClr>
              <a:buSzPts val="1800"/>
              <a:buChar char="•"/>
              <a:defRPr/>
            </a:lvl4pPr>
            <a:lvl5pPr marL="2286000" lvl="4" indent="-342900" algn="l">
              <a:lnSpc>
                <a:spcPct val="90000"/>
              </a:lnSpc>
              <a:spcBef>
                <a:spcPts val="500"/>
              </a:spcBef>
              <a:spcAft>
                <a:spcPts val="0"/>
              </a:spcAft>
              <a:buClr>
                <a:schemeClr val="accent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4"/>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9" name="Google Shape;19;p14" descr="A close up of a sign&#10;&#10;Description automatically generated"/>
          <p:cNvPicPr preferRelativeResize="0"/>
          <p:nvPr/>
        </p:nvPicPr>
        <p:blipFill rotWithShape="1">
          <a:blip r:embed="rId2">
            <a:alphaModFix/>
          </a:blip>
          <a:srcRect/>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21" name="Google Shape;21;p14"/>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0" name="Google Shape;200;p32"/>
          <p:cNvGrpSpPr/>
          <p:nvPr/>
        </p:nvGrpSpPr>
        <p:grpSpPr>
          <a:xfrm>
            <a:off x="5539549" y="745237"/>
            <a:ext cx="522582" cy="530386"/>
            <a:chOff x="5537620" y="745237"/>
            <a:chExt cx="522582" cy="530386"/>
          </a:xfrm>
        </p:grpSpPr>
        <p:sp>
          <p:nvSpPr>
            <p:cNvPr id="201" name="Google Shape;201;p32"/>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03" name="Google Shape;203;p32"/>
          <p:cNvGrpSpPr/>
          <p:nvPr/>
        </p:nvGrpSpPr>
        <p:grpSpPr>
          <a:xfrm rot="10800000" flipH="1">
            <a:off x="5539549" y="5593682"/>
            <a:ext cx="522582" cy="530386"/>
            <a:chOff x="5537620" y="745237"/>
            <a:chExt cx="522582" cy="530386"/>
          </a:xfrm>
        </p:grpSpPr>
        <p:sp>
          <p:nvSpPr>
            <p:cNvPr id="204" name="Google Shape;204;p32"/>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06" name="Google Shape;206;p32"/>
          <p:cNvGrpSpPr/>
          <p:nvPr/>
        </p:nvGrpSpPr>
        <p:grpSpPr>
          <a:xfrm>
            <a:off x="11086608" y="745237"/>
            <a:ext cx="522582" cy="530386"/>
            <a:chOff x="11140977" y="745237"/>
            <a:chExt cx="522582" cy="530386"/>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09" name="Google Shape;209;p32"/>
          <p:cNvGrpSpPr/>
          <p:nvPr/>
        </p:nvGrpSpPr>
        <p:grpSpPr>
          <a:xfrm rot="10800000" flipH="1">
            <a:off x="11086608" y="5593682"/>
            <a:ext cx="522582" cy="530386"/>
            <a:chOff x="11140977" y="745237"/>
            <a:chExt cx="522582" cy="530386"/>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212" name="Google Shape;212;p32"/>
          <p:cNvSpPr txBox="1">
            <a:spLocks noGrp="1"/>
          </p:cNvSpPr>
          <p:nvPr>
            <p:ph type="body" idx="1"/>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3" name="Google Shape;213;p32" descr="A blue sky&#10;&#10;Description automatically generated"/>
          <p:cNvPicPr preferRelativeResize="0"/>
          <p:nvPr/>
        </p:nvPicPr>
        <p:blipFill rotWithShape="1">
          <a:blip r:embed="rId2">
            <a:alphaModFix/>
          </a:blip>
          <a:srcRect/>
          <a:stretch/>
        </p:blipFill>
        <p:spPr>
          <a:xfrm>
            <a:off x="0" y="1"/>
            <a:ext cx="5065873" cy="6858000"/>
          </a:xfrm>
          <a:prstGeom prst="rect">
            <a:avLst/>
          </a:prstGeom>
          <a:noFill/>
          <a:ln>
            <a:noFill/>
          </a:ln>
        </p:spPr>
      </p:pic>
      <p:pic>
        <p:nvPicPr>
          <p:cNvPr id="214" name="Google Shape;214;p32"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215" name="Google Shape;215;p32"/>
          <p:cNvSpPr txBox="1">
            <a:spLocks noGrp="1"/>
          </p:cNvSpPr>
          <p:nvPr>
            <p:ph type="body" idx="2"/>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32"/>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32"/>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218" name="Google Shape;218;p32"/>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22"/>
        <p:cNvGrpSpPr/>
        <p:nvPr/>
      </p:nvGrpSpPr>
      <p:grpSpPr>
        <a:xfrm>
          <a:off x="0" y="0"/>
          <a:ext cx="0" cy="0"/>
          <a:chOff x="0" y="0"/>
          <a:chExt cx="0" cy="0"/>
        </a:xfrm>
      </p:grpSpPr>
      <p:sp>
        <p:nvSpPr>
          <p:cNvPr id="23" name="Google Shape;23;p17"/>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4" name="Google Shape;24;p17"/>
          <p:cNvGrpSpPr/>
          <p:nvPr/>
        </p:nvGrpSpPr>
        <p:grpSpPr>
          <a:xfrm rot="10800000">
            <a:off x="10644674" y="5408676"/>
            <a:ext cx="735606" cy="746592"/>
            <a:chOff x="897887" y="745236"/>
            <a:chExt cx="735606" cy="746592"/>
          </a:xfrm>
        </p:grpSpPr>
        <p:sp>
          <p:nvSpPr>
            <p:cNvPr id="25" name="Google Shape;25;p17"/>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 name="Google Shape;26;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27" name="Google Shape;27;p17"/>
          <p:cNvGrpSpPr/>
          <p:nvPr/>
        </p:nvGrpSpPr>
        <p:grpSpPr>
          <a:xfrm rot="10800000" flipH="1">
            <a:off x="789474" y="5408676"/>
            <a:ext cx="735606" cy="746592"/>
            <a:chOff x="897887" y="745236"/>
            <a:chExt cx="735606" cy="746592"/>
          </a:xfrm>
        </p:grpSpPr>
        <p:sp>
          <p:nvSpPr>
            <p:cNvPr id="28" name="Google Shape;28;p17"/>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 name="Google Shape;29;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30" name="Google Shape;30;p17"/>
          <p:cNvGrpSpPr/>
          <p:nvPr/>
        </p:nvGrpSpPr>
        <p:grpSpPr>
          <a:xfrm flipH="1">
            <a:off x="10644674" y="745236"/>
            <a:ext cx="735606" cy="746592"/>
            <a:chOff x="897887" y="745236"/>
            <a:chExt cx="735606" cy="746592"/>
          </a:xfrm>
        </p:grpSpPr>
        <p:sp>
          <p:nvSpPr>
            <p:cNvPr id="31" name="Google Shape;31;p17"/>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 name="Google Shape;32;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3" name="Google Shape;33;p17"/>
          <p:cNvSpPr txBox="1">
            <a:spLocks noGrp="1"/>
          </p:cNvSpPr>
          <p:nvPr>
            <p:ph type="body" idx="1"/>
          </p:nvPr>
        </p:nvSpPr>
        <p:spPr>
          <a:xfrm>
            <a:off x="2418591" y="2310784"/>
            <a:ext cx="7510717" cy="339445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3F3F3F"/>
              </a:buClr>
              <a:buSzPts val="1800"/>
              <a:buNone/>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17"/>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35" name="Google Shape;35;p17"/>
          <p:cNvGrpSpPr/>
          <p:nvPr/>
        </p:nvGrpSpPr>
        <p:grpSpPr>
          <a:xfrm rot="-5400000" flipH="1">
            <a:off x="786644" y="682484"/>
            <a:ext cx="731520" cy="747831"/>
            <a:chOff x="897887" y="745236"/>
            <a:chExt cx="731520" cy="747831"/>
          </a:xfrm>
        </p:grpSpPr>
        <p:sp>
          <p:nvSpPr>
            <p:cNvPr id="36" name="Google Shape;36;p17"/>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7" name="Google Shape;37;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8" name="Google Shape;38;p17"/>
          <p:cNvSpPr txBox="1"/>
          <p:nvPr/>
        </p:nvSpPr>
        <p:spPr>
          <a:xfrm>
            <a:off x="3849624"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BABABA"/>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39" name="Google Shape;39;p17"/>
          <p:cNvSpPr txBox="1"/>
          <p:nvPr/>
        </p:nvSpPr>
        <p:spPr>
          <a:xfrm>
            <a:off x="3849623" y="6404446"/>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40"/>
        <p:cNvGrpSpPr/>
        <p:nvPr/>
      </p:nvGrpSpPr>
      <p:grpSpPr>
        <a:xfrm>
          <a:off x="0" y="0"/>
          <a:ext cx="0" cy="0"/>
          <a:chOff x="0" y="0"/>
          <a:chExt cx="0" cy="0"/>
        </a:xfrm>
      </p:grpSpPr>
      <p:sp>
        <p:nvSpPr>
          <p:cNvPr id="41" name="Google Shape;41;p15"/>
          <p:cNvSpPr txBox="1">
            <a:spLocks noGrp="1"/>
          </p:cNvSpPr>
          <p:nvPr>
            <p:ph type="body" idx="1"/>
          </p:nvPr>
        </p:nvSpPr>
        <p:spPr>
          <a:xfrm>
            <a:off x="2994074" y="2799440"/>
            <a:ext cx="6203852" cy="125912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600"/>
              <a:buNone/>
              <a:defRPr sz="3600">
                <a:solidFill>
                  <a:schemeClr val="lt1"/>
                </a:solidFill>
              </a:defRPr>
            </a:lvl1pPr>
            <a:lvl2pPr marL="914400" lvl="1" indent="-228600" algn="l">
              <a:lnSpc>
                <a:spcPct val="90000"/>
              </a:lnSpc>
              <a:spcBef>
                <a:spcPts val="500"/>
              </a:spcBef>
              <a:spcAft>
                <a:spcPts val="0"/>
              </a:spcAft>
              <a:buClr>
                <a:schemeClr val="accent5"/>
              </a:buClr>
              <a:buSzPts val="1400"/>
              <a:buNone/>
              <a:defRPr sz="1400"/>
            </a:lvl2pPr>
            <a:lvl3pPr marL="1371600" lvl="2" indent="-228600" algn="l">
              <a:lnSpc>
                <a:spcPct val="90000"/>
              </a:lnSpc>
              <a:spcBef>
                <a:spcPts val="500"/>
              </a:spcBef>
              <a:spcAft>
                <a:spcPts val="0"/>
              </a:spcAft>
              <a:buClr>
                <a:schemeClr val="accent5"/>
              </a:buClr>
              <a:buSzPts val="1200"/>
              <a:buNone/>
              <a:defRPr sz="1200"/>
            </a:lvl3pPr>
            <a:lvl4pPr marL="1828800" lvl="3" indent="-228600" algn="l">
              <a:lnSpc>
                <a:spcPct val="90000"/>
              </a:lnSpc>
              <a:spcBef>
                <a:spcPts val="500"/>
              </a:spcBef>
              <a:spcAft>
                <a:spcPts val="0"/>
              </a:spcAft>
              <a:buClr>
                <a:schemeClr val="accent5"/>
              </a:buClr>
              <a:buSzPts val="1000"/>
              <a:buNone/>
              <a:defRPr sz="1000"/>
            </a:lvl4pPr>
            <a:lvl5pPr marL="2286000" lvl="4" indent="-228600" algn="l">
              <a:lnSpc>
                <a:spcPct val="90000"/>
              </a:lnSpc>
              <a:spcBef>
                <a:spcPts val="500"/>
              </a:spcBef>
              <a:spcAft>
                <a:spcPts val="0"/>
              </a:spcAft>
              <a:buClr>
                <a:schemeClr val="accent5"/>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15"/>
          <p:cNvSpPr txBox="1"/>
          <p:nvPr/>
        </p:nvSpPr>
        <p:spPr>
          <a:xfrm>
            <a:off x="7260223" y="6475545"/>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
        <p:nvSpPr>
          <p:cNvPr id="43" name="Google Shape;43;p15"/>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44"/>
        <p:cNvGrpSpPr/>
        <p:nvPr/>
      </p:nvGrpSpPr>
      <p:grpSpPr>
        <a:xfrm>
          <a:off x="0" y="0"/>
          <a:ext cx="0" cy="0"/>
          <a:chOff x="0" y="0"/>
          <a:chExt cx="0" cy="0"/>
        </a:xfrm>
      </p:grpSpPr>
      <p:pic>
        <p:nvPicPr>
          <p:cNvPr id="45" name="Google Shape;45;p18" descr="A screenshot of a cell phone&#10;&#10;Description automatically generated"/>
          <p:cNvPicPr preferRelativeResize="0"/>
          <p:nvPr/>
        </p:nvPicPr>
        <p:blipFill rotWithShape="1">
          <a:blip r:embed="rId2">
            <a:alphaModFix/>
          </a:blip>
          <a:srcRect/>
          <a:stretch/>
        </p:blipFill>
        <p:spPr>
          <a:xfrm>
            <a:off x="-1" y="0"/>
            <a:ext cx="12192001" cy="6858000"/>
          </a:xfrm>
          <a:prstGeom prst="rect">
            <a:avLst/>
          </a:prstGeom>
          <a:noFill/>
          <a:ln>
            <a:noFill/>
          </a:ln>
        </p:spPr>
      </p:pic>
      <p:sp>
        <p:nvSpPr>
          <p:cNvPr id="46" name="Google Shape;46;p18"/>
          <p:cNvSpPr txBox="1"/>
          <p:nvPr/>
        </p:nvSpPr>
        <p:spPr>
          <a:xfrm>
            <a:off x="3244174" y="1626141"/>
            <a:ext cx="5791200" cy="931030"/>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3600" b="0" i="0" u="none" strike="noStrike" cap="none">
              <a:solidFill>
                <a:srgbClr val="3F3F3F"/>
              </a:solidFill>
              <a:latin typeface="Arial"/>
              <a:ea typeface="Arial"/>
              <a:cs typeface="Arial"/>
              <a:sym typeface="Arial"/>
            </a:endParaRPr>
          </a:p>
        </p:txBody>
      </p:sp>
      <p:sp>
        <p:nvSpPr>
          <p:cNvPr id="47" name="Google Shape;47;p18"/>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8"/>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p:nvPr/>
        </p:nvSpPr>
        <p:spPr>
          <a:xfrm>
            <a:off x="245940" y="6439788"/>
            <a:ext cx="652789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50"/>
        <p:cNvGrpSpPr/>
        <p:nvPr/>
      </p:nvGrpSpPr>
      <p:grpSpPr>
        <a:xfrm>
          <a:off x="0" y="0"/>
          <a:ext cx="0" cy="0"/>
          <a:chOff x="0" y="0"/>
          <a:chExt cx="0" cy="0"/>
        </a:xfrm>
      </p:grpSpPr>
      <p:pic>
        <p:nvPicPr>
          <p:cNvPr id="51" name="Google Shape;51;p19" descr="A picture containing holding, yellow, colorful, sign&#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2" name="Google Shape;52;p19"/>
          <p:cNvSpPr txBox="1">
            <a:spLocks noGrp="1"/>
          </p:cNvSpPr>
          <p:nvPr>
            <p:ph type="body" idx="1"/>
          </p:nvPr>
        </p:nvSpPr>
        <p:spPr>
          <a:xfrm>
            <a:off x="2229190" y="2737943"/>
            <a:ext cx="8147304" cy="29670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9"/>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9"/>
          <p:cNvSpPr txBox="1"/>
          <p:nvPr/>
        </p:nvSpPr>
        <p:spPr>
          <a:xfrm>
            <a:off x="245942" y="6483240"/>
            <a:ext cx="4685839"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55" name="Google Shape;55;p19"/>
          <p:cNvSpPr txBox="1"/>
          <p:nvPr/>
        </p:nvSpPr>
        <p:spPr>
          <a:xfrm>
            <a:off x="7260219" y="6473301"/>
            <a:ext cx="468583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F2F2F2"/>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56"/>
        <p:cNvGrpSpPr/>
        <p:nvPr/>
      </p:nvGrpSpPr>
      <p:grpSpPr>
        <a:xfrm>
          <a:off x="0" y="0"/>
          <a:ext cx="0" cy="0"/>
          <a:chOff x="0" y="0"/>
          <a:chExt cx="0" cy="0"/>
        </a:xfrm>
      </p:grpSpPr>
      <p:sp>
        <p:nvSpPr>
          <p:cNvPr id="57" name="Google Shape;57;p21"/>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8" name="Google Shape;58;p21"/>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1"/>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0" name="Google Shape;60;p21" descr="A blue sky&#10;&#10;Description automatically generated"/>
          <p:cNvPicPr preferRelativeResize="0"/>
          <p:nvPr/>
        </p:nvPicPr>
        <p:blipFill rotWithShape="1">
          <a:blip r:embed="rId2">
            <a:alphaModFix/>
          </a:blip>
          <a:srcRect/>
          <a:stretch/>
        </p:blipFill>
        <p:spPr>
          <a:xfrm>
            <a:off x="0" y="1"/>
            <a:ext cx="2465798" cy="6858000"/>
          </a:xfrm>
          <a:prstGeom prst="rect">
            <a:avLst/>
          </a:prstGeom>
          <a:noFill/>
          <a:ln>
            <a:noFill/>
          </a:ln>
        </p:spPr>
      </p:pic>
      <p:pic>
        <p:nvPicPr>
          <p:cNvPr id="61" name="Google Shape;61;p21"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grpSp>
        <p:nvGrpSpPr>
          <p:cNvPr id="62" name="Google Shape;62;p21"/>
          <p:cNvGrpSpPr/>
          <p:nvPr/>
        </p:nvGrpSpPr>
        <p:grpSpPr>
          <a:xfrm>
            <a:off x="2393879" y="0"/>
            <a:ext cx="9798121" cy="6889337"/>
            <a:chOff x="2421466" y="-1"/>
            <a:chExt cx="9810796" cy="6874007"/>
          </a:xfrm>
        </p:grpSpPr>
        <p:sp>
          <p:nvSpPr>
            <p:cNvPr id="63" name="Google Shape;63;p21"/>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4" name="Google Shape;64;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5" name="Google Shape;65;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6" name="Google Shape;66;p21"/>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67" name="Google Shape;67;p21"/>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68"/>
        <p:cNvGrpSpPr/>
        <p:nvPr/>
      </p:nvGrpSpPr>
      <p:grpSpPr>
        <a:xfrm>
          <a:off x="0" y="0"/>
          <a:ext cx="0" cy="0"/>
          <a:chOff x="0" y="0"/>
          <a:chExt cx="0" cy="0"/>
        </a:xfrm>
      </p:grpSpPr>
      <p:sp>
        <p:nvSpPr>
          <p:cNvPr id="69" name="Google Shape;69;p20"/>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70" name="Google Shape;70;p20"/>
          <p:cNvGrpSpPr/>
          <p:nvPr/>
        </p:nvGrpSpPr>
        <p:grpSpPr>
          <a:xfrm rot="10800000" flipH="1">
            <a:off x="11185080" y="298640"/>
            <a:ext cx="735606" cy="746592"/>
            <a:chOff x="10666920" y="5421408"/>
            <a:chExt cx="735606" cy="746592"/>
          </a:xfrm>
        </p:grpSpPr>
        <p:sp>
          <p:nvSpPr>
            <p:cNvPr id="71" name="Google Shape;71;p20"/>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20"/>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73" name="Google Shape;73;p20"/>
          <p:cNvSpPr txBox="1">
            <a:spLocks noGrp="1"/>
          </p:cNvSpPr>
          <p:nvPr>
            <p:ph type="body" idx="1"/>
          </p:nvPr>
        </p:nvSpPr>
        <p:spPr>
          <a:xfrm>
            <a:off x="3282203" y="1788668"/>
            <a:ext cx="7902877" cy="424948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0"/>
          <p:cNvSpPr txBox="1"/>
          <p:nvPr/>
        </p:nvSpPr>
        <p:spPr>
          <a:xfrm>
            <a:off x="3282203" y="894071"/>
            <a:ext cx="6105637" cy="721658"/>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D92D8A"/>
              </a:buClr>
              <a:buSzPts val="3200"/>
              <a:buFont typeface="Arial"/>
              <a:buNone/>
            </a:pPr>
            <a:endParaRPr sz="3200" b="0" i="0" u="none" strike="noStrike" cap="none">
              <a:solidFill>
                <a:srgbClr val="D92D8A"/>
              </a:solidFill>
              <a:latin typeface="Arial"/>
              <a:ea typeface="Arial"/>
              <a:cs typeface="Arial"/>
              <a:sym typeface="Arial"/>
            </a:endParaRPr>
          </a:p>
        </p:txBody>
      </p:sp>
      <p:sp>
        <p:nvSpPr>
          <p:cNvPr id="75" name="Google Shape;75;p20"/>
          <p:cNvSpPr txBox="1">
            <a:spLocks noGrp="1"/>
          </p:cNvSpPr>
          <p:nvPr>
            <p:ph type="title"/>
          </p:nvPr>
        </p:nvSpPr>
        <p:spPr>
          <a:xfrm>
            <a:off x="3282203" y="819848"/>
            <a:ext cx="7902877" cy="747456"/>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76" name="Google Shape;76;p20" descr="A blue sky&#10;&#10;Description automatically generated"/>
          <p:cNvPicPr preferRelativeResize="0"/>
          <p:nvPr/>
        </p:nvPicPr>
        <p:blipFill rotWithShape="1">
          <a:blip r:embed="rId2">
            <a:alphaModFix/>
          </a:blip>
          <a:srcRect/>
          <a:stretch/>
        </p:blipFill>
        <p:spPr>
          <a:xfrm>
            <a:off x="0" y="1"/>
            <a:ext cx="2465798" cy="6857999"/>
          </a:xfrm>
          <a:prstGeom prst="rect">
            <a:avLst/>
          </a:prstGeom>
          <a:noFill/>
          <a:ln>
            <a:noFill/>
          </a:ln>
        </p:spPr>
      </p:pic>
      <p:pic>
        <p:nvPicPr>
          <p:cNvPr id="77" name="Google Shape;77;p20" descr="A close up of a sign&#10;&#10;Description automatically generated"/>
          <p:cNvPicPr preferRelativeResize="0"/>
          <p:nvPr/>
        </p:nvPicPr>
        <p:blipFill rotWithShape="1">
          <a:blip r:embed="rId3">
            <a:alphaModFix/>
          </a:blip>
          <a:srcRect/>
          <a:stretch/>
        </p:blipFill>
        <p:spPr>
          <a:xfrm>
            <a:off x="545290" y="5713629"/>
            <a:ext cx="1217550" cy="563880"/>
          </a:xfrm>
          <a:prstGeom prst="rect">
            <a:avLst/>
          </a:prstGeom>
          <a:noFill/>
          <a:ln>
            <a:noFill/>
          </a:ln>
        </p:spPr>
      </p:pic>
      <p:sp>
        <p:nvSpPr>
          <p:cNvPr id="78" name="Google Shape;78;p20"/>
          <p:cNvSpPr txBox="1"/>
          <p:nvPr/>
        </p:nvSpPr>
        <p:spPr>
          <a:xfrm>
            <a:off x="5418161" y="6483240"/>
            <a:ext cx="6527899" cy="2308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US" sz="900" b="0" i="0" u="none" strike="noStrike" cap="none">
                <a:solidFill>
                  <a:srgbClr val="7F7F7F"/>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79"/>
        <p:cNvGrpSpPr/>
        <p:nvPr/>
      </p:nvGrpSpPr>
      <p:grpSpPr>
        <a:xfrm>
          <a:off x="0" y="0"/>
          <a:ext cx="0" cy="0"/>
          <a:chOff x="0" y="0"/>
          <a:chExt cx="0" cy="0"/>
        </a:xfrm>
      </p:grpSpPr>
      <p:sp>
        <p:nvSpPr>
          <p:cNvPr id="80" name="Google Shape;80;p22"/>
          <p:cNvSpPr/>
          <p:nvPr/>
        </p:nvSpPr>
        <p:spPr>
          <a:xfrm>
            <a:off x="0" y="0"/>
            <a:ext cx="12192000" cy="6858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81" name="Google Shape;81;p22" descr="A close up of a sign&#10;&#10;Description automatically generated"/>
          <p:cNvPicPr preferRelativeResize="0"/>
          <p:nvPr/>
        </p:nvPicPr>
        <p:blipFill rotWithShape="1">
          <a:blip r:embed="rId2">
            <a:alphaModFix/>
          </a:blip>
          <a:srcRect/>
          <a:stretch/>
        </p:blipFill>
        <p:spPr>
          <a:xfrm>
            <a:off x="545290" y="5713629"/>
            <a:ext cx="1217550" cy="563880"/>
          </a:xfrm>
          <a:prstGeom prst="rect">
            <a:avLst/>
          </a:prstGeom>
          <a:noFill/>
          <a:ln>
            <a:noFill/>
          </a:ln>
        </p:spPr>
      </p:pic>
      <p:sp>
        <p:nvSpPr>
          <p:cNvPr id="82" name="Google Shape;82;p22"/>
          <p:cNvSpPr txBox="1">
            <a:spLocks noGrp="1"/>
          </p:cNvSpPr>
          <p:nvPr>
            <p:ph type="body" idx="1"/>
          </p:nvPr>
        </p:nvSpPr>
        <p:spPr>
          <a:xfrm>
            <a:off x="545290" y="1852474"/>
            <a:ext cx="3802775"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3F3F3F"/>
              </a:buClr>
              <a:buSzPts val="1800"/>
              <a:buChar char="•"/>
              <a:defRPr sz="1800">
                <a:solidFill>
                  <a:srgbClr val="3F3F3F"/>
                </a:solidFill>
              </a:defRPr>
            </a:lvl1pPr>
            <a:lvl2pPr marL="914400" lvl="1" indent="-342900" algn="l">
              <a:lnSpc>
                <a:spcPct val="90000"/>
              </a:lnSpc>
              <a:spcBef>
                <a:spcPts val="500"/>
              </a:spcBef>
              <a:spcAft>
                <a:spcPts val="0"/>
              </a:spcAft>
              <a:buClr>
                <a:srgbClr val="3F3F3F"/>
              </a:buClr>
              <a:buSzPts val="1800"/>
              <a:buChar char="•"/>
              <a:defRPr sz="1800">
                <a:solidFill>
                  <a:srgbClr val="3F3F3F"/>
                </a:solidFill>
              </a:defRPr>
            </a:lvl2pPr>
            <a:lvl3pPr marL="1371600" lvl="2" indent="-342900" algn="l">
              <a:lnSpc>
                <a:spcPct val="90000"/>
              </a:lnSpc>
              <a:spcBef>
                <a:spcPts val="500"/>
              </a:spcBef>
              <a:spcAft>
                <a:spcPts val="0"/>
              </a:spcAft>
              <a:buClr>
                <a:srgbClr val="3F3F3F"/>
              </a:buClr>
              <a:buSzPts val="1800"/>
              <a:buChar char="•"/>
              <a:defRPr sz="1800">
                <a:solidFill>
                  <a:srgbClr val="3F3F3F"/>
                </a:solidFill>
              </a:defRPr>
            </a:lvl3pPr>
            <a:lvl4pPr marL="1828800" lvl="3" indent="-342900" algn="l">
              <a:lnSpc>
                <a:spcPct val="90000"/>
              </a:lnSpc>
              <a:spcBef>
                <a:spcPts val="500"/>
              </a:spcBef>
              <a:spcAft>
                <a:spcPts val="0"/>
              </a:spcAft>
              <a:buClr>
                <a:srgbClr val="3F3F3F"/>
              </a:buClr>
              <a:buSzPts val="1800"/>
              <a:buChar char="•"/>
              <a:defRPr sz="1800">
                <a:solidFill>
                  <a:srgbClr val="3F3F3F"/>
                </a:solidFill>
              </a:defRPr>
            </a:lvl4pPr>
            <a:lvl5pPr marL="2286000" lvl="4" indent="-342900" algn="l">
              <a:lnSpc>
                <a:spcPct val="90000"/>
              </a:lnSpc>
              <a:spcBef>
                <a:spcPts val="500"/>
              </a:spcBef>
              <a:spcAft>
                <a:spcPts val="0"/>
              </a:spcAft>
              <a:buClr>
                <a:srgbClr val="3F3F3F"/>
              </a:buClr>
              <a:buSzPts val="1800"/>
              <a:buChar char="•"/>
              <a:defRPr sz="1800">
                <a:solidFill>
                  <a:srgbClr val="3F3F3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22"/>
          <p:cNvSpPr txBox="1">
            <a:spLocks noGrp="1"/>
          </p:cNvSpPr>
          <p:nvPr>
            <p:ph type="title"/>
          </p:nvPr>
        </p:nvSpPr>
        <p:spPr>
          <a:xfrm>
            <a:off x="545290" y="1039190"/>
            <a:ext cx="3802775" cy="563880"/>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84" name="Google Shape;84;p22" descr="A blue sky&#10;&#10;Description automatically generated"/>
          <p:cNvPicPr preferRelativeResize="0"/>
          <p:nvPr/>
        </p:nvPicPr>
        <p:blipFill rotWithShape="1">
          <a:blip r:embed="rId3">
            <a:alphaModFix/>
          </a:blip>
          <a:srcRect/>
          <a:stretch/>
        </p:blipFill>
        <p:spPr>
          <a:xfrm>
            <a:off x="4977568" y="0"/>
            <a:ext cx="7214432" cy="6858000"/>
          </a:xfrm>
          <a:prstGeom prst="rect">
            <a:avLst/>
          </a:prstGeom>
          <a:noFill/>
          <a:ln>
            <a:noFill/>
          </a:ln>
        </p:spPr>
      </p:pic>
      <p:sp>
        <p:nvSpPr>
          <p:cNvPr id="85" name="Google Shape;85;p22"/>
          <p:cNvSpPr txBox="1">
            <a:spLocks noGrp="1"/>
          </p:cNvSpPr>
          <p:nvPr>
            <p:ph type="body" idx="2"/>
          </p:nvPr>
        </p:nvSpPr>
        <p:spPr>
          <a:xfrm>
            <a:off x="6490347" y="1852474"/>
            <a:ext cx="4277180" cy="328066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sz="18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42900" algn="l">
              <a:lnSpc>
                <a:spcPct val="90000"/>
              </a:lnSpc>
              <a:spcBef>
                <a:spcPts val="500"/>
              </a:spcBef>
              <a:spcAft>
                <a:spcPts val="0"/>
              </a:spcAft>
              <a:buClr>
                <a:schemeClr val="lt1"/>
              </a:buClr>
              <a:buSzPts val="1800"/>
              <a:buChar char="•"/>
              <a:defRPr sz="1800">
                <a:solidFill>
                  <a:schemeClr val="lt1"/>
                </a:solidFill>
              </a:defRPr>
            </a:lvl3pPr>
            <a:lvl4pPr marL="1828800" lvl="3" indent="-342900" algn="l">
              <a:lnSpc>
                <a:spcPct val="90000"/>
              </a:lnSpc>
              <a:spcBef>
                <a:spcPts val="500"/>
              </a:spcBef>
              <a:spcAft>
                <a:spcPts val="0"/>
              </a:spcAft>
              <a:buClr>
                <a:schemeClr val="lt1"/>
              </a:buClr>
              <a:buSzPts val="1800"/>
              <a:buChar char="•"/>
              <a:defRPr sz="1800">
                <a:solidFill>
                  <a:schemeClr val="lt1"/>
                </a:solidFill>
              </a:defRPr>
            </a:lvl4pPr>
            <a:lvl5pPr marL="2286000" lvl="4" indent="-342900" algn="l">
              <a:lnSpc>
                <a:spcPct val="90000"/>
              </a:lnSpc>
              <a:spcBef>
                <a:spcPts val="500"/>
              </a:spcBef>
              <a:spcAft>
                <a:spcPts val="0"/>
              </a:spcAft>
              <a:buClr>
                <a:schemeClr val="lt1"/>
              </a:buClr>
              <a:buSzPts val="1800"/>
              <a:buChar char="•"/>
              <a:defRPr sz="18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86" name="Google Shape;86;p22"/>
          <p:cNvGrpSpPr/>
          <p:nvPr/>
        </p:nvGrpSpPr>
        <p:grpSpPr>
          <a:xfrm rot="10800000" flipH="1">
            <a:off x="5539549" y="5593682"/>
            <a:ext cx="522582" cy="530386"/>
            <a:chOff x="5537620" y="745237"/>
            <a:chExt cx="522582" cy="530386"/>
          </a:xfrm>
        </p:grpSpPr>
        <p:sp>
          <p:nvSpPr>
            <p:cNvPr id="87" name="Google Shape;87;p22"/>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8" name="Google Shape;88;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89" name="Google Shape;89;p22"/>
          <p:cNvGrpSpPr/>
          <p:nvPr/>
        </p:nvGrpSpPr>
        <p:grpSpPr>
          <a:xfrm>
            <a:off x="5539549" y="745237"/>
            <a:ext cx="522582" cy="529650"/>
            <a:chOff x="5537620" y="745237"/>
            <a:chExt cx="522582" cy="529650"/>
          </a:xfrm>
        </p:grpSpPr>
        <p:sp>
          <p:nvSpPr>
            <p:cNvPr id="90" name="Google Shape;90;p22"/>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1" name="Google Shape;91;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92" name="Google Shape;92;p22"/>
          <p:cNvGrpSpPr/>
          <p:nvPr/>
        </p:nvGrpSpPr>
        <p:grpSpPr>
          <a:xfrm>
            <a:off x="11086608" y="745237"/>
            <a:ext cx="522582" cy="530386"/>
            <a:chOff x="11140977" y="745237"/>
            <a:chExt cx="522582" cy="530386"/>
          </a:xfrm>
        </p:grpSpPr>
        <p:sp>
          <p:nvSpPr>
            <p:cNvPr id="93" name="Google Shape;93;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4" name="Google Shape;94;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grpSp>
        <p:nvGrpSpPr>
          <p:cNvPr id="95" name="Google Shape;95;p22"/>
          <p:cNvGrpSpPr/>
          <p:nvPr/>
        </p:nvGrpSpPr>
        <p:grpSpPr>
          <a:xfrm rot="10800000" flipH="1">
            <a:off x="11086608" y="5593682"/>
            <a:ext cx="522582" cy="530386"/>
            <a:chOff x="11140977" y="745237"/>
            <a:chExt cx="522582" cy="530386"/>
          </a:xfrm>
        </p:grpSpPr>
        <p:sp>
          <p:nvSpPr>
            <p:cNvPr id="96" name="Google Shape;96;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7" name="Google Shape;97;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98" name="Google Shape;98;p22"/>
          <p:cNvSpPr txBox="1"/>
          <p:nvPr/>
        </p:nvSpPr>
        <p:spPr>
          <a:xfrm>
            <a:off x="6382561" y="222722"/>
            <a:ext cx="4492751"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99" name="Google Shape;99;p22"/>
          <p:cNvSpPr txBox="1"/>
          <p:nvPr/>
        </p:nvSpPr>
        <p:spPr>
          <a:xfrm>
            <a:off x="5364986" y="6473301"/>
            <a:ext cx="6527899"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COLLEGE OF ENGINEERING AND COMPUTING</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accent5"/>
              </a:buClr>
              <a:buSzPts val="3600"/>
              <a:buFont typeface="Arial"/>
              <a:buNone/>
              <a:defRPr sz="3600" b="0" i="0" u="none" strike="noStrike" cap="none">
                <a:solidFill>
                  <a:schemeClr val="accent5"/>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5"/>
              </a:buClr>
              <a:buSzPts val="2800"/>
              <a:buFont typeface="Arial"/>
              <a:buChar char="•"/>
              <a:defRPr sz="2800" b="0" i="0" u="none" strike="noStrike" cap="none">
                <a:solidFill>
                  <a:schemeClr val="accent5"/>
                </a:solidFill>
                <a:latin typeface="Arial"/>
                <a:ea typeface="Arial"/>
                <a:cs typeface="Arial"/>
                <a:sym typeface="Arial"/>
              </a:defRPr>
            </a:lvl1pPr>
            <a:lvl2pPr marL="914400" marR="0" lvl="1" indent="-381000" algn="l" rtl="0">
              <a:lnSpc>
                <a:spcPct val="90000"/>
              </a:lnSpc>
              <a:spcBef>
                <a:spcPts val="500"/>
              </a:spcBef>
              <a:spcAft>
                <a:spcPts val="0"/>
              </a:spcAft>
              <a:buClr>
                <a:schemeClr val="accent5"/>
              </a:buClr>
              <a:buSzPts val="2400"/>
              <a:buFont typeface="Arial"/>
              <a:buChar char="•"/>
              <a:defRPr sz="2400" b="0" i="0" u="none" strike="noStrike" cap="none">
                <a:solidFill>
                  <a:schemeClr val="accent5"/>
                </a:solidFill>
                <a:latin typeface="Arial"/>
                <a:ea typeface="Arial"/>
                <a:cs typeface="Arial"/>
                <a:sym typeface="Arial"/>
              </a:defRPr>
            </a:lvl2pPr>
            <a:lvl3pPr marL="1371600" marR="0" lvl="2" indent="-355600" algn="l" rtl="0">
              <a:lnSpc>
                <a:spcPct val="90000"/>
              </a:lnSpc>
              <a:spcBef>
                <a:spcPts val="500"/>
              </a:spcBef>
              <a:spcAft>
                <a:spcPts val="0"/>
              </a:spcAft>
              <a:buClr>
                <a:schemeClr val="accent5"/>
              </a:buClr>
              <a:buSzPts val="2000"/>
              <a:buFont typeface="Arial"/>
              <a:buChar char="•"/>
              <a:defRPr sz="2000" b="0" i="0" u="none" strike="noStrike" cap="none">
                <a:solidFill>
                  <a:schemeClr val="accent5"/>
                </a:solidFill>
                <a:latin typeface="Arial"/>
                <a:ea typeface="Arial"/>
                <a:cs typeface="Arial"/>
                <a:sym typeface="Arial"/>
              </a:defRPr>
            </a:lvl3pPr>
            <a:lvl4pPr marL="1828800" marR="0" lvl="3"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4pPr>
            <a:lvl5pPr marL="2286000" marR="0" lvl="4" indent="-342900" algn="l" rtl="0">
              <a:lnSpc>
                <a:spcPct val="90000"/>
              </a:lnSpc>
              <a:spcBef>
                <a:spcPts val="5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2" name="Google Shape;12;p12" descr="A blue sky&#10;&#10;Description automatically generated"/>
          <p:cNvPicPr preferRelativeResize="0"/>
          <p:nvPr/>
        </p:nvPicPr>
        <p:blipFill rotWithShape="1">
          <a:blip r:embed="rId22">
            <a:alphaModFix/>
          </a:blip>
          <a:srcRect/>
          <a:stretch/>
        </p:blipFill>
        <p:spPr>
          <a:xfrm>
            <a:off x="0" y="3060"/>
            <a:ext cx="12192000" cy="685494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
          <p:cNvSpPr txBox="1">
            <a:spLocks noGrp="1"/>
          </p:cNvSpPr>
          <p:nvPr>
            <p:ph type="title"/>
          </p:nvPr>
        </p:nvSpPr>
        <p:spPr>
          <a:xfrm>
            <a:off x="1603800" y="2758925"/>
            <a:ext cx="8984400" cy="8076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5"/>
              </a:buClr>
              <a:buSzPts val="3600"/>
              <a:buFont typeface="Arial"/>
              <a:buNone/>
            </a:pPr>
            <a:r>
              <a:rPr lang="en-US"/>
              <a:t>Snackability Web App</a:t>
            </a:r>
            <a:endParaRPr/>
          </a:p>
        </p:txBody>
      </p:sp>
      <p:sp>
        <p:nvSpPr>
          <p:cNvPr id="224" name="Google Shape;224;p1"/>
          <p:cNvSpPr txBox="1">
            <a:spLocks noGrp="1"/>
          </p:cNvSpPr>
          <p:nvPr>
            <p:ph type="title"/>
          </p:nvPr>
        </p:nvSpPr>
        <p:spPr>
          <a:xfrm>
            <a:off x="1603800" y="3772850"/>
            <a:ext cx="8984400" cy="18963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ct val="222222"/>
              <a:buFont typeface="Arial"/>
              <a:buNone/>
            </a:pPr>
            <a:r>
              <a:rPr lang="en-US" sz="1800">
                <a:solidFill>
                  <a:schemeClr val="lt1"/>
                </a:solidFill>
                <a:latin typeface="Arial"/>
                <a:ea typeface="Arial"/>
                <a:cs typeface="Arial"/>
                <a:sym typeface="Arial"/>
              </a:rPr>
              <a:t>Capstone II Members: </a:t>
            </a:r>
            <a:r>
              <a:rPr lang="en-US" sz="1800">
                <a:solidFill>
                  <a:srgbClr val="FFFFFF"/>
                </a:solidFill>
                <a:latin typeface="Arial"/>
                <a:ea typeface="Arial"/>
                <a:cs typeface="Arial"/>
                <a:sym typeface="Arial"/>
              </a:rPr>
              <a:t>John Perez, Thiago Novaes, Samantha Loeb, Garcia Milord, Faran Majeed</a:t>
            </a:r>
            <a:endParaRPr sz="1400">
              <a:solidFill>
                <a:schemeClr val="dk1"/>
              </a:solidFill>
            </a:endParaRPr>
          </a:p>
          <a:p>
            <a:pPr marL="0" lvl="0" indent="0" algn="l" rtl="0">
              <a:lnSpc>
                <a:spcPct val="100000"/>
              </a:lnSpc>
              <a:spcBef>
                <a:spcPts val="0"/>
              </a:spcBef>
              <a:spcAft>
                <a:spcPts val="0"/>
              </a:spcAft>
              <a:buClr>
                <a:schemeClr val="dk1"/>
              </a:buClr>
              <a:buSzPct val="222222"/>
              <a:buFont typeface="Arial"/>
              <a:buNone/>
            </a:pPr>
            <a:endParaRPr sz="1800">
              <a:solidFill>
                <a:schemeClr val="lt1"/>
              </a:solidFill>
              <a:latin typeface="Arial"/>
              <a:ea typeface="Arial"/>
              <a:cs typeface="Arial"/>
              <a:sym typeface="Arial"/>
            </a:endParaRPr>
          </a:p>
          <a:p>
            <a:pPr marL="0" lvl="0" indent="0" algn="l" rtl="0">
              <a:lnSpc>
                <a:spcPct val="100000"/>
              </a:lnSpc>
              <a:spcBef>
                <a:spcPts val="0"/>
              </a:spcBef>
              <a:spcAft>
                <a:spcPts val="0"/>
              </a:spcAft>
              <a:buClr>
                <a:schemeClr val="dk1"/>
              </a:buClr>
              <a:buSzPct val="222222"/>
              <a:buFont typeface="Arial"/>
              <a:buNone/>
            </a:pPr>
            <a:r>
              <a:rPr lang="en-US" sz="1800">
                <a:solidFill>
                  <a:schemeClr val="lt1"/>
                </a:solidFill>
                <a:latin typeface="Arial"/>
                <a:ea typeface="Arial"/>
                <a:cs typeface="Arial"/>
                <a:sym typeface="Arial"/>
              </a:rPr>
              <a:t>Capstone I Members: </a:t>
            </a:r>
            <a:r>
              <a:rPr lang="en-US" sz="1800">
                <a:solidFill>
                  <a:srgbClr val="FFFFFF"/>
                </a:solidFill>
                <a:latin typeface="Arial"/>
                <a:ea typeface="Arial"/>
                <a:cs typeface="Arial"/>
                <a:sym typeface="Arial"/>
              </a:rPr>
              <a:t>Jose Arosemena, Anthony Peña, Ricardo Colom, Richard Uriarte</a:t>
            </a:r>
            <a:endParaRPr sz="1800">
              <a:solidFill>
                <a:srgbClr val="FFFFFF"/>
              </a:solidFill>
              <a:latin typeface="Arial"/>
              <a:ea typeface="Arial"/>
              <a:cs typeface="Arial"/>
              <a:sym typeface="Arial"/>
            </a:endParaRPr>
          </a:p>
          <a:p>
            <a:pPr marL="0" lvl="0" indent="0" algn="l" rtl="0">
              <a:lnSpc>
                <a:spcPct val="100000"/>
              </a:lnSpc>
              <a:spcBef>
                <a:spcPts val="0"/>
              </a:spcBef>
              <a:spcAft>
                <a:spcPts val="0"/>
              </a:spcAft>
              <a:buClr>
                <a:schemeClr val="dk1"/>
              </a:buClr>
              <a:buSzPct val="222222"/>
              <a:buFont typeface="Arial"/>
              <a:buNone/>
            </a:pPr>
            <a:endParaRPr sz="1800">
              <a:solidFill>
                <a:schemeClr val="lt1"/>
              </a:solidFill>
              <a:latin typeface="Arial"/>
              <a:ea typeface="Arial"/>
              <a:cs typeface="Arial"/>
              <a:sym typeface="Arial"/>
            </a:endParaRPr>
          </a:p>
          <a:p>
            <a:pPr marL="0" lvl="0" indent="0" algn="l" rtl="0">
              <a:lnSpc>
                <a:spcPct val="100000"/>
              </a:lnSpc>
              <a:spcBef>
                <a:spcPts val="0"/>
              </a:spcBef>
              <a:spcAft>
                <a:spcPts val="0"/>
              </a:spcAft>
              <a:buClr>
                <a:schemeClr val="dk1"/>
              </a:buClr>
              <a:buSzPct val="222222"/>
              <a:buFont typeface="Arial"/>
              <a:buNone/>
            </a:pPr>
            <a:r>
              <a:rPr lang="en-US" sz="1800">
                <a:solidFill>
                  <a:schemeClr val="lt1"/>
                </a:solidFill>
                <a:latin typeface="Arial"/>
                <a:ea typeface="Arial"/>
                <a:cs typeface="Arial"/>
                <a:sym typeface="Arial"/>
              </a:rPr>
              <a:t>Product Owner: Dr. Cristina Palacios</a:t>
            </a:r>
            <a:endParaRPr sz="1400">
              <a:solidFill>
                <a:schemeClr val="dk1"/>
              </a:solidFill>
            </a:endParaRPr>
          </a:p>
          <a:p>
            <a:pPr marL="0" lvl="0" indent="0" algn="l" rtl="0">
              <a:lnSpc>
                <a:spcPct val="100000"/>
              </a:lnSpc>
              <a:spcBef>
                <a:spcPts val="0"/>
              </a:spcBef>
              <a:spcAft>
                <a:spcPts val="0"/>
              </a:spcAft>
              <a:buClr>
                <a:schemeClr val="dk1"/>
              </a:buClr>
              <a:buSzPct val="222222"/>
              <a:buFont typeface="Arial"/>
              <a:buNone/>
            </a:pPr>
            <a:endParaRPr sz="1800">
              <a:solidFill>
                <a:schemeClr val="lt1"/>
              </a:solidFill>
              <a:latin typeface="Arial"/>
              <a:ea typeface="Arial"/>
              <a:cs typeface="Arial"/>
              <a:sym typeface="Arial"/>
            </a:endParaRPr>
          </a:p>
          <a:p>
            <a:pPr marL="0" lvl="0" indent="0" algn="l" rtl="0">
              <a:lnSpc>
                <a:spcPct val="100000"/>
              </a:lnSpc>
              <a:spcBef>
                <a:spcPts val="0"/>
              </a:spcBef>
              <a:spcAft>
                <a:spcPts val="0"/>
              </a:spcAft>
              <a:buClr>
                <a:schemeClr val="dk1"/>
              </a:buClr>
              <a:buSzPct val="222222"/>
              <a:buFont typeface="Arial"/>
              <a:buNone/>
            </a:pPr>
            <a:r>
              <a:rPr lang="en-US" sz="1800">
                <a:solidFill>
                  <a:schemeClr val="lt1"/>
                </a:solidFill>
                <a:latin typeface="Arial"/>
                <a:ea typeface="Arial"/>
                <a:cs typeface="Arial"/>
                <a:sym typeface="Arial"/>
              </a:rPr>
              <a:t>Instructor: Dr. Masoud Sadjadi</a:t>
            </a:r>
            <a:endParaRPr/>
          </a:p>
        </p:txBody>
      </p:sp>
      <p:pic>
        <p:nvPicPr>
          <p:cNvPr id="225" name="Google Shape;225;p1"/>
          <p:cNvPicPr preferRelativeResize="0"/>
          <p:nvPr/>
        </p:nvPicPr>
        <p:blipFill rotWithShape="1">
          <a:blip r:embed="rId3">
            <a:alphaModFix/>
          </a:blip>
          <a:srcRect/>
          <a:stretch/>
        </p:blipFill>
        <p:spPr>
          <a:xfrm>
            <a:off x="2224200" y="1212279"/>
            <a:ext cx="7743598" cy="1145775"/>
          </a:xfrm>
          <a:prstGeom prst="rect">
            <a:avLst/>
          </a:prstGeom>
          <a:noFill/>
          <a:ln>
            <a:noFill/>
          </a:ln>
        </p:spPr>
      </p:pic>
      <p:pic>
        <p:nvPicPr>
          <p:cNvPr id="226" name="Google Shape;226;p1"/>
          <p:cNvPicPr preferRelativeResize="0"/>
          <p:nvPr/>
        </p:nvPicPr>
        <p:blipFill rotWithShape="1">
          <a:blip r:embed="rId4">
            <a:alphaModFix/>
          </a:blip>
          <a:srcRect/>
          <a:stretch/>
        </p:blipFill>
        <p:spPr>
          <a:xfrm>
            <a:off x="10588192" y="4893719"/>
            <a:ext cx="1253825" cy="1645074"/>
          </a:xfrm>
          <a:prstGeom prst="rect">
            <a:avLst/>
          </a:prstGeom>
          <a:noFill/>
          <a:ln>
            <a:noFill/>
          </a:ln>
        </p:spPr>
      </p:pic>
      <p:sp>
        <p:nvSpPr>
          <p:cNvPr id="227" name="Google Shape;227;p1"/>
          <p:cNvSpPr txBox="1"/>
          <p:nvPr/>
        </p:nvSpPr>
        <p:spPr>
          <a:xfrm>
            <a:off x="277091" y="6231016"/>
            <a:ext cx="2881745"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1" i="1" u="none" strike="noStrike" cap="none">
                <a:solidFill>
                  <a:srgbClr val="FFFFFF"/>
                </a:solidFill>
                <a:latin typeface="Arial"/>
                <a:ea typeface="Arial"/>
                <a:cs typeface="Arial"/>
                <a:sym typeface="Arial"/>
              </a:rPr>
              <a:t>Fall 2021 Senior Design Project</a:t>
            </a:r>
            <a:endParaRPr sz="11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cf5e503d40_0_112"/>
          <p:cNvSpPr txBox="1">
            <a:spLocks noGrp="1"/>
          </p:cNvSpPr>
          <p:nvPr>
            <p:ph type="body" idx="1"/>
          </p:nvPr>
        </p:nvSpPr>
        <p:spPr>
          <a:xfrm>
            <a:off x="348801" y="1788600"/>
            <a:ext cx="4277100" cy="32808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chemeClr val="dk1"/>
              </a:buClr>
              <a:buSzPts val="1100"/>
              <a:buNone/>
            </a:pPr>
            <a:endParaRPr sz="1400" b="1">
              <a:solidFill>
                <a:srgbClr val="000000"/>
              </a:solidFill>
            </a:endParaRPr>
          </a:p>
          <a:p>
            <a:pPr marL="0" lvl="0" indent="0" algn="l" rtl="0">
              <a:lnSpc>
                <a:spcPct val="115000"/>
              </a:lnSpc>
              <a:spcBef>
                <a:spcPts val="0"/>
              </a:spcBef>
              <a:spcAft>
                <a:spcPts val="0"/>
              </a:spcAft>
              <a:buClr>
                <a:schemeClr val="dk1"/>
              </a:buClr>
              <a:buSzPts val="1100"/>
              <a:buNone/>
            </a:pPr>
            <a:r>
              <a:rPr lang="en-US" sz="1400" b="1">
                <a:solidFill>
                  <a:srgbClr val="000000"/>
                </a:solidFill>
              </a:rPr>
              <a:t>As </a:t>
            </a:r>
            <a:r>
              <a:rPr lang="en-US" sz="1400">
                <a:solidFill>
                  <a:srgbClr val="000000"/>
                </a:solidFill>
              </a:rPr>
              <a:t>a developer</a:t>
            </a:r>
            <a:r>
              <a:rPr lang="en-US" sz="1400" b="1">
                <a:solidFill>
                  <a:srgbClr val="000000"/>
                </a:solidFill>
              </a:rPr>
              <a:t>, I should </a:t>
            </a:r>
            <a:r>
              <a:rPr lang="en-US" sz="1400">
                <a:solidFill>
                  <a:srgbClr val="000000"/>
                </a:solidFill>
              </a:rPr>
              <a:t>deploy the Snackability Web App using Microsoft Azure.</a:t>
            </a:r>
            <a:endParaRPr/>
          </a:p>
          <a:p>
            <a:pPr marL="0" lvl="0" indent="0" algn="l" rtl="0">
              <a:lnSpc>
                <a:spcPct val="115000"/>
              </a:lnSpc>
              <a:spcBef>
                <a:spcPts val="0"/>
              </a:spcBef>
              <a:spcAft>
                <a:spcPts val="0"/>
              </a:spcAft>
              <a:buClr>
                <a:schemeClr val="dk1"/>
              </a:buClr>
              <a:buSzPts val="1100"/>
              <a:buNone/>
            </a:pPr>
            <a:endParaRPr sz="1400" b="1">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Acceptance Criteria:</a:t>
            </a:r>
            <a:r>
              <a:rPr lang="en-US" sz="1400">
                <a:solidFill>
                  <a:srgbClr val="000000"/>
                </a:solidFill>
              </a:rPr>
              <a:t> after deploying the application users should be able to visit app.snackability.fiu.edu.</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GIVEN </a:t>
            </a:r>
            <a:r>
              <a:rPr lang="en-US" sz="1400">
                <a:solidFill>
                  <a:srgbClr val="000000"/>
                </a:solidFill>
              </a:rPr>
              <a:t>User navigates to app.snackability.fiu.edu</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WHEN </a:t>
            </a:r>
            <a:r>
              <a:rPr lang="en-US" sz="1400">
                <a:solidFill>
                  <a:srgbClr val="000000"/>
                </a:solidFill>
              </a:rPr>
              <a:t>they need to check or consume a snack</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THEN </a:t>
            </a:r>
            <a:r>
              <a:rPr lang="en-US" sz="1400">
                <a:solidFill>
                  <a:srgbClr val="000000"/>
                </a:solidFill>
              </a:rPr>
              <a:t>the application will load.</a:t>
            </a:r>
            <a:endParaRPr sz="2000">
              <a:solidFill>
                <a:srgbClr val="000000"/>
              </a:solidFill>
            </a:endParaRPr>
          </a:p>
        </p:txBody>
      </p:sp>
      <p:sp>
        <p:nvSpPr>
          <p:cNvPr id="298" name="Google Shape;298;gcf5e503d40_0_112"/>
          <p:cNvSpPr txBox="1">
            <a:spLocks noGrp="1"/>
          </p:cNvSpPr>
          <p:nvPr>
            <p:ph type="title"/>
          </p:nvPr>
        </p:nvSpPr>
        <p:spPr>
          <a:xfrm>
            <a:off x="348801" y="808109"/>
            <a:ext cx="4627500" cy="5640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None/>
            </a:pPr>
            <a:r>
              <a:rPr lang="en-US" sz="2100" b="1">
                <a:solidFill>
                  <a:srgbClr val="CC006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WEBSNAK-4 Deploy the Snackability Web App</a:t>
            </a:r>
            <a:endParaRPr/>
          </a:p>
        </p:txBody>
      </p:sp>
      <p:pic>
        <p:nvPicPr>
          <p:cNvPr id="299" name="Google Shape;299;gcf5e503d40_0_112"/>
          <p:cNvPicPr preferRelativeResize="0"/>
          <p:nvPr/>
        </p:nvPicPr>
        <p:blipFill rotWithShape="1">
          <a:blip r:embed="rId3">
            <a:alphaModFix/>
          </a:blip>
          <a:srcRect/>
          <a:stretch/>
        </p:blipFill>
        <p:spPr>
          <a:xfrm>
            <a:off x="3445104" y="5072594"/>
            <a:ext cx="1253825" cy="1645074"/>
          </a:xfrm>
          <a:prstGeom prst="rect">
            <a:avLst/>
          </a:prstGeom>
          <a:noFill/>
          <a:ln>
            <a:noFill/>
          </a:ln>
        </p:spPr>
      </p:pic>
      <p:pic>
        <p:nvPicPr>
          <p:cNvPr id="300" name="Google Shape;300;gcf5e503d40_0_112"/>
          <p:cNvPicPr preferRelativeResize="0"/>
          <p:nvPr/>
        </p:nvPicPr>
        <p:blipFill>
          <a:blip r:embed="rId4">
            <a:alphaModFix/>
          </a:blip>
          <a:stretch>
            <a:fillRect/>
          </a:stretch>
        </p:blipFill>
        <p:spPr>
          <a:xfrm>
            <a:off x="5775100" y="1895750"/>
            <a:ext cx="5593702" cy="2955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cf5e503d40_0_122"/>
          <p:cNvSpPr txBox="1">
            <a:spLocks noGrp="1"/>
          </p:cNvSpPr>
          <p:nvPr>
            <p:ph type="body" idx="1"/>
          </p:nvPr>
        </p:nvSpPr>
        <p:spPr>
          <a:xfrm>
            <a:off x="243102" y="1788600"/>
            <a:ext cx="4406700" cy="3280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US" sz="1400" b="1">
                <a:solidFill>
                  <a:srgbClr val="000000"/>
                </a:solidFill>
              </a:rPr>
              <a:t>As a</a:t>
            </a:r>
            <a:r>
              <a:rPr lang="en-US" sz="1400">
                <a:solidFill>
                  <a:srgbClr val="000000"/>
                </a:solidFill>
              </a:rPr>
              <a:t> developer, </a:t>
            </a:r>
            <a:r>
              <a:rPr lang="en-US" sz="1400" b="1">
                <a:solidFill>
                  <a:srgbClr val="000000"/>
                </a:solidFill>
              </a:rPr>
              <a:t>I should </a:t>
            </a:r>
            <a:r>
              <a:rPr lang="en-US" sz="1400">
                <a:solidFill>
                  <a:srgbClr val="000000"/>
                </a:solidFill>
              </a:rPr>
              <a:t>start working on a contact us page that will serve as a way for users to request access to the web app</a:t>
            </a:r>
            <a:endParaRPr sz="1400">
              <a:solidFill>
                <a:srgbClr val="000000"/>
              </a:solidFill>
            </a:endParaRPr>
          </a:p>
          <a:p>
            <a:pPr marL="0" lvl="0" indent="0" algn="l" rtl="0">
              <a:lnSpc>
                <a:spcPct val="115000"/>
              </a:lnSpc>
              <a:spcBef>
                <a:spcPts val="0"/>
              </a:spcBef>
              <a:spcAft>
                <a:spcPts val="0"/>
              </a:spcAft>
              <a:buClr>
                <a:schemeClr val="dk1"/>
              </a:buClr>
              <a:buSzPts val="1100"/>
              <a:buNone/>
            </a:pP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Acceptance Criteria:</a:t>
            </a:r>
            <a:r>
              <a:rPr lang="en-US" sz="1400">
                <a:solidFill>
                  <a:srgbClr val="000000"/>
                </a:solidFill>
              </a:rPr>
              <a:t> Contact page allow users to contact the admin</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GIVEN</a:t>
            </a:r>
            <a:r>
              <a:rPr lang="en-US" sz="1400">
                <a:solidFill>
                  <a:srgbClr val="000000"/>
                </a:solidFill>
              </a:rPr>
              <a:t> </a:t>
            </a:r>
            <a:r>
              <a:rPr lang="en-US" sz="1400">
                <a:solidFill>
                  <a:schemeClr val="dk1"/>
                </a:solidFill>
              </a:rPr>
              <a:t>User navigates to Contact Us page</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WHEN </a:t>
            </a:r>
            <a:r>
              <a:rPr lang="en-US" sz="1400">
                <a:solidFill>
                  <a:srgbClr val="000000"/>
                </a:solidFill>
              </a:rPr>
              <a:t>User input there information and submit</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400" b="1">
                <a:solidFill>
                  <a:srgbClr val="000000"/>
                </a:solidFill>
              </a:rPr>
              <a:t>THEN</a:t>
            </a:r>
            <a:r>
              <a:rPr lang="en-US" sz="1400">
                <a:solidFill>
                  <a:srgbClr val="000000"/>
                </a:solidFill>
              </a:rPr>
              <a:t> email will be send to the admin with user information</a:t>
            </a:r>
            <a:endParaRPr sz="1400">
              <a:solidFill>
                <a:srgbClr val="000000"/>
              </a:solidFill>
            </a:endParaRPr>
          </a:p>
          <a:p>
            <a:pPr marL="0" lvl="0" indent="0" algn="l" rtl="0">
              <a:lnSpc>
                <a:spcPct val="115000"/>
              </a:lnSpc>
              <a:spcBef>
                <a:spcPts val="0"/>
              </a:spcBef>
              <a:spcAft>
                <a:spcPts val="0"/>
              </a:spcAft>
              <a:buClr>
                <a:schemeClr val="dk1"/>
              </a:buClr>
              <a:buSzPts val="1100"/>
              <a:buFont typeface="Arial"/>
              <a:buNone/>
            </a:pPr>
            <a:endParaRPr sz="1400">
              <a:solidFill>
                <a:srgbClr val="000000"/>
              </a:solidFill>
            </a:endParaRPr>
          </a:p>
        </p:txBody>
      </p:sp>
      <p:sp>
        <p:nvSpPr>
          <p:cNvPr id="306" name="Google Shape;306;gcf5e503d40_0_122"/>
          <p:cNvSpPr txBox="1">
            <a:spLocks noGrp="1"/>
          </p:cNvSpPr>
          <p:nvPr>
            <p:ph type="title"/>
          </p:nvPr>
        </p:nvSpPr>
        <p:spPr>
          <a:xfrm>
            <a:off x="243102" y="683491"/>
            <a:ext cx="4605990" cy="801809"/>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None/>
            </a:pPr>
            <a:r>
              <a:rPr lang="en-US" sz="2000" b="1">
                <a:solidFill>
                  <a:srgbClr val="CC0066"/>
                </a:solidFill>
              </a:rPr>
              <a:t>WEBSNAK-5 Start Implementing a Contact Us page</a:t>
            </a:r>
            <a:endParaRPr/>
          </a:p>
        </p:txBody>
      </p:sp>
      <p:pic>
        <p:nvPicPr>
          <p:cNvPr id="307" name="Google Shape;307;gcf5e503d40_0_122"/>
          <p:cNvPicPr preferRelativeResize="0"/>
          <p:nvPr/>
        </p:nvPicPr>
        <p:blipFill rotWithShape="1">
          <a:blip r:embed="rId3">
            <a:alphaModFix/>
          </a:blip>
          <a:srcRect/>
          <a:stretch/>
        </p:blipFill>
        <p:spPr>
          <a:xfrm>
            <a:off x="3445104" y="5072594"/>
            <a:ext cx="1253825" cy="1645074"/>
          </a:xfrm>
          <a:prstGeom prst="rect">
            <a:avLst/>
          </a:prstGeom>
          <a:noFill/>
          <a:ln>
            <a:noFill/>
          </a:ln>
        </p:spPr>
      </p:pic>
      <p:pic>
        <p:nvPicPr>
          <p:cNvPr id="308" name="Google Shape;308;gcf5e503d40_0_122"/>
          <p:cNvPicPr preferRelativeResize="0"/>
          <p:nvPr/>
        </p:nvPicPr>
        <p:blipFill>
          <a:blip r:embed="rId4">
            <a:alphaModFix/>
          </a:blip>
          <a:stretch>
            <a:fillRect/>
          </a:stretch>
        </p:blipFill>
        <p:spPr>
          <a:xfrm>
            <a:off x="5836600" y="1238225"/>
            <a:ext cx="5501100" cy="4582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cf5e503d40_0_132"/>
          <p:cNvSpPr txBox="1">
            <a:spLocks noGrp="1"/>
          </p:cNvSpPr>
          <p:nvPr>
            <p:ph type="body" idx="1"/>
          </p:nvPr>
        </p:nvSpPr>
        <p:spPr>
          <a:xfrm>
            <a:off x="186675" y="1788600"/>
            <a:ext cx="4676700" cy="3280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300" b="1">
                <a:solidFill>
                  <a:srgbClr val="000000"/>
                </a:solidFill>
              </a:rPr>
              <a:t>As a</a:t>
            </a:r>
            <a:r>
              <a:rPr lang="en-US" sz="1300">
                <a:solidFill>
                  <a:srgbClr val="000000"/>
                </a:solidFill>
              </a:rPr>
              <a:t> developer, </a:t>
            </a:r>
            <a:r>
              <a:rPr lang="en-US" sz="1300" b="1">
                <a:solidFill>
                  <a:srgbClr val="000000"/>
                </a:solidFill>
              </a:rPr>
              <a:t>I should </a:t>
            </a:r>
            <a:r>
              <a:rPr lang="en-US" sz="1300">
                <a:solidFill>
                  <a:srgbClr val="000000"/>
                </a:solidFill>
              </a:rPr>
              <a:t>make a “reset password” page for Snackability Web App.</a:t>
            </a:r>
            <a:endParaRPr sz="1300">
              <a:solidFill>
                <a:srgbClr val="000000"/>
              </a:solidFill>
            </a:endParaRPr>
          </a:p>
          <a:p>
            <a:pPr marL="0" lvl="0" indent="0" algn="l" rtl="0">
              <a:lnSpc>
                <a:spcPct val="115000"/>
              </a:lnSpc>
              <a:spcBef>
                <a:spcPts val="0"/>
              </a:spcBef>
              <a:spcAft>
                <a:spcPts val="0"/>
              </a:spcAft>
              <a:buClr>
                <a:schemeClr val="dk1"/>
              </a:buClr>
              <a:buSzPts val="1100"/>
              <a:buFont typeface="Arial"/>
              <a:buNone/>
            </a:pPr>
            <a:endParaRPr sz="1300">
              <a:solidFill>
                <a:srgbClr val="000000"/>
              </a:solidFill>
            </a:endParaRPr>
          </a:p>
          <a:p>
            <a:pPr marL="0" lvl="0" indent="0" algn="l" rtl="0">
              <a:lnSpc>
                <a:spcPct val="115000"/>
              </a:lnSpc>
              <a:spcBef>
                <a:spcPts val="0"/>
              </a:spcBef>
              <a:spcAft>
                <a:spcPts val="0"/>
              </a:spcAft>
              <a:buClr>
                <a:schemeClr val="dk1"/>
              </a:buClr>
              <a:buSzPts val="1100"/>
              <a:buFont typeface="Arial"/>
              <a:buNone/>
            </a:pPr>
            <a:endParaRPr sz="13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300" b="1">
                <a:solidFill>
                  <a:srgbClr val="000000"/>
                </a:solidFill>
              </a:rPr>
              <a:t>Acceptance Criteria: </a:t>
            </a:r>
            <a:r>
              <a:rPr lang="en-US" sz="1300">
                <a:solidFill>
                  <a:srgbClr val="000000"/>
                </a:solidFill>
              </a:rPr>
              <a:t>Users receives a reset password link and password is reset </a:t>
            </a:r>
            <a:endParaRPr sz="1300">
              <a:solidFill>
                <a:srgbClr val="000000"/>
              </a:solidFill>
            </a:endParaRPr>
          </a:p>
          <a:p>
            <a:pPr marL="1428750" lvl="0" indent="-1428750" algn="l" rtl="0">
              <a:lnSpc>
                <a:spcPct val="115000"/>
              </a:lnSpc>
              <a:spcBef>
                <a:spcPts val="0"/>
              </a:spcBef>
              <a:spcAft>
                <a:spcPts val="0"/>
              </a:spcAft>
              <a:buClr>
                <a:schemeClr val="dk1"/>
              </a:buClr>
              <a:buSzPts val="1100"/>
              <a:buFont typeface="Arial"/>
              <a:buNone/>
            </a:pPr>
            <a:endParaRPr sz="1300">
              <a:solidFill>
                <a:srgbClr val="000000"/>
              </a:solidFill>
            </a:endParaRPr>
          </a:p>
          <a:p>
            <a:pPr marL="1428750" lvl="0" indent="-1428750" algn="l" rtl="0">
              <a:lnSpc>
                <a:spcPct val="115000"/>
              </a:lnSpc>
              <a:spcBef>
                <a:spcPts val="0"/>
              </a:spcBef>
              <a:spcAft>
                <a:spcPts val="0"/>
              </a:spcAft>
              <a:buClr>
                <a:schemeClr val="dk1"/>
              </a:buClr>
              <a:buSzPts val="1100"/>
              <a:buFont typeface="Arial"/>
              <a:buNone/>
            </a:pPr>
            <a:endParaRPr sz="13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300" b="1">
                <a:solidFill>
                  <a:srgbClr val="000000"/>
                </a:solidFill>
              </a:rPr>
              <a:t>GIVEN</a:t>
            </a:r>
            <a:r>
              <a:rPr lang="en-US" sz="1300">
                <a:solidFill>
                  <a:srgbClr val="000000"/>
                </a:solidFill>
              </a:rPr>
              <a:t> User navigates to reset password page</a:t>
            </a:r>
            <a:endParaRPr sz="13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300" b="1">
                <a:solidFill>
                  <a:srgbClr val="000000"/>
                </a:solidFill>
              </a:rPr>
              <a:t>WHEN </a:t>
            </a:r>
            <a:r>
              <a:rPr lang="en-US" sz="1300">
                <a:solidFill>
                  <a:srgbClr val="000000"/>
                </a:solidFill>
              </a:rPr>
              <a:t>User</a:t>
            </a:r>
            <a:r>
              <a:rPr lang="en-US" sz="1300" b="1">
                <a:solidFill>
                  <a:srgbClr val="000000"/>
                </a:solidFill>
              </a:rPr>
              <a:t> </a:t>
            </a:r>
            <a:r>
              <a:rPr lang="en-US" sz="1300">
                <a:solidFill>
                  <a:srgbClr val="000000"/>
                </a:solidFill>
              </a:rPr>
              <a:t>clicks reset password button</a:t>
            </a:r>
            <a:endParaRPr sz="1300">
              <a:solidFill>
                <a:srgbClr val="000000"/>
              </a:solidFill>
            </a:endParaRPr>
          </a:p>
          <a:p>
            <a:pPr marL="457200" lvl="0" indent="-457200" algn="l" rtl="0">
              <a:lnSpc>
                <a:spcPct val="115000"/>
              </a:lnSpc>
              <a:spcBef>
                <a:spcPts val="0"/>
              </a:spcBef>
              <a:spcAft>
                <a:spcPts val="0"/>
              </a:spcAft>
              <a:buClr>
                <a:schemeClr val="dk1"/>
              </a:buClr>
              <a:buSzPts val="1100"/>
              <a:buFont typeface="Arial"/>
              <a:buNone/>
            </a:pPr>
            <a:r>
              <a:rPr lang="en-US" sz="1300" b="1">
                <a:solidFill>
                  <a:srgbClr val="000000"/>
                </a:solidFill>
              </a:rPr>
              <a:t>THEN  </a:t>
            </a:r>
            <a:r>
              <a:rPr lang="en-US" sz="1300">
                <a:solidFill>
                  <a:srgbClr val="000000"/>
                </a:solidFill>
              </a:rPr>
              <a:t>User receives an email with a valid link to reset their password</a:t>
            </a:r>
            <a:endParaRPr sz="1300">
              <a:solidFill>
                <a:srgbClr val="000000"/>
              </a:solidFill>
            </a:endParaRPr>
          </a:p>
        </p:txBody>
      </p:sp>
      <p:sp>
        <p:nvSpPr>
          <p:cNvPr id="314" name="Google Shape;314;gcf5e503d40_0_132"/>
          <p:cNvSpPr txBox="1">
            <a:spLocks noGrp="1"/>
          </p:cNvSpPr>
          <p:nvPr>
            <p:ph type="title"/>
          </p:nvPr>
        </p:nvSpPr>
        <p:spPr>
          <a:xfrm>
            <a:off x="186674" y="1039200"/>
            <a:ext cx="4608000" cy="5640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None/>
            </a:pPr>
            <a:r>
              <a:rPr lang="en-US" sz="2000" b="1">
                <a:solidFill>
                  <a:srgbClr val="CC0066"/>
                </a:solidFill>
              </a:rPr>
              <a:t>WEBSNAK-7 Make a reset password page</a:t>
            </a:r>
            <a:endParaRPr/>
          </a:p>
        </p:txBody>
      </p:sp>
      <p:pic>
        <p:nvPicPr>
          <p:cNvPr id="315" name="Google Shape;315;gcf5e503d40_0_132"/>
          <p:cNvPicPr preferRelativeResize="0"/>
          <p:nvPr/>
        </p:nvPicPr>
        <p:blipFill rotWithShape="1">
          <a:blip r:embed="rId3">
            <a:alphaModFix/>
          </a:blip>
          <a:srcRect/>
          <a:stretch/>
        </p:blipFill>
        <p:spPr>
          <a:xfrm>
            <a:off x="3445104" y="5072594"/>
            <a:ext cx="1253825" cy="1645074"/>
          </a:xfrm>
          <a:prstGeom prst="rect">
            <a:avLst/>
          </a:prstGeom>
          <a:noFill/>
          <a:ln>
            <a:noFill/>
          </a:ln>
        </p:spPr>
      </p:pic>
      <p:pic>
        <p:nvPicPr>
          <p:cNvPr id="316" name="Google Shape;316;gcf5e503d40_0_132"/>
          <p:cNvPicPr preferRelativeResize="0"/>
          <p:nvPr/>
        </p:nvPicPr>
        <p:blipFill>
          <a:blip r:embed="rId4">
            <a:alphaModFix/>
          </a:blip>
          <a:stretch>
            <a:fillRect/>
          </a:stretch>
        </p:blipFill>
        <p:spPr>
          <a:xfrm>
            <a:off x="5914150" y="1082537"/>
            <a:ext cx="5283875" cy="4692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cf8112ac04_0_0"/>
          <p:cNvSpPr txBox="1">
            <a:spLocks noGrp="1"/>
          </p:cNvSpPr>
          <p:nvPr>
            <p:ph type="body" idx="1"/>
          </p:nvPr>
        </p:nvSpPr>
        <p:spPr>
          <a:xfrm>
            <a:off x="243102" y="1788600"/>
            <a:ext cx="4406700" cy="3280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500" b="1">
                <a:solidFill>
                  <a:srgbClr val="000000"/>
                </a:solidFill>
              </a:rPr>
              <a:t>As a</a:t>
            </a:r>
            <a:r>
              <a:rPr lang="en-US" sz="1500">
                <a:solidFill>
                  <a:srgbClr val="000000"/>
                </a:solidFill>
              </a:rPr>
              <a:t> developer, </a:t>
            </a:r>
            <a:r>
              <a:rPr lang="en-US" sz="1500" b="1">
                <a:solidFill>
                  <a:srgbClr val="000000"/>
                </a:solidFill>
              </a:rPr>
              <a:t>I should </a:t>
            </a:r>
            <a:r>
              <a:rPr lang="en-US" sz="1500">
                <a:solidFill>
                  <a:srgbClr val="000000"/>
                </a:solidFill>
              </a:rPr>
              <a:t>develop a page in which a user with the “admin” role can create a new account for Snackability</a:t>
            </a:r>
            <a:endParaRPr/>
          </a:p>
          <a:p>
            <a:pPr marL="0" lvl="0" indent="0" algn="l" rtl="0">
              <a:lnSpc>
                <a:spcPct val="115000"/>
              </a:lnSpc>
              <a:spcBef>
                <a:spcPts val="0"/>
              </a:spcBef>
              <a:spcAft>
                <a:spcPts val="0"/>
              </a:spcAft>
              <a:buClr>
                <a:schemeClr val="dk1"/>
              </a:buClr>
              <a:buSzPts val="1100"/>
              <a:buFont typeface="Arial"/>
              <a:buNone/>
            </a:pPr>
            <a:endParaRPr sz="15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500" b="1">
                <a:solidFill>
                  <a:srgbClr val="000000"/>
                </a:solidFill>
              </a:rPr>
              <a:t>Acceptance Criteria:</a:t>
            </a:r>
            <a:r>
              <a:rPr lang="en-US" sz="1500">
                <a:solidFill>
                  <a:srgbClr val="000000"/>
                </a:solidFill>
              </a:rPr>
              <a:t> Create a new account with either user or admin role</a:t>
            </a:r>
            <a:endParaRPr sz="1500">
              <a:solidFill>
                <a:srgbClr val="000000"/>
              </a:solidFill>
            </a:endParaRPr>
          </a:p>
          <a:p>
            <a:pPr marL="0" lvl="0" indent="0" algn="l" rtl="0">
              <a:lnSpc>
                <a:spcPct val="115000"/>
              </a:lnSpc>
              <a:spcBef>
                <a:spcPts val="0"/>
              </a:spcBef>
              <a:spcAft>
                <a:spcPts val="0"/>
              </a:spcAft>
              <a:buClr>
                <a:schemeClr val="dk1"/>
              </a:buClr>
              <a:buSzPts val="1100"/>
              <a:buFont typeface="Arial"/>
              <a:buNone/>
            </a:pPr>
            <a:endParaRPr sz="15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500" b="1">
                <a:solidFill>
                  <a:srgbClr val="000000"/>
                </a:solidFill>
              </a:rPr>
              <a:t>GIVEN</a:t>
            </a:r>
            <a:r>
              <a:rPr lang="en-US" sz="1500">
                <a:solidFill>
                  <a:srgbClr val="000000"/>
                </a:solidFill>
              </a:rPr>
              <a:t> Admin navigates to Create Account page</a:t>
            </a:r>
            <a:endParaRPr sz="15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500" b="1">
                <a:solidFill>
                  <a:srgbClr val="000000"/>
                </a:solidFill>
              </a:rPr>
              <a:t>WHEN </a:t>
            </a:r>
            <a:r>
              <a:rPr lang="en-US" sz="1500">
                <a:solidFill>
                  <a:schemeClr val="dk1"/>
                </a:solidFill>
              </a:rPr>
              <a:t>Admin </a:t>
            </a:r>
            <a:r>
              <a:rPr lang="en-US" sz="1500">
                <a:solidFill>
                  <a:srgbClr val="000000"/>
                </a:solidFill>
              </a:rPr>
              <a:t>inputs user details and submits</a:t>
            </a:r>
            <a:endParaRPr sz="1500">
              <a:solidFill>
                <a:srgbClr val="000000"/>
              </a:solidFill>
            </a:endParaRPr>
          </a:p>
          <a:p>
            <a:pPr marL="0" lvl="0" indent="0" algn="l" rtl="0">
              <a:lnSpc>
                <a:spcPct val="115000"/>
              </a:lnSpc>
              <a:spcBef>
                <a:spcPts val="0"/>
              </a:spcBef>
              <a:spcAft>
                <a:spcPts val="0"/>
              </a:spcAft>
              <a:buClr>
                <a:schemeClr val="dk1"/>
              </a:buClr>
              <a:buSzPts val="1100"/>
              <a:buFont typeface="Arial"/>
              <a:buNone/>
            </a:pPr>
            <a:r>
              <a:rPr lang="en-US" sz="1500" b="1">
                <a:solidFill>
                  <a:srgbClr val="000000"/>
                </a:solidFill>
              </a:rPr>
              <a:t>THEN</a:t>
            </a:r>
            <a:r>
              <a:rPr lang="en-US" sz="1500">
                <a:solidFill>
                  <a:srgbClr val="000000"/>
                </a:solidFill>
              </a:rPr>
              <a:t> a connection with firebase is made, a new account is created, and a completion/error message is displayed</a:t>
            </a:r>
            <a:endParaRPr sz="1700" b="1">
              <a:solidFill>
                <a:srgbClr val="000000"/>
              </a:solidFill>
            </a:endParaRPr>
          </a:p>
        </p:txBody>
      </p:sp>
      <p:sp>
        <p:nvSpPr>
          <p:cNvPr id="322" name="Google Shape;322;gcf8112ac04_0_0"/>
          <p:cNvSpPr txBox="1">
            <a:spLocks noGrp="1"/>
          </p:cNvSpPr>
          <p:nvPr>
            <p:ph type="title"/>
          </p:nvPr>
        </p:nvSpPr>
        <p:spPr>
          <a:xfrm>
            <a:off x="243102" y="921300"/>
            <a:ext cx="4670644" cy="5640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None/>
            </a:pPr>
            <a:r>
              <a:rPr lang="en-US" sz="2000" b="1">
                <a:solidFill>
                  <a:srgbClr val="CC0066"/>
                </a:solidFill>
              </a:rPr>
              <a:t>WEBSNAK-6 Make a “Create Account” </a:t>
            </a:r>
            <a:r>
              <a:rPr lang="en-US" sz="2000" b="1">
                <a:solidFill>
                  <a:srgbClr val="CC006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page</a:t>
            </a:r>
            <a:endParaRPr/>
          </a:p>
        </p:txBody>
      </p:sp>
      <p:pic>
        <p:nvPicPr>
          <p:cNvPr id="323" name="Google Shape;323;gcf8112ac04_0_0"/>
          <p:cNvPicPr preferRelativeResize="0"/>
          <p:nvPr/>
        </p:nvPicPr>
        <p:blipFill rotWithShape="1">
          <a:blip r:embed="rId3">
            <a:alphaModFix/>
          </a:blip>
          <a:srcRect/>
          <a:stretch/>
        </p:blipFill>
        <p:spPr>
          <a:xfrm>
            <a:off x="3445104" y="5072594"/>
            <a:ext cx="1253825" cy="1645074"/>
          </a:xfrm>
          <a:prstGeom prst="rect">
            <a:avLst/>
          </a:prstGeom>
          <a:noFill/>
          <a:ln>
            <a:noFill/>
          </a:ln>
        </p:spPr>
      </p:pic>
      <p:pic>
        <p:nvPicPr>
          <p:cNvPr id="324" name="Google Shape;324;gcf8112ac04_0_0"/>
          <p:cNvPicPr preferRelativeResize="0"/>
          <p:nvPr/>
        </p:nvPicPr>
        <p:blipFill>
          <a:blip r:embed="rId4">
            <a:alphaModFix/>
          </a:blip>
          <a:stretch>
            <a:fillRect/>
          </a:stretch>
        </p:blipFill>
        <p:spPr>
          <a:xfrm>
            <a:off x="5808225" y="1133925"/>
            <a:ext cx="5537601" cy="45901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cf5e503d40_0_59"/>
          <p:cNvSpPr txBox="1">
            <a:spLocks noGrp="1"/>
          </p:cNvSpPr>
          <p:nvPr>
            <p:ph type="body" idx="1"/>
          </p:nvPr>
        </p:nvSpPr>
        <p:spPr>
          <a:xfrm>
            <a:off x="545300" y="1852475"/>
            <a:ext cx="4063800" cy="27621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15000"/>
              </a:lnSpc>
              <a:spcBef>
                <a:spcPts val="0"/>
              </a:spcBef>
              <a:spcAft>
                <a:spcPts val="0"/>
              </a:spcAft>
              <a:buClr>
                <a:schemeClr val="dk1"/>
              </a:buClr>
              <a:buSzPct val="78571"/>
              <a:buFont typeface="Arial"/>
              <a:buNone/>
            </a:pPr>
            <a:r>
              <a:rPr lang="en-US" sz="1400" b="1">
                <a:solidFill>
                  <a:srgbClr val="000000"/>
                </a:solidFill>
              </a:rPr>
              <a:t>As a</a:t>
            </a:r>
            <a:r>
              <a:rPr lang="en-US" sz="1400">
                <a:solidFill>
                  <a:srgbClr val="000000"/>
                </a:solidFill>
              </a:rPr>
              <a:t> developer, </a:t>
            </a:r>
            <a:r>
              <a:rPr lang="en-US" sz="1400" b="1">
                <a:solidFill>
                  <a:srgbClr val="000000"/>
                </a:solidFill>
              </a:rPr>
              <a:t>I should </a:t>
            </a:r>
            <a:r>
              <a:rPr lang="en-US" sz="1500">
                <a:solidFill>
                  <a:schemeClr val="dk1"/>
                </a:solidFill>
              </a:rPr>
              <a:t>develop a page in which all current users are displayed and a user with the “admin” role can manage existing users in the system</a:t>
            </a:r>
            <a:endParaRPr/>
          </a:p>
          <a:p>
            <a:pPr marL="0" lvl="0" indent="0" algn="l" rtl="0">
              <a:lnSpc>
                <a:spcPct val="115000"/>
              </a:lnSpc>
              <a:spcBef>
                <a:spcPts val="0"/>
              </a:spcBef>
              <a:spcAft>
                <a:spcPts val="0"/>
              </a:spcAft>
              <a:buClr>
                <a:schemeClr val="dk1"/>
              </a:buClr>
              <a:buSzPct val="78571"/>
              <a:buFont typeface="Arial"/>
              <a:buNone/>
            </a:pPr>
            <a:endParaRPr sz="1400">
              <a:solidFill>
                <a:srgbClr val="000000"/>
              </a:solidFill>
            </a:endParaRPr>
          </a:p>
          <a:p>
            <a:pPr marL="0" lvl="0" indent="0" algn="l" rtl="0">
              <a:lnSpc>
                <a:spcPct val="115000"/>
              </a:lnSpc>
              <a:spcBef>
                <a:spcPts val="0"/>
              </a:spcBef>
              <a:spcAft>
                <a:spcPts val="0"/>
              </a:spcAft>
              <a:buClr>
                <a:schemeClr val="dk1"/>
              </a:buClr>
              <a:buSzPct val="78571"/>
              <a:buFont typeface="Arial"/>
              <a:buNone/>
            </a:pPr>
            <a:r>
              <a:rPr lang="en-US" sz="1400" b="1">
                <a:solidFill>
                  <a:srgbClr val="000000"/>
                </a:solidFill>
              </a:rPr>
              <a:t>Acceptance Criteria:</a:t>
            </a:r>
            <a:r>
              <a:rPr lang="en-US" sz="1400">
                <a:solidFill>
                  <a:srgbClr val="000000"/>
                </a:solidFill>
              </a:rPr>
              <a:t> Admin can view, disable and delete accounts, and reset passwords</a:t>
            </a:r>
            <a:endParaRPr sz="1400">
              <a:solidFill>
                <a:srgbClr val="000000"/>
              </a:solidFill>
            </a:endParaRPr>
          </a:p>
          <a:p>
            <a:pPr marL="0" lvl="0" indent="0" algn="l" rtl="0">
              <a:lnSpc>
                <a:spcPct val="115000"/>
              </a:lnSpc>
              <a:spcBef>
                <a:spcPts val="0"/>
              </a:spcBef>
              <a:spcAft>
                <a:spcPts val="0"/>
              </a:spcAft>
              <a:buClr>
                <a:schemeClr val="dk1"/>
              </a:buClr>
              <a:buSzPct val="78571"/>
              <a:buFont typeface="Arial"/>
              <a:buNone/>
            </a:pPr>
            <a:endParaRPr sz="1400">
              <a:solidFill>
                <a:srgbClr val="000000"/>
              </a:solidFill>
            </a:endParaRPr>
          </a:p>
          <a:p>
            <a:pPr marL="0" lvl="0" indent="0" algn="l" rtl="0">
              <a:lnSpc>
                <a:spcPct val="115000"/>
              </a:lnSpc>
              <a:spcBef>
                <a:spcPts val="0"/>
              </a:spcBef>
              <a:spcAft>
                <a:spcPts val="0"/>
              </a:spcAft>
              <a:buClr>
                <a:schemeClr val="dk1"/>
              </a:buClr>
              <a:buSzPct val="73333"/>
              <a:buFont typeface="Arial"/>
              <a:buNone/>
            </a:pPr>
            <a:r>
              <a:rPr lang="en-US" sz="1500" b="1">
                <a:solidFill>
                  <a:schemeClr val="dk1"/>
                </a:solidFill>
              </a:rPr>
              <a:t>GIVEN</a:t>
            </a:r>
            <a:r>
              <a:rPr lang="en-US" sz="1500">
                <a:solidFill>
                  <a:schemeClr val="dk1"/>
                </a:solidFill>
              </a:rPr>
              <a:t> Admin navigates to Create Account page</a:t>
            </a:r>
            <a:endParaRPr sz="1500">
              <a:solidFill>
                <a:schemeClr val="dk1"/>
              </a:solidFill>
            </a:endParaRPr>
          </a:p>
          <a:p>
            <a:pPr marL="0" lvl="0" indent="0" algn="l" rtl="0">
              <a:lnSpc>
                <a:spcPct val="115000"/>
              </a:lnSpc>
              <a:spcBef>
                <a:spcPts val="0"/>
              </a:spcBef>
              <a:spcAft>
                <a:spcPts val="0"/>
              </a:spcAft>
              <a:buClr>
                <a:schemeClr val="dk1"/>
              </a:buClr>
              <a:buSzPct val="73333"/>
              <a:buFont typeface="Arial"/>
              <a:buNone/>
            </a:pPr>
            <a:r>
              <a:rPr lang="en-US" sz="1500" b="1">
                <a:solidFill>
                  <a:schemeClr val="dk1"/>
                </a:solidFill>
              </a:rPr>
              <a:t>WHEN </a:t>
            </a:r>
            <a:r>
              <a:rPr lang="en-US" sz="1500">
                <a:solidFill>
                  <a:schemeClr val="dk1"/>
                </a:solidFill>
              </a:rPr>
              <a:t>Admin deletes, disables or resets password</a:t>
            </a:r>
            <a:endParaRPr sz="1500">
              <a:solidFill>
                <a:schemeClr val="dk1"/>
              </a:solidFill>
            </a:endParaRPr>
          </a:p>
          <a:p>
            <a:pPr marL="0" lvl="0" indent="0" algn="l" rtl="0">
              <a:lnSpc>
                <a:spcPct val="115000"/>
              </a:lnSpc>
              <a:spcBef>
                <a:spcPts val="0"/>
              </a:spcBef>
              <a:spcAft>
                <a:spcPts val="0"/>
              </a:spcAft>
              <a:buClr>
                <a:schemeClr val="dk1"/>
              </a:buClr>
              <a:buSzPct val="73333"/>
              <a:buFont typeface="Arial"/>
              <a:buNone/>
            </a:pPr>
            <a:r>
              <a:rPr lang="en-US" sz="1500" b="1">
                <a:solidFill>
                  <a:schemeClr val="dk1"/>
                </a:solidFill>
              </a:rPr>
              <a:t>THEN</a:t>
            </a:r>
            <a:r>
              <a:rPr lang="en-US" sz="1500">
                <a:solidFill>
                  <a:schemeClr val="dk1"/>
                </a:solidFill>
              </a:rPr>
              <a:t> the user account will be deleted, disabled, or a password reset link will be sent, respectfully</a:t>
            </a:r>
            <a:endParaRPr sz="1400" b="1">
              <a:solidFill>
                <a:srgbClr val="000000"/>
              </a:solidFill>
            </a:endParaRPr>
          </a:p>
        </p:txBody>
      </p:sp>
      <p:sp>
        <p:nvSpPr>
          <p:cNvPr id="330" name="Google Shape;330;gcf5e503d40_0_59"/>
          <p:cNvSpPr txBox="1">
            <a:spLocks noGrp="1"/>
          </p:cNvSpPr>
          <p:nvPr>
            <p:ph type="title"/>
          </p:nvPr>
        </p:nvSpPr>
        <p:spPr>
          <a:xfrm>
            <a:off x="406399" y="1039200"/>
            <a:ext cx="4292529" cy="5640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dk1"/>
              </a:buClr>
              <a:buSzPts val="1100"/>
              <a:buNone/>
            </a:pPr>
            <a:r>
              <a:rPr lang="en-US" sz="1800" b="1">
                <a:solidFill>
                  <a:srgbClr val="CC0066"/>
                </a:solidFill>
              </a:rPr>
              <a:t>WEBSNAK-22 </a:t>
            </a:r>
            <a:r>
              <a:rPr lang="en-US" sz="2000" b="1"/>
              <a:t>Make a “Manage Users” </a:t>
            </a:r>
            <a:r>
              <a:rPr lang="en-US" sz="20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page</a:t>
            </a:r>
            <a:endParaRPr/>
          </a:p>
        </p:txBody>
      </p:sp>
      <p:pic>
        <p:nvPicPr>
          <p:cNvPr id="331" name="Google Shape;331;gcf5e503d40_0_59"/>
          <p:cNvPicPr preferRelativeResize="0"/>
          <p:nvPr/>
        </p:nvPicPr>
        <p:blipFill rotWithShape="1">
          <a:blip r:embed="rId3">
            <a:alphaModFix/>
          </a:blip>
          <a:srcRect/>
          <a:stretch/>
        </p:blipFill>
        <p:spPr>
          <a:xfrm>
            <a:off x="3445104" y="5072594"/>
            <a:ext cx="1253825" cy="1645074"/>
          </a:xfrm>
          <a:prstGeom prst="rect">
            <a:avLst/>
          </a:prstGeom>
          <a:noFill/>
          <a:ln>
            <a:noFill/>
          </a:ln>
        </p:spPr>
      </p:pic>
      <p:pic>
        <p:nvPicPr>
          <p:cNvPr id="332" name="Google Shape;332;gcf5e503d40_0_59"/>
          <p:cNvPicPr preferRelativeResize="0"/>
          <p:nvPr/>
        </p:nvPicPr>
        <p:blipFill>
          <a:blip r:embed="rId4">
            <a:alphaModFix/>
          </a:blip>
          <a:stretch>
            <a:fillRect/>
          </a:stretch>
        </p:blipFill>
        <p:spPr>
          <a:xfrm>
            <a:off x="6533125" y="1039203"/>
            <a:ext cx="4063800" cy="48141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gcf5e503d40_2_46"/>
          <p:cNvSpPr txBox="1">
            <a:spLocks noGrp="1"/>
          </p:cNvSpPr>
          <p:nvPr>
            <p:ph type="body" idx="1"/>
          </p:nvPr>
        </p:nvSpPr>
        <p:spPr>
          <a:xfrm>
            <a:off x="499075" y="1852475"/>
            <a:ext cx="4436400" cy="3280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800"/>
              <a:buNone/>
            </a:pPr>
            <a:r>
              <a:rPr lang="en-US" sz="1400" b="1">
                <a:solidFill>
                  <a:schemeClr val="dk1"/>
                </a:solidFill>
              </a:rPr>
              <a:t>As a</a:t>
            </a:r>
            <a:r>
              <a:rPr lang="en-US" sz="1400">
                <a:solidFill>
                  <a:schemeClr val="dk1"/>
                </a:solidFill>
              </a:rPr>
              <a:t> developer, </a:t>
            </a:r>
            <a:r>
              <a:rPr lang="en-US" sz="1400" b="1">
                <a:solidFill>
                  <a:schemeClr val="dk1"/>
                </a:solidFill>
              </a:rPr>
              <a:t>I should </a:t>
            </a:r>
            <a:r>
              <a:rPr lang="en-US" sz="1400">
                <a:solidFill>
                  <a:schemeClr val="dk1"/>
                </a:solidFill>
              </a:rPr>
              <a:t>implement a drop-down navigation bar to all pages to make the Snackability Web App more mobile-friendly. </a:t>
            </a:r>
            <a:endParaRPr sz="1400">
              <a:solidFill>
                <a:schemeClr val="dk1"/>
              </a:solidFill>
            </a:endParaRPr>
          </a:p>
          <a:p>
            <a:pPr marL="0" lvl="0" indent="0" algn="l" rtl="0">
              <a:lnSpc>
                <a:spcPct val="100000"/>
              </a:lnSpc>
              <a:spcBef>
                <a:spcPts val="0"/>
              </a:spcBef>
              <a:spcAft>
                <a:spcPts val="0"/>
              </a:spcAft>
              <a:buSzPts val="1800"/>
              <a:buNone/>
            </a:pPr>
            <a:endParaRPr sz="1400">
              <a:solidFill>
                <a:schemeClr val="dk1"/>
              </a:solidFill>
            </a:endParaRPr>
          </a:p>
          <a:p>
            <a:pPr marL="0" lvl="0" indent="0" algn="l" rtl="0">
              <a:lnSpc>
                <a:spcPct val="115000"/>
              </a:lnSpc>
              <a:spcBef>
                <a:spcPts val="0"/>
              </a:spcBef>
              <a:spcAft>
                <a:spcPts val="0"/>
              </a:spcAft>
              <a:buClr>
                <a:schemeClr val="dk1"/>
              </a:buClr>
              <a:buSzPts val="1100"/>
              <a:buNone/>
            </a:pPr>
            <a:r>
              <a:rPr lang="en-US" sz="1400" b="1">
                <a:solidFill>
                  <a:srgbClr val="000000"/>
                </a:solidFill>
              </a:rPr>
              <a:t>Acceptance Criteria: </a:t>
            </a:r>
            <a:r>
              <a:rPr lang="en-US" sz="1400">
                <a:solidFill>
                  <a:srgbClr val="000000"/>
                </a:solidFill>
              </a:rPr>
              <a:t>Changes dynamically based off resolution and creates an interactive drop down for smaller screens. </a:t>
            </a:r>
            <a:endParaRPr sz="1400">
              <a:solidFill>
                <a:srgbClr val="000000"/>
              </a:solidFill>
            </a:endParaRPr>
          </a:p>
          <a:p>
            <a:pPr marL="0" lvl="0" indent="0" algn="l" rtl="0">
              <a:lnSpc>
                <a:spcPct val="100000"/>
              </a:lnSpc>
              <a:spcBef>
                <a:spcPts val="0"/>
              </a:spcBef>
              <a:spcAft>
                <a:spcPts val="0"/>
              </a:spcAft>
              <a:buSzPts val="1800"/>
              <a:buNone/>
            </a:pPr>
            <a:endParaRPr sz="1400">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800"/>
              <a:buNone/>
            </a:pPr>
            <a:r>
              <a:rPr lang="en-US" sz="1400" b="1">
                <a:solidFill>
                  <a:schemeClr val="dk1"/>
                </a:solidFill>
              </a:rPr>
              <a:t>GIVEN</a:t>
            </a:r>
            <a:r>
              <a:rPr lang="en-US" sz="1400">
                <a:solidFill>
                  <a:schemeClr val="dk1"/>
                </a:solidFill>
              </a:rPr>
              <a:t>: A mobile-user on the Snackability Web App</a:t>
            </a:r>
            <a:endParaRPr sz="1400">
              <a:solidFill>
                <a:schemeClr val="dk1"/>
              </a:solidFill>
            </a:endParaRPr>
          </a:p>
          <a:p>
            <a:pPr marL="0" lvl="0" indent="0" algn="l" rtl="0">
              <a:lnSpc>
                <a:spcPct val="100000"/>
              </a:lnSpc>
              <a:spcBef>
                <a:spcPts val="0"/>
              </a:spcBef>
              <a:spcAft>
                <a:spcPts val="0"/>
              </a:spcAft>
              <a:buSzPts val="1800"/>
              <a:buNone/>
            </a:pPr>
            <a:r>
              <a:rPr lang="en-US" sz="1400" b="1">
                <a:solidFill>
                  <a:schemeClr val="dk1"/>
                </a:solidFill>
              </a:rPr>
              <a:t>WHEN</a:t>
            </a:r>
            <a:r>
              <a:rPr lang="en-US" sz="1400">
                <a:solidFill>
                  <a:schemeClr val="dk1"/>
                </a:solidFill>
              </a:rPr>
              <a:t>: They need to navigate to another page</a:t>
            </a:r>
            <a:endParaRPr sz="1400">
              <a:solidFill>
                <a:schemeClr val="dk1"/>
              </a:solidFill>
            </a:endParaRPr>
          </a:p>
          <a:p>
            <a:pPr marL="0" lvl="0" indent="0" algn="l" rtl="0">
              <a:lnSpc>
                <a:spcPct val="100000"/>
              </a:lnSpc>
              <a:spcBef>
                <a:spcPts val="0"/>
              </a:spcBef>
              <a:spcAft>
                <a:spcPts val="0"/>
              </a:spcAft>
              <a:buSzPts val="1800"/>
              <a:buNone/>
            </a:pPr>
            <a:r>
              <a:rPr lang="en-US" sz="1400" b="1">
                <a:solidFill>
                  <a:schemeClr val="dk1"/>
                </a:solidFill>
              </a:rPr>
              <a:t>THEN</a:t>
            </a:r>
            <a:r>
              <a:rPr lang="en-US" sz="1400">
                <a:solidFill>
                  <a:schemeClr val="dk1"/>
                </a:solidFill>
              </a:rPr>
              <a:t>: The navigation bar will function as a interactable drop-down menu </a:t>
            </a: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400" b="1">
              <a:solidFill>
                <a:schemeClr val="dk1"/>
              </a:solidFill>
            </a:endParaRPr>
          </a:p>
        </p:txBody>
      </p:sp>
      <p:sp>
        <p:nvSpPr>
          <p:cNvPr id="339" name="Google Shape;339;gcf5e503d40_2_46"/>
          <p:cNvSpPr txBox="1">
            <a:spLocks noGrp="1"/>
          </p:cNvSpPr>
          <p:nvPr>
            <p:ph type="title"/>
          </p:nvPr>
        </p:nvSpPr>
        <p:spPr>
          <a:xfrm>
            <a:off x="461818" y="1029954"/>
            <a:ext cx="4193308" cy="5640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SzPts val="2800"/>
              <a:buNone/>
            </a:pPr>
            <a:r>
              <a:rPr lang="en-US" sz="2000" b="1"/>
              <a:t>WEBSNAK-28 Start making the web app more mobile friendly: navigation bar</a:t>
            </a:r>
            <a:endParaRPr sz="2000" b="1"/>
          </a:p>
        </p:txBody>
      </p:sp>
      <p:pic>
        <p:nvPicPr>
          <p:cNvPr id="340" name="Google Shape;340;gcf5e503d40_2_46"/>
          <p:cNvPicPr preferRelativeResize="0"/>
          <p:nvPr/>
        </p:nvPicPr>
        <p:blipFill>
          <a:blip r:embed="rId3">
            <a:alphaModFix/>
          </a:blip>
          <a:stretch>
            <a:fillRect/>
          </a:stretch>
        </p:blipFill>
        <p:spPr>
          <a:xfrm>
            <a:off x="5781100" y="956475"/>
            <a:ext cx="5477637" cy="564000"/>
          </a:xfrm>
          <a:prstGeom prst="rect">
            <a:avLst/>
          </a:prstGeom>
          <a:noFill/>
          <a:ln>
            <a:noFill/>
          </a:ln>
        </p:spPr>
      </p:pic>
      <p:pic>
        <p:nvPicPr>
          <p:cNvPr id="341" name="Google Shape;341;gcf5e503d40_2_46"/>
          <p:cNvPicPr preferRelativeResize="0"/>
          <p:nvPr/>
        </p:nvPicPr>
        <p:blipFill rotWithShape="1">
          <a:blip r:embed="rId4">
            <a:alphaModFix/>
          </a:blip>
          <a:srcRect t="2238" r="1700"/>
          <a:stretch/>
        </p:blipFill>
        <p:spPr>
          <a:xfrm>
            <a:off x="5939475" y="2665425"/>
            <a:ext cx="5160875" cy="3221075"/>
          </a:xfrm>
          <a:prstGeom prst="rect">
            <a:avLst/>
          </a:prstGeom>
          <a:noFill/>
          <a:ln>
            <a:noFill/>
          </a:ln>
        </p:spPr>
      </p:pic>
      <p:sp>
        <p:nvSpPr>
          <p:cNvPr id="342" name="Google Shape;342;gcf5e503d40_2_46"/>
          <p:cNvSpPr/>
          <p:nvPr/>
        </p:nvSpPr>
        <p:spPr>
          <a:xfrm>
            <a:off x="8136363" y="1672350"/>
            <a:ext cx="767100" cy="841200"/>
          </a:xfrm>
          <a:prstGeom prst="downArrow">
            <a:avLst>
              <a:gd name="adj1" fmla="val 50000"/>
              <a:gd name="adj2" fmla="val 50000"/>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cf5e503d40_0_98"/>
          <p:cNvSpPr txBox="1">
            <a:spLocks noGrp="1"/>
          </p:cNvSpPr>
          <p:nvPr>
            <p:ph type="body" idx="1"/>
          </p:nvPr>
        </p:nvSpPr>
        <p:spPr>
          <a:xfrm>
            <a:off x="2229201" y="2737951"/>
            <a:ext cx="8853600" cy="3501000"/>
          </a:xfrm>
          <a:prstGeom prst="rect">
            <a:avLst/>
          </a:prstGeom>
          <a:noFill/>
          <a:ln>
            <a:noFill/>
          </a:ln>
        </p:spPr>
        <p:txBody>
          <a:bodyPr spcFirstLastPara="1" wrap="square" lIns="91425" tIns="45700" rIns="91425" bIns="45700" anchor="t" anchorCtr="0">
            <a:normAutofit/>
          </a:bodyPr>
          <a:lstStyle/>
          <a:p>
            <a:pPr marL="457200" lvl="0" indent="-372872" algn="l" rtl="0">
              <a:lnSpc>
                <a:spcPct val="115000"/>
              </a:lnSpc>
              <a:spcBef>
                <a:spcPts val="0"/>
              </a:spcBef>
              <a:spcAft>
                <a:spcPts val="0"/>
              </a:spcAft>
              <a:buSzPts val="2272"/>
              <a:buChar char="•"/>
            </a:pPr>
            <a:r>
              <a:rPr lang="en-US" sz="2272"/>
              <a:t>Refactor code of the Front-end and Back-end of the web app.</a:t>
            </a:r>
            <a:endParaRPr sz="2272"/>
          </a:p>
          <a:p>
            <a:pPr marL="457200" lvl="0" indent="-372872" algn="l" rtl="0">
              <a:lnSpc>
                <a:spcPct val="115000"/>
              </a:lnSpc>
              <a:spcBef>
                <a:spcPts val="0"/>
              </a:spcBef>
              <a:spcAft>
                <a:spcPts val="0"/>
              </a:spcAft>
              <a:buSzPts val="2272"/>
              <a:buChar char="•"/>
            </a:pPr>
            <a:r>
              <a:rPr lang="en-US" sz="2272"/>
              <a:t>Improve code structure of the project.</a:t>
            </a:r>
            <a:endParaRPr sz="2272"/>
          </a:p>
          <a:p>
            <a:pPr marL="457200" lvl="0" indent="-372872" algn="l" rtl="0">
              <a:lnSpc>
                <a:spcPct val="115000"/>
              </a:lnSpc>
              <a:spcBef>
                <a:spcPts val="0"/>
              </a:spcBef>
              <a:spcAft>
                <a:spcPts val="0"/>
              </a:spcAft>
              <a:buSzPts val="2272"/>
              <a:buChar char="•"/>
            </a:pPr>
            <a:r>
              <a:rPr lang="en-US" sz="2272"/>
              <a:t>Deploy the web app using Microsoft Azure.</a:t>
            </a:r>
            <a:endParaRPr sz="2272"/>
          </a:p>
          <a:p>
            <a:pPr marL="457200" lvl="0" indent="-372872" algn="l" rtl="0">
              <a:lnSpc>
                <a:spcPct val="115000"/>
              </a:lnSpc>
              <a:spcBef>
                <a:spcPts val="0"/>
              </a:spcBef>
              <a:spcAft>
                <a:spcPts val="0"/>
              </a:spcAft>
              <a:buSzPts val="2272"/>
              <a:buChar char="•"/>
            </a:pPr>
            <a:r>
              <a:rPr lang="en-US" sz="2272"/>
              <a:t>Implement a user login system and administration page for the app.</a:t>
            </a:r>
            <a:endParaRPr/>
          </a:p>
          <a:p>
            <a:pPr marL="457200" lvl="0" indent="-372872" algn="l" rtl="0">
              <a:lnSpc>
                <a:spcPct val="115000"/>
              </a:lnSpc>
              <a:spcBef>
                <a:spcPts val="0"/>
              </a:spcBef>
              <a:spcAft>
                <a:spcPts val="0"/>
              </a:spcAft>
              <a:buSzPts val="2272"/>
              <a:buChar char="•"/>
            </a:pPr>
            <a:r>
              <a:rPr lang="en-US" sz="2272"/>
              <a:t>Implement a role system into the app.</a:t>
            </a:r>
            <a:endParaRPr/>
          </a:p>
          <a:p>
            <a:pPr marL="457200" lvl="0" indent="-372872" algn="l" rtl="0">
              <a:lnSpc>
                <a:spcPct val="115000"/>
              </a:lnSpc>
              <a:spcBef>
                <a:spcPts val="0"/>
              </a:spcBef>
              <a:spcAft>
                <a:spcPts val="0"/>
              </a:spcAft>
              <a:buSzPts val="2272"/>
              <a:buChar char="•"/>
            </a:pPr>
            <a:r>
              <a:rPr lang="en-US" sz="2272"/>
              <a:t>Make the web app more mobile-friendly.</a:t>
            </a:r>
            <a:endParaRPr sz="2272"/>
          </a:p>
          <a:p>
            <a:pPr marL="0" lvl="0" indent="0" algn="l" rtl="0">
              <a:lnSpc>
                <a:spcPct val="90000"/>
              </a:lnSpc>
              <a:spcBef>
                <a:spcPts val="0"/>
              </a:spcBef>
              <a:spcAft>
                <a:spcPts val="0"/>
              </a:spcAft>
              <a:buSzPts val="1800"/>
              <a:buNone/>
            </a:pPr>
            <a:endParaRPr/>
          </a:p>
          <a:p>
            <a:pPr marL="0" lvl="0" indent="0" algn="l" rtl="0">
              <a:lnSpc>
                <a:spcPct val="90000"/>
              </a:lnSpc>
              <a:spcBef>
                <a:spcPts val="0"/>
              </a:spcBef>
              <a:spcAft>
                <a:spcPts val="0"/>
              </a:spcAft>
              <a:buSzPts val="1800"/>
              <a:buNone/>
            </a:pPr>
            <a:endParaRPr/>
          </a:p>
        </p:txBody>
      </p:sp>
      <p:sp>
        <p:nvSpPr>
          <p:cNvPr id="348" name="Google Shape;348;gcf5e503d40_0_98"/>
          <p:cNvSpPr txBox="1">
            <a:spLocks noGrp="1"/>
          </p:cNvSpPr>
          <p:nvPr>
            <p:ph type="title"/>
          </p:nvPr>
        </p:nvSpPr>
        <p:spPr>
          <a:xfrm>
            <a:off x="3960364" y="1809715"/>
            <a:ext cx="4358700" cy="7476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00"/>
              <a:buFont typeface="Arial"/>
              <a:buNone/>
            </a:pPr>
            <a:r>
              <a:rPr lang="en-US"/>
              <a:t>Summary</a:t>
            </a:r>
            <a:endParaRPr/>
          </a:p>
        </p:txBody>
      </p:sp>
      <p:pic>
        <p:nvPicPr>
          <p:cNvPr id="349" name="Google Shape;349;gcf5e503d40_0_98"/>
          <p:cNvPicPr preferRelativeResize="0"/>
          <p:nvPr/>
        </p:nvPicPr>
        <p:blipFill rotWithShape="1">
          <a:blip r:embed="rId3">
            <a:alphaModFix/>
          </a:blip>
          <a:srcRect/>
          <a:stretch/>
        </p:blipFill>
        <p:spPr>
          <a:xfrm>
            <a:off x="10558554" y="4728694"/>
            <a:ext cx="1253825" cy="16450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
          <p:cNvSpPr txBox="1">
            <a:spLocks noGrp="1"/>
          </p:cNvSpPr>
          <p:nvPr>
            <p:ph type="body" idx="1"/>
          </p:nvPr>
        </p:nvSpPr>
        <p:spPr>
          <a:xfrm>
            <a:off x="1590222" y="1939925"/>
            <a:ext cx="8984400" cy="4338900"/>
          </a:xfrm>
          <a:prstGeom prst="rect">
            <a:avLst/>
          </a:prstGeom>
          <a:noFill/>
          <a:ln>
            <a:noFill/>
          </a:ln>
        </p:spPr>
        <p:txBody>
          <a:bodyPr spcFirstLastPara="1" wrap="square" lIns="91425" tIns="45700" rIns="91425" bIns="45700" anchor="t" anchorCtr="0">
            <a:noAutofit/>
          </a:bodyPr>
          <a:lstStyle/>
          <a:p>
            <a:pPr marL="457200" lvl="0" indent="-387350" algn="l" rtl="0">
              <a:lnSpc>
                <a:spcPct val="100000"/>
              </a:lnSpc>
              <a:spcBef>
                <a:spcPts val="0"/>
              </a:spcBef>
              <a:spcAft>
                <a:spcPts val="0"/>
              </a:spcAft>
              <a:buSzPts val="2500"/>
              <a:buChar char="●"/>
            </a:pPr>
            <a:r>
              <a:rPr lang="en-US" sz="2500" dirty="0"/>
              <a:t>Students tend to consume a lot of snacks while on campus.</a:t>
            </a:r>
            <a:endParaRPr sz="2500" dirty="0"/>
          </a:p>
          <a:p>
            <a:pPr marL="0" lvl="0" indent="0" algn="l" rtl="0">
              <a:lnSpc>
                <a:spcPct val="100000"/>
              </a:lnSpc>
              <a:spcBef>
                <a:spcPts val="0"/>
              </a:spcBef>
              <a:spcAft>
                <a:spcPts val="0"/>
              </a:spcAft>
              <a:buSzPts val="2800"/>
              <a:buNone/>
            </a:pPr>
            <a:endParaRPr sz="1500" dirty="0"/>
          </a:p>
          <a:p>
            <a:pPr marL="457200" lvl="0" indent="-387350" algn="l" rtl="0">
              <a:lnSpc>
                <a:spcPct val="100000"/>
              </a:lnSpc>
              <a:spcBef>
                <a:spcPts val="0"/>
              </a:spcBef>
              <a:spcAft>
                <a:spcPts val="0"/>
              </a:spcAft>
              <a:buSzPts val="2500"/>
              <a:buChar char="●"/>
            </a:pPr>
            <a:r>
              <a:rPr lang="en-US" sz="2500" dirty="0"/>
              <a:t>Many of these snacks can be unhealthy.</a:t>
            </a:r>
            <a:endParaRPr sz="2500" dirty="0"/>
          </a:p>
          <a:p>
            <a:pPr marL="0" lvl="0" indent="0" algn="l" rtl="0">
              <a:lnSpc>
                <a:spcPct val="100000"/>
              </a:lnSpc>
              <a:spcBef>
                <a:spcPts val="0"/>
              </a:spcBef>
              <a:spcAft>
                <a:spcPts val="0"/>
              </a:spcAft>
              <a:buSzPts val="2800"/>
              <a:buNone/>
            </a:pPr>
            <a:endParaRPr sz="1500" dirty="0"/>
          </a:p>
          <a:p>
            <a:pPr marL="457200" lvl="0" indent="-387350" algn="l" rtl="0">
              <a:lnSpc>
                <a:spcPct val="115000"/>
              </a:lnSpc>
              <a:spcBef>
                <a:spcPts val="0"/>
              </a:spcBef>
              <a:spcAft>
                <a:spcPts val="0"/>
              </a:spcAft>
              <a:buSzPts val="2500"/>
              <a:buChar char="●"/>
            </a:pPr>
            <a:r>
              <a:rPr lang="en-US" sz="2500" dirty="0">
                <a:solidFill>
                  <a:srgbClr val="FFFFFF"/>
                </a:solidFill>
              </a:rPr>
              <a:t>No way of knowing whether a snack is healthy until you buy it and see the nutrition facts.</a:t>
            </a:r>
            <a:endParaRPr sz="2500" dirty="0"/>
          </a:p>
          <a:p>
            <a:pPr marL="0" lvl="0" indent="0" algn="l" rtl="0">
              <a:lnSpc>
                <a:spcPct val="100000"/>
              </a:lnSpc>
              <a:spcBef>
                <a:spcPts val="0"/>
              </a:spcBef>
              <a:spcAft>
                <a:spcPts val="0"/>
              </a:spcAft>
              <a:buSzPts val="2800"/>
              <a:buNone/>
            </a:pPr>
            <a:endParaRPr sz="1500" dirty="0"/>
          </a:p>
          <a:p>
            <a:pPr marL="457200" lvl="0" indent="-387350" algn="l" rtl="0">
              <a:lnSpc>
                <a:spcPct val="100000"/>
              </a:lnSpc>
              <a:spcBef>
                <a:spcPts val="0"/>
              </a:spcBef>
              <a:spcAft>
                <a:spcPts val="0"/>
              </a:spcAft>
              <a:buSzPts val="2500"/>
              <a:buChar char="●"/>
            </a:pPr>
            <a:r>
              <a:rPr lang="en-US" sz="2500" dirty="0"/>
              <a:t>Motivate students to consume healthy food.</a:t>
            </a:r>
            <a:endParaRPr sz="2500" dirty="0"/>
          </a:p>
        </p:txBody>
      </p:sp>
      <p:sp>
        <p:nvSpPr>
          <p:cNvPr id="233" name="Google Shape;233;p2"/>
          <p:cNvSpPr txBox="1">
            <a:spLocks noGrp="1"/>
          </p:cNvSpPr>
          <p:nvPr>
            <p:ph type="title"/>
          </p:nvPr>
        </p:nvSpPr>
        <p:spPr>
          <a:xfrm>
            <a:off x="1590222" y="470310"/>
            <a:ext cx="898454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Arial"/>
              <a:buNone/>
            </a:pPr>
            <a:r>
              <a:rPr lang="en-US"/>
              <a:t>Problem</a:t>
            </a:r>
            <a:endParaRPr/>
          </a:p>
        </p:txBody>
      </p:sp>
      <p:pic>
        <p:nvPicPr>
          <p:cNvPr id="234" name="Google Shape;234;p2"/>
          <p:cNvPicPr preferRelativeResize="0"/>
          <p:nvPr/>
        </p:nvPicPr>
        <p:blipFill rotWithShape="1">
          <a:blip r:embed="rId3">
            <a:alphaModFix/>
          </a:blip>
          <a:srcRect/>
          <a:stretch/>
        </p:blipFill>
        <p:spPr>
          <a:xfrm>
            <a:off x="10574767" y="4765994"/>
            <a:ext cx="1253825" cy="16450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5"/>
          <p:cNvSpPr txBox="1">
            <a:spLocks noGrp="1"/>
          </p:cNvSpPr>
          <p:nvPr>
            <p:ph type="body" idx="1"/>
          </p:nvPr>
        </p:nvSpPr>
        <p:spPr>
          <a:xfrm>
            <a:off x="2418600" y="2044400"/>
            <a:ext cx="7510800" cy="3785400"/>
          </a:xfrm>
          <a:prstGeom prst="rect">
            <a:avLst/>
          </a:prstGeom>
          <a:noFill/>
          <a:ln>
            <a:noFill/>
          </a:ln>
        </p:spPr>
        <p:txBody>
          <a:bodyPr spcFirstLastPara="1" wrap="square" lIns="91425" tIns="45700" rIns="91425" bIns="45700" anchor="t" anchorCtr="0">
            <a:normAutofit lnSpcReduction="10000"/>
          </a:bodyPr>
          <a:lstStyle/>
          <a:p>
            <a:pPr marL="457200" lvl="0" indent="-366446" algn="l" rtl="0">
              <a:lnSpc>
                <a:spcPct val="90000"/>
              </a:lnSpc>
              <a:spcBef>
                <a:spcPts val="0"/>
              </a:spcBef>
              <a:spcAft>
                <a:spcPts val="0"/>
              </a:spcAft>
              <a:buSzPts val="2170"/>
              <a:buChar char="●"/>
            </a:pPr>
            <a:r>
              <a:rPr lang="en-US" sz="2000"/>
              <a:t>Web application then can be easily be used with either a phone, computer, or tablet with an Internet connection.</a:t>
            </a:r>
            <a:endParaRPr sz="2000"/>
          </a:p>
          <a:p>
            <a:pPr marL="0" lvl="0" indent="0" algn="l" rtl="0">
              <a:lnSpc>
                <a:spcPct val="90000"/>
              </a:lnSpc>
              <a:spcBef>
                <a:spcPts val="0"/>
              </a:spcBef>
              <a:spcAft>
                <a:spcPts val="0"/>
              </a:spcAft>
              <a:buSzPts val="1946"/>
              <a:buNone/>
            </a:pPr>
            <a:endParaRPr sz="2000"/>
          </a:p>
          <a:p>
            <a:pPr marL="457200" lvl="0" indent="-366446" algn="l" rtl="0">
              <a:lnSpc>
                <a:spcPct val="90000"/>
              </a:lnSpc>
              <a:spcBef>
                <a:spcPts val="0"/>
              </a:spcBef>
              <a:spcAft>
                <a:spcPts val="0"/>
              </a:spcAft>
              <a:buSzPts val="2170"/>
              <a:buChar char="●"/>
            </a:pPr>
            <a:r>
              <a:rPr lang="en-US" sz="2000"/>
              <a:t>Users can search for snacks directly from the USDA Database.</a:t>
            </a:r>
            <a:endParaRPr sz="2000"/>
          </a:p>
          <a:p>
            <a:pPr marL="0" lvl="0" indent="0" algn="l" rtl="0">
              <a:lnSpc>
                <a:spcPct val="90000"/>
              </a:lnSpc>
              <a:spcBef>
                <a:spcPts val="0"/>
              </a:spcBef>
              <a:spcAft>
                <a:spcPts val="0"/>
              </a:spcAft>
              <a:buSzPts val="1946"/>
              <a:buNone/>
            </a:pPr>
            <a:endParaRPr sz="2000"/>
          </a:p>
          <a:p>
            <a:pPr marL="457200" lvl="0" indent="-366446" algn="l" rtl="0">
              <a:lnSpc>
                <a:spcPct val="90000"/>
              </a:lnSpc>
              <a:spcBef>
                <a:spcPts val="0"/>
              </a:spcBef>
              <a:spcAft>
                <a:spcPts val="0"/>
              </a:spcAft>
              <a:buSzPts val="2170"/>
              <a:buChar char="●"/>
            </a:pPr>
            <a:r>
              <a:rPr lang="en-US" sz="2000"/>
              <a:t>Provide users with a score breakdown of the snack to show how healthy it is before being consumed.</a:t>
            </a:r>
            <a:endParaRPr sz="1700"/>
          </a:p>
          <a:p>
            <a:pPr marL="457200" lvl="0" indent="-228600" algn="l" rtl="0">
              <a:lnSpc>
                <a:spcPct val="90000"/>
              </a:lnSpc>
              <a:spcBef>
                <a:spcPts val="0"/>
              </a:spcBef>
              <a:spcAft>
                <a:spcPts val="0"/>
              </a:spcAft>
              <a:buSzPts val="2270"/>
              <a:buNone/>
            </a:pPr>
            <a:endParaRPr sz="1500"/>
          </a:p>
          <a:p>
            <a:pPr marL="457200" lvl="0" indent="-366446" algn="l" rtl="0">
              <a:lnSpc>
                <a:spcPct val="90000"/>
              </a:lnSpc>
              <a:spcBef>
                <a:spcPts val="0"/>
              </a:spcBef>
              <a:spcAft>
                <a:spcPts val="0"/>
              </a:spcAft>
              <a:buSzPts val="2170"/>
              <a:buChar char="●"/>
            </a:pPr>
            <a:r>
              <a:rPr lang="en-US" sz="2000"/>
              <a:t>Show a historical graph to track the average of all the snack scores for any given day.</a:t>
            </a:r>
            <a:endParaRPr sz="2000"/>
          </a:p>
          <a:p>
            <a:pPr marL="0" lvl="0" indent="0" algn="l" rtl="0">
              <a:lnSpc>
                <a:spcPct val="90000"/>
              </a:lnSpc>
              <a:spcBef>
                <a:spcPts val="0"/>
              </a:spcBef>
              <a:spcAft>
                <a:spcPts val="0"/>
              </a:spcAft>
              <a:buSzPts val="1946"/>
              <a:buNone/>
            </a:pPr>
            <a:endParaRPr sz="2000"/>
          </a:p>
          <a:p>
            <a:pPr marL="457200" lvl="0" indent="-366446" algn="l" rtl="0">
              <a:lnSpc>
                <a:spcPct val="90000"/>
              </a:lnSpc>
              <a:spcBef>
                <a:spcPts val="0"/>
              </a:spcBef>
              <a:spcAft>
                <a:spcPts val="0"/>
              </a:spcAft>
              <a:buSzPts val="2170"/>
              <a:buChar char="●"/>
            </a:pPr>
            <a:r>
              <a:rPr lang="en-US" sz="2000"/>
              <a:t>Inform and advise users to help keep them on track to eating healthier foods.</a:t>
            </a:r>
            <a:endParaRPr sz="2000"/>
          </a:p>
        </p:txBody>
      </p:sp>
      <p:sp>
        <p:nvSpPr>
          <p:cNvPr id="240" name="Google Shape;240;p5"/>
          <p:cNvSpPr txBox="1">
            <a:spLocks noGrp="1"/>
          </p:cNvSpPr>
          <p:nvPr>
            <p:ph type="title"/>
          </p:nvPr>
        </p:nvSpPr>
        <p:spPr>
          <a:xfrm>
            <a:off x="2418590" y="1198471"/>
            <a:ext cx="7510718" cy="84592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Arial"/>
              <a:buNone/>
            </a:pPr>
            <a:r>
              <a:rPr lang="en-US"/>
              <a:t>Solution</a:t>
            </a:r>
            <a:endParaRPr/>
          </a:p>
        </p:txBody>
      </p:sp>
      <p:pic>
        <p:nvPicPr>
          <p:cNvPr id="241" name="Google Shape;241;p5"/>
          <p:cNvPicPr preferRelativeResize="0"/>
          <p:nvPr/>
        </p:nvPicPr>
        <p:blipFill rotWithShape="1">
          <a:blip r:embed="rId3">
            <a:alphaModFix/>
          </a:blip>
          <a:srcRect/>
          <a:stretch/>
        </p:blipFill>
        <p:spPr>
          <a:xfrm>
            <a:off x="10568379" y="2606469"/>
            <a:ext cx="1253825" cy="16450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
          <p:cNvSpPr txBox="1">
            <a:spLocks noGrp="1"/>
          </p:cNvSpPr>
          <p:nvPr>
            <p:ph type="body" idx="1"/>
          </p:nvPr>
        </p:nvSpPr>
        <p:spPr>
          <a:xfrm>
            <a:off x="2810000" y="2799450"/>
            <a:ext cx="6543600" cy="12591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None/>
            </a:pPr>
            <a:r>
              <a:rPr lang="en-US"/>
              <a:t>Snackability Web App</a:t>
            </a:r>
            <a:endParaRPr/>
          </a:p>
        </p:txBody>
      </p:sp>
      <p:grpSp>
        <p:nvGrpSpPr>
          <p:cNvPr id="247" name="Google Shape;247;p3"/>
          <p:cNvGrpSpPr/>
          <p:nvPr/>
        </p:nvGrpSpPr>
        <p:grpSpPr>
          <a:xfrm>
            <a:off x="2555362" y="2291874"/>
            <a:ext cx="487681" cy="2279905"/>
            <a:chOff x="1975104" y="2011680"/>
            <a:chExt cx="487681" cy="2779777"/>
          </a:xfrm>
        </p:grpSpPr>
        <p:sp>
          <p:nvSpPr>
            <p:cNvPr id="248" name="Google Shape;248;p3"/>
            <p:cNvSpPr/>
            <p:nvPr/>
          </p:nvSpPr>
          <p:spPr>
            <a:xfrm>
              <a:off x="1975104" y="2011680"/>
              <a:ext cx="110314" cy="2779776"/>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FFFF"/>
                </a:solidFill>
                <a:latin typeface="Arial"/>
                <a:ea typeface="Arial"/>
                <a:cs typeface="Arial"/>
                <a:sym typeface="Arial"/>
              </a:endParaRPr>
            </a:p>
          </p:txBody>
        </p:sp>
        <p:sp>
          <p:nvSpPr>
            <p:cNvPr id="249" name="Google Shape;249;p3"/>
            <p:cNvSpPr/>
            <p:nvPr/>
          </p:nvSpPr>
          <p:spPr>
            <a:xfrm rot="5400000">
              <a:off x="2152051" y="1834734"/>
              <a:ext cx="133786" cy="48768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FFFF"/>
                </a:solidFill>
                <a:latin typeface="Arial"/>
                <a:ea typeface="Arial"/>
                <a:cs typeface="Arial"/>
                <a:sym typeface="Arial"/>
              </a:endParaRPr>
            </a:p>
          </p:txBody>
        </p:sp>
        <p:sp>
          <p:nvSpPr>
            <p:cNvPr id="250" name="Google Shape;250;p3"/>
            <p:cNvSpPr/>
            <p:nvPr/>
          </p:nvSpPr>
          <p:spPr>
            <a:xfrm rot="5400000">
              <a:off x="2151985" y="4480657"/>
              <a:ext cx="133920" cy="48768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FFFF"/>
                </a:solidFill>
                <a:latin typeface="Arial"/>
                <a:ea typeface="Arial"/>
                <a:cs typeface="Arial"/>
                <a:sym typeface="Arial"/>
              </a:endParaRPr>
            </a:p>
          </p:txBody>
        </p:sp>
      </p:grpSp>
      <p:grpSp>
        <p:nvGrpSpPr>
          <p:cNvPr id="251" name="Google Shape;251;p3"/>
          <p:cNvGrpSpPr/>
          <p:nvPr/>
        </p:nvGrpSpPr>
        <p:grpSpPr>
          <a:xfrm rot="10800000">
            <a:off x="9148955" y="2291874"/>
            <a:ext cx="487681" cy="2279905"/>
            <a:chOff x="1975104" y="2011680"/>
            <a:chExt cx="487681" cy="2779777"/>
          </a:xfrm>
        </p:grpSpPr>
        <p:sp>
          <p:nvSpPr>
            <p:cNvPr id="252" name="Google Shape;252;p3"/>
            <p:cNvSpPr/>
            <p:nvPr/>
          </p:nvSpPr>
          <p:spPr>
            <a:xfrm>
              <a:off x="1975104" y="2011680"/>
              <a:ext cx="110314" cy="2779776"/>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3" name="Google Shape;253;p3"/>
            <p:cNvSpPr/>
            <p:nvPr/>
          </p:nvSpPr>
          <p:spPr>
            <a:xfrm rot="5400000">
              <a:off x="2152051" y="1834734"/>
              <a:ext cx="133786" cy="48768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4" name="Google Shape;254;p3"/>
            <p:cNvSpPr/>
            <p:nvPr/>
          </p:nvSpPr>
          <p:spPr>
            <a:xfrm rot="5400000">
              <a:off x="2151985" y="4480657"/>
              <a:ext cx="133920" cy="48768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pic>
        <p:nvPicPr>
          <p:cNvPr id="255" name="Google Shape;255;p3"/>
          <p:cNvPicPr preferRelativeResize="0"/>
          <p:nvPr/>
        </p:nvPicPr>
        <p:blipFill rotWithShape="1">
          <a:blip r:embed="rId3">
            <a:alphaModFix/>
          </a:blip>
          <a:srcRect/>
          <a:stretch/>
        </p:blipFill>
        <p:spPr>
          <a:xfrm>
            <a:off x="10558554" y="4728694"/>
            <a:ext cx="1253825" cy="16450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6"/>
          <p:cNvPicPr preferRelativeResize="0"/>
          <p:nvPr/>
        </p:nvPicPr>
        <p:blipFill rotWithShape="1">
          <a:blip r:embed="rId3">
            <a:alphaModFix/>
          </a:blip>
          <a:srcRect/>
          <a:stretch/>
        </p:blipFill>
        <p:spPr>
          <a:xfrm>
            <a:off x="5532582" y="1005815"/>
            <a:ext cx="923633" cy="1090839"/>
          </a:xfrm>
          <a:prstGeom prst="rect">
            <a:avLst/>
          </a:prstGeom>
          <a:noFill/>
          <a:ln>
            <a:noFill/>
          </a:ln>
        </p:spPr>
      </p:pic>
      <p:pic>
        <p:nvPicPr>
          <p:cNvPr id="261" name="Google Shape;261;p6"/>
          <p:cNvPicPr preferRelativeResize="0"/>
          <p:nvPr/>
        </p:nvPicPr>
        <p:blipFill rotWithShape="1">
          <a:blip r:embed="rId4">
            <a:alphaModFix/>
          </a:blip>
          <a:srcRect/>
          <a:stretch/>
        </p:blipFill>
        <p:spPr>
          <a:xfrm>
            <a:off x="534626" y="2011426"/>
            <a:ext cx="4358699" cy="2019355"/>
          </a:xfrm>
          <a:prstGeom prst="rect">
            <a:avLst/>
          </a:prstGeom>
          <a:noFill/>
          <a:ln>
            <a:noFill/>
          </a:ln>
          <a:effectLst>
            <a:outerShdw blurRad="190500" algn="tl" rotWithShape="0">
              <a:srgbClr val="000000">
                <a:alpha val="69411"/>
              </a:srgbClr>
            </a:outerShdw>
          </a:effectLst>
        </p:spPr>
      </p:pic>
      <p:pic>
        <p:nvPicPr>
          <p:cNvPr id="262" name="Google Shape;262;p6"/>
          <p:cNvPicPr preferRelativeResize="0"/>
          <p:nvPr/>
        </p:nvPicPr>
        <p:blipFill rotWithShape="1">
          <a:blip r:embed="rId5">
            <a:alphaModFix/>
          </a:blip>
          <a:srcRect/>
          <a:stretch/>
        </p:blipFill>
        <p:spPr>
          <a:xfrm>
            <a:off x="509626" y="4169583"/>
            <a:ext cx="4358700" cy="1940786"/>
          </a:xfrm>
          <a:prstGeom prst="rect">
            <a:avLst/>
          </a:prstGeom>
          <a:noFill/>
          <a:ln>
            <a:noFill/>
          </a:ln>
          <a:effectLst>
            <a:outerShdw blurRad="190500" algn="tl" rotWithShape="0">
              <a:srgbClr val="000000">
                <a:alpha val="69411"/>
              </a:srgbClr>
            </a:outerShdw>
          </a:effectLst>
        </p:spPr>
      </p:pic>
      <p:pic>
        <p:nvPicPr>
          <p:cNvPr id="263" name="Google Shape;263;p6"/>
          <p:cNvPicPr preferRelativeResize="0"/>
          <p:nvPr/>
        </p:nvPicPr>
        <p:blipFill rotWithShape="1">
          <a:blip r:embed="rId6">
            <a:alphaModFix/>
          </a:blip>
          <a:srcRect/>
          <a:stretch/>
        </p:blipFill>
        <p:spPr>
          <a:xfrm>
            <a:off x="7227337" y="4092986"/>
            <a:ext cx="4358700" cy="1790725"/>
          </a:xfrm>
          <a:prstGeom prst="rect">
            <a:avLst/>
          </a:prstGeom>
          <a:noFill/>
          <a:ln>
            <a:noFill/>
          </a:ln>
          <a:effectLst>
            <a:outerShdw blurRad="190500" algn="tl" rotWithShape="0">
              <a:srgbClr val="000000">
                <a:alpha val="69411"/>
              </a:srgbClr>
            </a:outerShdw>
          </a:effectLst>
        </p:spPr>
      </p:pic>
      <p:pic>
        <p:nvPicPr>
          <p:cNvPr id="264" name="Google Shape;264;p6"/>
          <p:cNvPicPr preferRelativeResize="0"/>
          <p:nvPr/>
        </p:nvPicPr>
        <p:blipFill>
          <a:blip r:embed="rId7">
            <a:alphaModFix/>
          </a:blip>
          <a:stretch>
            <a:fillRect/>
          </a:stretch>
        </p:blipFill>
        <p:spPr>
          <a:xfrm>
            <a:off x="7227325" y="1918875"/>
            <a:ext cx="4358700" cy="2019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7"/>
          <p:cNvSpPr txBox="1">
            <a:spLocks noGrp="1"/>
          </p:cNvSpPr>
          <p:nvPr>
            <p:ph type="body" idx="1"/>
          </p:nvPr>
        </p:nvSpPr>
        <p:spPr>
          <a:xfrm>
            <a:off x="2229201" y="2737951"/>
            <a:ext cx="8853600" cy="3501000"/>
          </a:xfrm>
          <a:prstGeom prst="rect">
            <a:avLst/>
          </a:prstGeom>
          <a:noFill/>
          <a:ln>
            <a:noFill/>
          </a:ln>
        </p:spPr>
        <p:txBody>
          <a:bodyPr spcFirstLastPara="1" wrap="square" lIns="91425" tIns="45700" rIns="91425" bIns="45700" anchor="t" anchorCtr="0">
            <a:normAutofit lnSpcReduction="10000"/>
          </a:bodyPr>
          <a:lstStyle/>
          <a:p>
            <a:pPr marL="457200" lvl="0" indent="-362076" algn="l" rtl="0">
              <a:lnSpc>
                <a:spcPct val="115000"/>
              </a:lnSpc>
              <a:spcBef>
                <a:spcPts val="0"/>
              </a:spcBef>
              <a:spcAft>
                <a:spcPts val="0"/>
              </a:spcAft>
              <a:buSzPts val="2272"/>
              <a:buChar char="•"/>
            </a:pPr>
            <a:r>
              <a:rPr lang="en-US" sz="2272"/>
              <a:t>Refactor the code of the Front-end and Back-end of the web app.</a:t>
            </a:r>
            <a:endParaRPr sz="2272"/>
          </a:p>
          <a:p>
            <a:pPr marL="457200" lvl="0" indent="-362076" algn="l" rtl="0">
              <a:lnSpc>
                <a:spcPct val="115000"/>
              </a:lnSpc>
              <a:spcBef>
                <a:spcPts val="0"/>
              </a:spcBef>
              <a:spcAft>
                <a:spcPts val="0"/>
              </a:spcAft>
              <a:buSzPts val="2272"/>
              <a:buChar char="•"/>
            </a:pPr>
            <a:r>
              <a:rPr lang="en-US" sz="2272"/>
              <a:t>Improve code structure for the project.</a:t>
            </a:r>
            <a:endParaRPr sz="2272"/>
          </a:p>
          <a:p>
            <a:pPr marL="457200" lvl="0" indent="-362076" algn="l" rtl="0">
              <a:lnSpc>
                <a:spcPct val="115000"/>
              </a:lnSpc>
              <a:spcBef>
                <a:spcPts val="0"/>
              </a:spcBef>
              <a:spcAft>
                <a:spcPts val="0"/>
              </a:spcAft>
              <a:buSzPts val="2272"/>
              <a:buChar char="•"/>
            </a:pPr>
            <a:r>
              <a:rPr lang="en-US" sz="2272"/>
              <a:t>Deploy the web app using Microsoft Azure.</a:t>
            </a:r>
            <a:endParaRPr sz="2272"/>
          </a:p>
          <a:p>
            <a:pPr marL="457200" lvl="0" indent="-362076" algn="l" rtl="0">
              <a:lnSpc>
                <a:spcPct val="115000"/>
              </a:lnSpc>
              <a:spcBef>
                <a:spcPts val="0"/>
              </a:spcBef>
              <a:spcAft>
                <a:spcPts val="0"/>
              </a:spcAft>
              <a:buSzPts val="2272"/>
              <a:buChar char="•"/>
            </a:pPr>
            <a:r>
              <a:rPr lang="en-US" sz="2272"/>
              <a:t>Implement a user login system and administration page for the app.</a:t>
            </a:r>
            <a:endParaRPr/>
          </a:p>
          <a:p>
            <a:pPr marL="457200" lvl="0" indent="-362076" algn="l" rtl="0">
              <a:lnSpc>
                <a:spcPct val="115000"/>
              </a:lnSpc>
              <a:spcBef>
                <a:spcPts val="0"/>
              </a:spcBef>
              <a:spcAft>
                <a:spcPts val="0"/>
              </a:spcAft>
              <a:buSzPts val="2272"/>
              <a:buChar char="•"/>
            </a:pPr>
            <a:r>
              <a:rPr lang="en-US" sz="2272"/>
              <a:t>Implement a role system into the app.</a:t>
            </a:r>
            <a:endParaRPr/>
          </a:p>
          <a:p>
            <a:pPr marL="457200" lvl="0" indent="-362076" algn="l" rtl="0">
              <a:lnSpc>
                <a:spcPct val="115000"/>
              </a:lnSpc>
              <a:spcBef>
                <a:spcPts val="0"/>
              </a:spcBef>
              <a:spcAft>
                <a:spcPts val="0"/>
              </a:spcAft>
              <a:buSzPts val="2272"/>
              <a:buChar char="•"/>
            </a:pPr>
            <a:r>
              <a:rPr lang="en-US" sz="2272"/>
              <a:t>Make the web app more mobile-friendly.</a:t>
            </a:r>
            <a:endParaRPr/>
          </a:p>
          <a:p>
            <a:pPr marL="0" lvl="0" indent="0" algn="l" rtl="0">
              <a:lnSpc>
                <a:spcPct val="90000"/>
              </a:lnSpc>
              <a:spcBef>
                <a:spcPts val="0"/>
              </a:spcBef>
              <a:spcAft>
                <a:spcPts val="0"/>
              </a:spcAft>
              <a:buSzPts val="1800"/>
              <a:buNone/>
            </a:pPr>
            <a:endParaRPr/>
          </a:p>
          <a:p>
            <a:pPr marL="0" lvl="0" indent="0" algn="l" rtl="0">
              <a:lnSpc>
                <a:spcPct val="90000"/>
              </a:lnSpc>
              <a:spcBef>
                <a:spcPts val="0"/>
              </a:spcBef>
              <a:spcAft>
                <a:spcPts val="0"/>
              </a:spcAft>
              <a:buSzPts val="1800"/>
              <a:buNone/>
            </a:pPr>
            <a:endParaRPr/>
          </a:p>
        </p:txBody>
      </p:sp>
      <p:sp>
        <p:nvSpPr>
          <p:cNvPr id="270" name="Google Shape;270;p7"/>
          <p:cNvSpPr txBox="1">
            <a:spLocks noGrp="1"/>
          </p:cNvSpPr>
          <p:nvPr>
            <p:ph type="title"/>
          </p:nvPr>
        </p:nvSpPr>
        <p:spPr>
          <a:xfrm>
            <a:off x="3960364" y="1809715"/>
            <a:ext cx="4358819" cy="747456"/>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00"/>
              <a:buFont typeface="Arial"/>
              <a:buNone/>
            </a:pPr>
            <a:r>
              <a:rPr lang="en-US"/>
              <a:t>Our Goal</a:t>
            </a:r>
            <a:endParaRPr/>
          </a:p>
        </p:txBody>
      </p:sp>
      <p:pic>
        <p:nvPicPr>
          <p:cNvPr id="271" name="Google Shape;271;p7"/>
          <p:cNvPicPr preferRelativeResize="0"/>
          <p:nvPr/>
        </p:nvPicPr>
        <p:blipFill rotWithShape="1">
          <a:blip r:embed="rId3">
            <a:alphaModFix/>
          </a:blip>
          <a:srcRect/>
          <a:stretch/>
        </p:blipFill>
        <p:spPr>
          <a:xfrm>
            <a:off x="10925782" y="1071892"/>
            <a:ext cx="915235" cy="117532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
          <p:cNvSpPr txBox="1">
            <a:spLocks noGrp="1"/>
          </p:cNvSpPr>
          <p:nvPr>
            <p:ph type="body" idx="1"/>
          </p:nvPr>
        </p:nvSpPr>
        <p:spPr>
          <a:xfrm>
            <a:off x="3282203" y="1788667"/>
            <a:ext cx="7929604" cy="4175261"/>
          </a:xfrm>
          <a:prstGeom prst="rect">
            <a:avLst/>
          </a:prstGeom>
          <a:noFill/>
          <a:ln>
            <a:noFill/>
          </a:ln>
        </p:spPr>
        <p:txBody>
          <a:bodyPr spcFirstLastPara="1" wrap="square" lIns="91425" tIns="45700" rIns="91425" bIns="45700" anchor="t" anchorCtr="0">
            <a:normAutofit/>
          </a:bodyPr>
          <a:lstStyle/>
          <a:p>
            <a:pPr marL="457200" lvl="0" indent="-406400" algn="l" rtl="0">
              <a:lnSpc>
                <a:spcPct val="90000"/>
              </a:lnSpc>
              <a:spcBef>
                <a:spcPts val="0"/>
              </a:spcBef>
              <a:spcAft>
                <a:spcPts val="0"/>
              </a:spcAft>
              <a:buSzPts val="2800"/>
              <a:buChar char="•"/>
            </a:pPr>
            <a:r>
              <a:rPr lang="en-US" sz="2800"/>
              <a:t>The entire project was managed using GitHub as Source Control.</a:t>
            </a:r>
            <a:endParaRPr sz="2800"/>
          </a:p>
          <a:p>
            <a:pPr marL="0" lvl="0" indent="0" algn="l" rtl="0">
              <a:lnSpc>
                <a:spcPct val="90000"/>
              </a:lnSpc>
              <a:spcBef>
                <a:spcPts val="0"/>
              </a:spcBef>
              <a:spcAft>
                <a:spcPts val="0"/>
              </a:spcAft>
              <a:buNone/>
            </a:pPr>
            <a:endParaRPr sz="2800"/>
          </a:p>
          <a:p>
            <a:pPr marL="457200" lvl="0" indent="-406400" algn="l" rtl="0">
              <a:lnSpc>
                <a:spcPct val="90000"/>
              </a:lnSpc>
              <a:spcBef>
                <a:spcPts val="0"/>
              </a:spcBef>
              <a:spcAft>
                <a:spcPts val="0"/>
              </a:spcAft>
              <a:buSzPts val="2800"/>
              <a:buChar char="•"/>
            </a:pPr>
            <a:r>
              <a:rPr lang="en-US" sz="2800"/>
              <a:t>Hosted on Microsoft Azure.</a:t>
            </a:r>
            <a:endParaRPr sz="2800"/>
          </a:p>
          <a:p>
            <a:pPr marL="0" lvl="0" indent="0" algn="l" rtl="0">
              <a:lnSpc>
                <a:spcPct val="90000"/>
              </a:lnSpc>
              <a:spcBef>
                <a:spcPts val="0"/>
              </a:spcBef>
              <a:spcAft>
                <a:spcPts val="0"/>
              </a:spcAft>
              <a:buNone/>
            </a:pPr>
            <a:endParaRPr sz="2800"/>
          </a:p>
          <a:p>
            <a:pPr marL="457200" lvl="0" indent="-406400" algn="l" rtl="0">
              <a:lnSpc>
                <a:spcPct val="90000"/>
              </a:lnSpc>
              <a:spcBef>
                <a:spcPts val="0"/>
              </a:spcBef>
              <a:spcAft>
                <a:spcPts val="0"/>
              </a:spcAft>
              <a:buSzPts val="2800"/>
              <a:buChar char="•"/>
            </a:pPr>
            <a:r>
              <a:rPr lang="en-US" sz="2800"/>
              <a:t>Accessible via app.snackability.fiu.edu</a:t>
            </a:r>
            <a:endParaRPr sz="2800"/>
          </a:p>
          <a:p>
            <a:pPr marL="0" lvl="0" indent="0" algn="l" rtl="0">
              <a:lnSpc>
                <a:spcPct val="90000"/>
              </a:lnSpc>
              <a:spcBef>
                <a:spcPts val="1000"/>
              </a:spcBef>
              <a:spcAft>
                <a:spcPts val="0"/>
              </a:spcAft>
              <a:buClr>
                <a:srgbClr val="3F3F3F"/>
              </a:buClr>
              <a:buSzPts val="2800"/>
              <a:buNone/>
            </a:pPr>
            <a:r>
              <a:rPr lang="en-US" sz="2800"/>
              <a:t> </a:t>
            </a:r>
            <a:endParaRPr/>
          </a:p>
        </p:txBody>
      </p:sp>
      <p:sp>
        <p:nvSpPr>
          <p:cNvPr id="277" name="Google Shape;277;p4"/>
          <p:cNvSpPr txBox="1">
            <a:spLocks noGrp="1"/>
          </p:cNvSpPr>
          <p:nvPr>
            <p:ph type="title"/>
          </p:nvPr>
        </p:nvSpPr>
        <p:spPr>
          <a:xfrm>
            <a:off x="3282203" y="819848"/>
            <a:ext cx="7929604" cy="7474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Project Management</a:t>
            </a:r>
            <a:endParaRPr/>
          </a:p>
        </p:txBody>
      </p:sp>
      <p:pic>
        <p:nvPicPr>
          <p:cNvPr id="278" name="Google Shape;278;p4"/>
          <p:cNvPicPr preferRelativeResize="0"/>
          <p:nvPr/>
        </p:nvPicPr>
        <p:blipFill rotWithShape="1">
          <a:blip r:embed="rId3">
            <a:alphaModFix/>
          </a:blip>
          <a:srcRect/>
          <a:stretch/>
        </p:blipFill>
        <p:spPr>
          <a:xfrm>
            <a:off x="556480" y="371039"/>
            <a:ext cx="1253825" cy="16450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cf5e503d40_0_65"/>
          <p:cNvSpPr txBox="1">
            <a:spLocks noGrp="1"/>
          </p:cNvSpPr>
          <p:nvPr>
            <p:ph type="title"/>
          </p:nvPr>
        </p:nvSpPr>
        <p:spPr>
          <a:xfrm>
            <a:off x="4506483" y="358038"/>
            <a:ext cx="4589950" cy="747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3"/>
              </a:buClr>
              <a:buSzPts val="3200"/>
              <a:buFont typeface="Arial"/>
              <a:buNone/>
            </a:pPr>
            <a:r>
              <a:rPr lang="en-US"/>
              <a:t>Architecture of Web App</a:t>
            </a:r>
            <a:endParaRPr/>
          </a:p>
        </p:txBody>
      </p:sp>
      <p:pic>
        <p:nvPicPr>
          <p:cNvPr id="284" name="Google Shape;284;gcf5e503d40_0_65"/>
          <p:cNvPicPr preferRelativeResize="0"/>
          <p:nvPr/>
        </p:nvPicPr>
        <p:blipFill rotWithShape="1">
          <a:blip r:embed="rId3">
            <a:alphaModFix/>
          </a:blip>
          <a:srcRect/>
          <a:stretch/>
        </p:blipFill>
        <p:spPr>
          <a:xfrm>
            <a:off x="11028227" y="5344922"/>
            <a:ext cx="784150" cy="1028851"/>
          </a:xfrm>
          <a:prstGeom prst="rect">
            <a:avLst/>
          </a:prstGeom>
          <a:noFill/>
          <a:ln>
            <a:noFill/>
          </a:ln>
        </p:spPr>
      </p:pic>
      <p:pic>
        <p:nvPicPr>
          <p:cNvPr id="285" name="Google Shape;285;gcf5e503d40_0_65" descr="Diagram&#10;&#10;Description automatically generated"/>
          <p:cNvPicPr preferRelativeResize="0"/>
          <p:nvPr/>
        </p:nvPicPr>
        <p:blipFill rotWithShape="1">
          <a:blip r:embed="rId4">
            <a:alphaModFix/>
          </a:blip>
          <a:srcRect/>
          <a:stretch/>
        </p:blipFill>
        <p:spPr>
          <a:xfrm>
            <a:off x="3572225" y="1326100"/>
            <a:ext cx="6458466" cy="504767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cf5e503d40_0_53"/>
          <p:cNvSpPr txBox="1">
            <a:spLocks noGrp="1"/>
          </p:cNvSpPr>
          <p:nvPr>
            <p:ph type="body" idx="1"/>
          </p:nvPr>
        </p:nvSpPr>
        <p:spPr>
          <a:xfrm>
            <a:off x="1975250" y="2310784"/>
            <a:ext cx="7713700" cy="3394500"/>
          </a:xfrm>
          <a:prstGeom prst="rect">
            <a:avLst/>
          </a:prstGeom>
          <a:noFill/>
          <a:ln>
            <a:noFill/>
          </a:ln>
        </p:spPr>
        <p:txBody>
          <a:bodyPr spcFirstLastPara="1" wrap="square" lIns="91425" tIns="45700" rIns="91425" bIns="45700" anchor="t" anchorCtr="0">
            <a:normAutofit/>
          </a:bodyPr>
          <a:lstStyle/>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rPr>
              <a:t>WEBSNAK-4 Deploy the Snackability Web App</a:t>
            </a:r>
          </a:p>
          <a:p>
            <a:pPr marL="457200" lvl="0" indent="-368300" algn="l" rtl="0">
              <a:lnSpc>
                <a:spcPct val="100000"/>
              </a:lnSpc>
              <a:spcBef>
                <a:spcPts val="0"/>
              </a:spcBef>
              <a:spcAft>
                <a:spcPts val="0"/>
              </a:spcAft>
              <a:buClr>
                <a:srgbClr val="000000"/>
              </a:buClr>
              <a:buSzPts val="2200"/>
              <a:buChar char="●"/>
            </a:pPr>
            <a:endParaRPr sz="1300" b="1" dirty="0">
              <a:solidFill>
                <a:srgbClr val="000000"/>
              </a:solidFill>
            </a:endParaRPr>
          </a:p>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rPr>
              <a:t>WEBSNAK-5 Start Implementing a Contact Us page</a:t>
            </a:r>
          </a:p>
          <a:p>
            <a:pPr marL="457200" lvl="0" indent="-368300" algn="l" rtl="0">
              <a:lnSpc>
                <a:spcPct val="100000"/>
              </a:lnSpc>
              <a:spcBef>
                <a:spcPts val="0"/>
              </a:spcBef>
              <a:spcAft>
                <a:spcPts val="0"/>
              </a:spcAft>
              <a:buClr>
                <a:srgbClr val="000000"/>
              </a:buClr>
              <a:buSzPts val="2200"/>
              <a:buChar char="●"/>
            </a:pPr>
            <a:endParaRPr sz="1300" b="1" dirty="0">
              <a:solidFill>
                <a:srgbClr val="000000"/>
              </a:solidFill>
            </a:endParaRPr>
          </a:p>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rPr>
              <a:t>WEBSNAK-6 Make a create account page</a:t>
            </a:r>
          </a:p>
          <a:p>
            <a:pPr marL="457200" lvl="0" indent="-368300" algn="l" rtl="0">
              <a:lnSpc>
                <a:spcPct val="100000"/>
              </a:lnSpc>
              <a:spcBef>
                <a:spcPts val="0"/>
              </a:spcBef>
              <a:spcAft>
                <a:spcPts val="0"/>
              </a:spcAft>
              <a:buClr>
                <a:srgbClr val="000000"/>
              </a:buClr>
              <a:buSzPts val="2200"/>
              <a:buChar char="●"/>
            </a:pPr>
            <a:endParaRPr sz="1300" b="1" dirty="0">
              <a:solidFill>
                <a:srgbClr val="000000"/>
              </a:solidFill>
            </a:endParaRPr>
          </a:p>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rPr>
              <a:t>WEBSNAK-7 Make a reset password page</a:t>
            </a:r>
          </a:p>
          <a:p>
            <a:pPr marL="457200" lvl="0" indent="-368300" algn="l" rtl="0">
              <a:lnSpc>
                <a:spcPct val="100000"/>
              </a:lnSpc>
              <a:spcBef>
                <a:spcPts val="0"/>
              </a:spcBef>
              <a:spcAft>
                <a:spcPts val="0"/>
              </a:spcAft>
              <a:buClr>
                <a:srgbClr val="000000"/>
              </a:buClr>
              <a:buSzPts val="2200"/>
              <a:buChar char="●"/>
            </a:pPr>
            <a:endParaRPr sz="1300" b="1" dirty="0">
              <a:solidFill>
                <a:srgbClr val="000000"/>
              </a:solidFill>
            </a:endParaRPr>
          </a:p>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rPr>
              <a:t>WEBSNAK-11 Implement a role system into the web app</a:t>
            </a:r>
          </a:p>
          <a:p>
            <a:pPr marL="457200" lvl="0" indent="-368300" algn="l" rtl="0">
              <a:lnSpc>
                <a:spcPct val="100000"/>
              </a:lnSpc>
              <a:spcBef>
                <a:spcPts val="0"/>
              </a:spcBef>
              <a:spcAft>
                <a:spcPts val="0"/>
              </a:spcAft>
              <a:buClr>
                <a:srgbClr val="000000"/>
              </a:buClr>
              <a:buSzPts val="2200"/>
              <a:buChar char="●"/>
            </a:pPr>
            <a:endParaRPr sz="1300" b="1" dirty="0">
              <a:solidFill>
                <a:srgbClr val="000000"/>
              </a:solidFill>
            </a:endParaRPr>
          </a:p>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WEBSNAK-22 </a:t>
            </a:r>
            <a:r>
              <a:rPr lang="en-US" sz="1300" b="1" dirty="0">
                <a:solidFill>
                  <a:srgbClr val="000000"/>
                </a:solidFill>
              </a:rPr>
              <a:t>Make a “Manage Users” page</a:t>
            </a:r>
          </a:p>
          <a:p>
            <a:pPr marL="457200" lvl="0" indent="-368300" algn="l" rtl="0">
              <a:lnSpc>
                <a:spcPct val="100000"/>
              </a:lnSpc>
              <a:spcBef>
                <a:spcPts val="0"/>
              </a:spcBef>
              <a:spcAft>
                <a:spcPts val="0"/>
              </a:spcAft>
              <a:buClr>
                <a:srgbClr val="000000"/>
              </a:buClr>
              <a:buSzPts val="2200"/>
              <a:buChar char="●"/>
            </a:pPr>
            <a:endParaRPr sz="1300" b="1" dirty="0">
              <a:solidFill>
                <a:srgbClr val="000000"/>
              </a:solidFill>
            </a:endParaRPr>
          </a:p>
          <a:p>
            <a:pPr marL="457200" lvl="0" indent="-368300" algn="l" rtl="0">
              <a:lnSpc>
                <a:spcPct val="100000"/>
              </a:lnSpc>
              <a:spcBef>
                <a:spcPts val="0"/>
              </a:spcBef>
              <a:spcAft>
                <a:spcPts val="0"/>
              </a:spcAft>
              <a:buClr>
                <a:srgbClr val="000000"/>
              </a:buClr>
              <a:buSzPts val="2200"/>
              <a:buChar char="●"/>
            </a:pPr>
            <a:r>
              <a:rPr lang="en-US" sz="1300" b="1" dirty="0">
                <a:solidFill>
                  <a:srgbClr val="000000"/>
                </a:solidFill>
              </a:rPr>
              <a:t>WEBSNAK-28 Start making the web app more mobile friendly: navigation bar</a:t>
            </a:r>
            <a:endParaRPr sz="1300" b="1" dirty="0">
              <a:solidFill>
                <a:srgbClr val="000000"/>
              </a:solidFill>
            </a:endParaRPr>
          </a:p>
        </p:txBody>
      </p:sp>
      <p:sp>
        <p:nvSpPr>
          <p:cNvPr id="291" name="Google Shape;291;gcf5e503d40_0_53"/>
          <p:cNvSpPr txBox="1">
            <a:spLocks noGrp="1"/>
          </p:cNvSpPr>
          <p:nvPr>
            <p:ph type="title"/>
          </p:nvPr>
        </p:nvSpPr>
        <p:spPr>
          <a:xfrm>
            <a:off x="2104559" y="1198471"/>
            <a:ext cx="7510800" cy="846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3600"/>
              <a:buFont typeface="Arial"/>
              <a:buNone/>
            </a:pPr>
            <a:r>
              <a:rPr lang="en-US"/>
              <a:t>User Stories</a:t>
            </a:r>
            <a:endParaRPr/>
          </a:p>
        </p:txBody>
      </p:sp>
      <p:pic>
        <p:nvPicPr>
          <p:cNvPr id="292" name="Google Shape;292;gcf5e503d40_0_53"/>
          <p:cNvPicPr preferRelativeResize="0"/>
          <p:nvPr/>
        </p:nvPicPr>
        <p:blipFill rotWithShape="1">
          <a:blip r:embed="rId3">
            <a:alphaModFix/>
          </a:blip>
          <a:srcRect/>
          <a:stretch/>
        </p:blipFill>
        <p:spPr>
          <a:xfrm>
            <a:off x="10568379" y="2606469"/>
            <a:ext cx="1253825" cy="1645074"/>
          </a:xfrm>
          <a:prstGeom prst="rect">
            <a:avLst/>
          </a:prstGeom>
          <a:noFill/>
          <a:ln>
            <a:noFill/>
          </a:ln>
        </p:spPr>
      </p:pic>
    </p:spTree>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1283</Words>
  <Application>Microsoft Office PowerPoint</Application>
  <PresentationFormat>Widescreen</PresentationFormat>
  <Paragraphs>135</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Times New Roman</vt:lpstr>
      <vt:lpstr>FIU Real Triumphs Template</vt:lpstr>
      <vt:lpstr>Snackability Web App</vt:lpstr>
      <vt:lpstr>Problem</vt:lpstr>
      <vt:lpstr>Solution</vt:lpstr>
      <vt:lpstr>PowerPoint Presentation</vt:lpstr>
      <vt:lpstr>PowerPoint Presentation</vt:lpstr>
      <vt:lpstr>Our Goal</vt:lpstr>
      <vt:lpstr>Project Management</vt:lpstr>
      <vt:lpstr>Architecture of Web App</vt:lpstr>
      <vt:lpstr>User Stories</vt:lpstr>
      <vt:lpstr>WEBSNAK-4 Deploy the Snackability Web App</vt:lpstr>
      <vt:lpstr>WEBSNAK-5 Start Implementing a Contact Us page</vt:lpstr>
      <vt:lpstr>WEBSNAK-7 Make a reset password page</vt:lpstr>
      <vt:lpstr>WEBSNAK-6 Make a “Create Account” page</vt:lpstr>
      <vt:lpstr>WEBSNAK-22 Make a “Manage Users” page</vt:lpstr>
      <vt:lpstr>WEBSNAK-28 Start making the web app more mobile friendly: navigation bar</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Snackability Web App</dc:title>
  <dc:creator>Andrea Plasencia</dc:creator>
  <cp:lastModifiedBy>John Perez</cp:lastModifiedBy>
  <cp:revision>4</cp:revision>
  <dcterms:created xsi:type="dcterms:W3CDTF">2020-08-12T18:54:24Z</dcterms:created>
  <dcterms:modified xsi:type="dcterms:W3CDTF">2021-12-05T22:13:43Z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