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Helvetica Neue"/>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gDNeuS5vrN2IdG0tTCDEUprzjc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font" Target="fonts/HelveticaNeue-regular.fntdata"/><Relationship Id="rId7" Type="http://schemas.openxmlformats.org/officeDocument/2006/relationships/font" Target="fonts/HelveticaNeue-bold.fntdata"/><Relationship Id="rId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19" name="Google Shape;19;p3"/>
          <p:cNvSpPr txBox="1"/>
          <p:nvPr/>
        </p:nvSpPr>
        <p:spPr>
          <a:xfrm>
            <a:off x="6912862" y="2555688"/>
            <a:ext cx="34987152"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8" name="Google Shape;28;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9" name="Google Shape;29;p4"/>
          <p:cNvGrpSpPr/>
          <p:nvPr/>
        </p:nvGrpSpPr>
        <p:grpSpPr>
          <a:xfrm>
            <a:off x="41216986" y="1016366"/>
            <a:ext cx="1881295" cy="2545855"/>
            <a:chOff x="11140977" y="745237"/>
            <a:chExt cx="522582" cy="530386"/>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3" name="Google Shape;33;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6" name="Google Shape;36;p5"/>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1" name="Google Shape;41;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44" name="Google Shape;44;p6"/>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5" name="Google Shape;45;p6"/>
          <p:cNvGrpSpPr/>
          <p:nvPr/>
        </p:nvGrpSpPr>
        <p:grpSpPr>
          <a:xfrm>
            <a:off x="41216986" y="1016366"/>
            <a:ext cx="1881295" cy="2545855"/>
            <a:chOff x="11140977" y="745237"/>
            <a:chExt cx="522582" cy="530386"/>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49" name="Google Shape;49;p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9.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20.png"/><Relationship Id="rId13" Type="http://schemas.openxmlformats.org/officeDocument/2006/relationships/image" Target="../media/image22.png"/><Relationship Id="rId12"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4.png"/><Relationship Id="rId9" Type="http://schemas.openxmlformats.org/officeDocument/2006/relationships/image" Target="../media/image16.png"/><Relationship Id="rId15" Type="http://schemas.openxmlformats.org/officeDocument/2006/relationships/image" Target="../media/image18.jpg"/><Relationship Id="rId14" Type="http://schemas.openxmlformats.org/officeDocument/2006/relationships/image" Target="../media/image19.png"/><Relationship Id="rId17" Type="http://schemas.openxmlformats.org/officeDocument/2006/relationships/image" Target="../media/image23.png"/><Relationship Id="rId16" Type="http://schemas.openxmlformats.org/officeDocument/2006/relationships/image" Target="../media/image21.png"/><Relationship Id="rId5" Type="http://schemas.openxmlformats.org/officeDocument/2006/relationships/image" Target="../media/image6.png"/><Relationship Id="rId6" Type="http://schemas.openxmlformats.org/officeDocument/2006/relationships/image" Target="../media/image12.png"/><Relationship Id="rId7" Type="http://schemas.openxmlformats.org/officeDocument/2006/relationships/image" Target="../media/image15.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36" y="549712"/>
            <a:ext cx="33823563" cy="22775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800" u="none" cap="none" strike="noStrike">
                <a:solidFill>
                  <a:srgbClr val="3F3F3F"/>
                </a:solidFill>
                <a:latin typeface="Arial"/>
                <a:ea typeface="Arial"/>
                <a:cs typeface="Arial"/>
                <a:sym typeface="Arial"/>
              </a:rPr>
              <a:t>Florida International University</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Fall 2021 Senior Design Project</a:t>
            </a:r>
            <a:endParaRPr/>
          </a:p>
        </p:txBody>
      </p:sp>
      <p:sp>
        <p:nvSpPr>
          <p:cNvPr id="55" name="Google Shape;55;p1"/>
          <p:cNvSpPr txBox="1"/>
          <p:nvPr/>
        </p:nvSpPr>
        <p:spPr>
          <a:xfrm>
            <a:off x="6389597" y="31078681"/>
            <a:ext cx="21444396" cy="1552040"/>
          </a:xfrm>
          <a:prstGeom prst="rect">
            <a:avLst/>
          </a:prstGeom>
          <a:noFill/>
          <a:ln>
            <a:noFill/>
          </a:ln>
        </p:spPr>
        <p:txBody>
          <a:bodyPr anchorCtr="0" anchor="t" bIns="36975" lIns="73975" spcFirstLastPara="1" rIns="73975" wrap="square" tIns="36975">
            <a:spAutoFit/>
          </a:bodyPr>
          <a:lstStyle/>
          <a:p>
            <a:pPr indent="0" lvl="0" marL="38100" marR="0" rtl="0" algn="just">
              <a:spcBef>
                <a:spcPts val="0"/>
              </a:spcBef>
              <a:spcAft>
                <a:spcPts val="0"/>
              </a:spcAft>
              <a:buClr>
                <a:srgbClr val="3333CC"/>
              </a:buClr>
              <a:buSzPts val="3000"/>
              <a:buFont typeface="Arial"/>
              <a:buNone/>
            </a:pPr>
            <a:r>
              <a:rPr b="0" i="0" lang="en-US" sz="2400" u="none" cap="none" strike="noStrike">
                <a:solidFill>
                  <a:srgbClr val="7F7F7F"/>
                </a:solidFill>
                <a:latin typeface="Arial"/>
                <a:ea typeface="Arial"/>
                <a:cs typeface="Arial"/>
                <a:sym typeface="Arial"/>
              </a:rPr>
              <a:t>The material presented in this poster is based upon the work supported by Dr. Cristina Palacios and Lukkamol Prapkree. Thank you to my Capstone II team members: John Perez, Thiago Novaes, Faran Majeed, Garcia Milord, and  Samantha Loeb.and  Capstone I  team members: Jose Arosemena, Anthony Pena, Ricardo Colom, Richard Uriarte. Thank you to past members of Snackability for diagrams and guidance : Alejandro Martinez, Carlos Valdes, Hanson Nyguyen, and James Oghagbon. Thank you to Dr. Masoud Sadjadi for his help, cooperation, and mentorship throughout this course.</a:t>
            </a:r>
            <a:endParaRPr b="0" i="0" sz="800" u="none" cap="none" strike="noStrike">
              <a:solidFill>
                <a:srgbClr val="7F7F7F"/>
              </a:solidFill>
              <a:latin typeface="Arial"/>
              <a:ea typeface="Arial"/>
              <a:cs typeface="Arial"/>
              <a:sym typeface="Arial"/>
            </a:endParaRPr>
          </a:p>
        </p:txBody>
      </p:sp>
      <p:sp>
        <p:nvSpPr>
          <p:cNvPr id="56" name="Google Shape;56;p1"/>
          <p:cNvSpPr txBox="1"/>
          <p:nvPr/>
        </p:nvSpPr>
        <p:spPr>
          <a:xfrm>
            <a:off x="10949080" y="11859200"/>
            <a:ext cx="2322697"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57" name="Google Shape;57;p1"/>
          <p:cNvSpPr txBox="1"/>
          <p:nvPr/>
        </p:nvSpPr>
        <p:spPr>
          <a:xfrm>
            <a:off x="6544462" y="30351847"/>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58" name="Google Shape;58;p1"/>
          <p:cNvSpPr txBox="1"/>
          <p:nvPr/>
        </p:nvSpPr>
        <p:spPr>
          <a:xfrm>
            <a:off x="20742419" y="668845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59" name="Google Shape;59;p1"/>
          <p:cNvSpPr txBox="1"/>
          <p:nvPr/>
        </p:nvSpPr>
        <p:spPr>
          <a:xfrm>
            <a:off x="10079171" y="1583743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60" name="Google Shape;60;p1"/>
          <p:cNvSpPr txBox="1"/>
          <p:nvPr/>
        </p:nvSpPr>
        <p:spPr>
          <a:xfrm>
            <a:off x="20929456" y="13530748"/>
            <a:ext cx="3740727"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61" name="Google Shape;61;p1"/>
          <p:cNvSpPr txBox="1"/>
          <p:nvPr/>
        </p:nvSpPr>
        <p:spPr>
          <a:xfrm>
            <a:off x="9682574" y="2361901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CONTRIBUITION</a:t>
            </a:r>
            <a:endParaRPr/>
          </a:p>
        </p:txBody>
      </p:sp>
      <p:sp>
        <p:nvSpPr>
          <p:cNvPr id="62" name="Google Shape;62;p1"/>
          <p:cNvSpPr txBox="1"/>
          <p:nvPr/>
        </p:nvSpPr>
        <p:spPr>
          <a:xfrm>
            <a:off x="33681859" y="637418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63" name="Google Shape;63;p1"/>
          <p:cNvSpPr txBox="1"/>
          <p:nvPr/>
        </p:nvSpPr>
        <p:spPr>
          <a:xfrm>
            <a:off x="20929456" y="255223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GIT WORKFLOW</a:t>
            </a:r>
            <a:endParaRPr/>
          </a:p>
        </p:txBody>
      </p:sp>
      <p:sp>
        <p:nvSpPr>
          <p:cNvPr id="64" name="Google Shape;64;p1"/>
          <p:cNvSpPr txBox="1"/>
          <p:nvPr/>
        </p:nvSpPr>
        <p:spPr>
          <a:xfrm>
            <a:off x="10053029" y="674055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5" name="Google Shape;65;p1"/>
          <p:cNvSpPr txBox="1"/>
          <p:nvPr/>
        </p:nvSpPr>
        <p:spPr>
          <a:xfrm>
            <a:off x="34006069" y="25244673"/>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TECHNOLOGIES</a:t>
            </a:r>
            <a:endParaRPr/>
          </a:p>
        </p:txBody>
      </p:sp>
      <p:sp>
        <p:nvSpPr>
          <p:cNvPr id="66" name="Google Shape;66;p1"/>
          <p:cNvSpPr txBox="1"/>
          <p:nvPr/>
        </p:nvSpPr>
        <p:spPr>
          <a:xfrm>
            <a:off x="6447582" y="3021072"/>
            <a:ext cx="35204401" cy="3229422"/>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Snackability</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Faran Majeed</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Cristina Palacios, Associate Professor of Dietetics &amp; Nutrition</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1"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 Professor</a:t>
            </a:r>
            <a:endParaRPr/>
          </a:p>
        </p:txBody>
      </p:sp>
      <p:pic>
        <p:nvPicPr>
          <p:cNvPr descr="SCIS FIU Color Logo" id="67" name="Google Shape;67;p1"/>
          <p:cNvPicPr preferRelativeResize="0"/>
          <p:nvPr/>
        </p:nvPicPr>
        <p:blipFill rotWithShape="1">
          <a:blip r:embed="rId3">
            <a:alphaModFix/>
          </a:blip>
          <a:srcRect b="-13161" l="0" r="67407" t="0"/>
          <a:stretch/>
        </p:blipFill>
        <p:spPr>
          <a:xfrm>
            <a:off x="693653" y="848864"/>
            <a:ext cx="2794000" cy="1437136"/>
          </a:xfrm>
          <a:prstGeom prst="rect">
            <a:avLst/>
          </a:prstGeom>
          <a:noFill/>
          <a:ln>
            <a:noFill/>
          </a:ln>
        </p:spPr>
      </p:pic>
      <p:pic>
        <p:nvPicPr>
          <p:cNvPr descr="SCIS FIU Color Logo" id="68" name="Google Shape;68;p1"/>
          <p:cNvPicPr preferRelativeResize="0"/>
          <p:nvPr/>
        </p:nvPicPr>
        <p:blipFill rotWithShape="1">
          <a:blip r:embed="rId4">
            <a:alphaModFix/>
          </a:blip>
          <a:srcRect b="0" l="36137" r="0" t="-13161"/>
          <a:stretch/>
        </p:blipFill>
        <p:spPr>
          <a:xfrm>
            <a:off x="571811" y="2286000"/>
            <a:ext cx="4596777" cy="1206691"/>
          </a:xfrm>
          <a:prstGeom prst="rect">
            <a:avLst/>
          </a:prstGeom>
          <a:noFill/>
          <a:ln>
            <a:noFill/>
          </a:ln>
        </p:spPr>
      </p:pic>
      <p:pic>
        <p:nvPicPr>
          <p:cNvPr id="69" name="Google Shape;69;p1"/>
          <p:cNvPicPr preferRelativeResize="0"/>
          <p:nvPr/>
        </p:nvPicPr>
        <p:blipFill rotWithShape="1">
          <a:blip r:embed="rId5">
            <a:alphaModFix/>
          </a:blip>
          <a:srcRect b="0" l="0" r="0" t="0"/>
          <a:stretch/>
        </p:blipFill>
        <p:spPr>
          <a:xfrm>
            <a:off x="39108922" y="1756403"/>
            <a:ext cx="2911913" cy="3983997"/>
          </a:xfrm>
          <a:prstGeom prst="rect">
            <a:avLst/>
          </a:prstGeom>
          <a:noFill/>
          <a:ln>
            <a:noFill/>
          </a:ln>
        </p:spPr>
      </p:pic>
      <p:pic>
        <p:nvPicPr>
          <p:cNvPr descr="Diagram&#10;&#10;Description automatically generated" id="70" name="Google Shape;70;p1"/>
          <p:cNvPicPr preferRelativeResize="0"/>
          <p:nvPr/>
        </p:nvPicPr>
        <p:blipFill rotWithShape="1">
          <a:blip r:embed="rId6">
            <a:alphaModFix/>
          </a:blip>
          <a:srcRect b="0" l="0" r="0" t="0"/>
          <a:stretch/>
        </p:blipFill>
        <p:spPr>
          <a:xfrm>
            <a:off x="17515577" y="14710048"/>
            <a:ext cx="10568486" cy="9865540"/>
          </a:xfrm>
          <a:prstGeom prst="rect">
            <a:avLst/>
          </a:prstGeom>
          <a:noFill/>
          <a:ln>
            <a:noFill/>
          </a:ln>
        </p:spPr>
      </p:pic>
      <p:sp>
        <p:nvSpPr>
          <p:cNvPr id="71" name="Google Shape;71;p1"/>
          <p:cNvSpPr txBox="1"/>
          <p:nvPr/>
        </p:nvSpPr>
        <p:spPr>
          <a:xfrm>
            <a:off x="6568441" y="24110700"/>
            <a:ext cx="10070275" cy="5601533"/>
          </a:xfrm>
          <a:prstGeom prst="rect">
            <a:avLst/>
          </a:prstGeom>
          <a:noFill/>
          <a:ln>
            <a:noFill/>
          </a:ln>
        </p:spPr>
        <p:txBody>
          <a:bodyPr anchorCtr="0" anchor="t" bIns="45700" lIns="91425" spcFirstLastPara="1" rIns="91425" wrap="square" tIns="45700">
            <a:spAutoFit/>
          </a:bodyPr>
          <a:lstStyle/>
          <a:p>
            <a:pPr indent="-114300" lvl="0" marL="0" marR="0" rtl="0" algn="l">
              <a:spcBef>
                <a:spcPts val="0"/>
              </a:spcBef>
              <a:spcAft>
                <a:spcPts val="0"/>
              </a:spcAft>
              <a:buClr>
                <a:srgbClr val="FFFFFF"/>
              </a:buClr>
              <a:buSzPts val="1800"/>
              <a:buFont typeface="Arial"/>
              <a:buChar char="•"/>
            </a:pPr>
            <a:r>
              <a:rPr b="0" i="0" lang="en-US" sz="1800" u="none" cap="none" strike="noStrike">
                <a:solidFill>
                  <a:srgbClr val="FFFFFF"/>
                </a:solidFill>
                <a:latin typeface="Helvetica Neue"/>
                <a:ea typeface="Helvetica Neue"/>
                <a:cs typeface="Helvetica Neue"/>
                <a:sym typeface="Helvetica Neue"/>
              </a:rPr>
              <a:t>Implemented a drop-down navigation bar for mobile users</a:t>
            </a:r>
            <a:endParaRPr b="0" i="0" sz="1800" u="none" cap="none" strike="noStrike">
              <a:solidFill>
                <a:srgbClr val="FFFFFF"/>
              </a:solidFill>
              <a:latin typeface="Courier New"/>
              <a:ea typeface="Courier New"/>
              <a:cs typeface="Courier New"/>
              <a:sym typeface="Courier New"/>
            </a:endParaRPr>
          </a:p>
          <a:p>
            <a:pPr indent="-254000" lvl="0" marL="0" marR="0" rtl="0" algn="l">
              <a:spcBef>
                <a:spcPts val="1800"/>
              </a:spcBef>
              <a:spcAft>
                <a:spcPts val="0"/>
              </a:spcAft>
              <a:buClr>
                <a:schemeClr val="dk1"/>
              </a:buClr>
              <a:buSzPts val="4000"/>
              <a:buFont typeface="Arial"/>
              <a:buChar char="•"/>
            </a:pPr>
            <a:r>
              <a:rPr b="0" i="0" lang="en-US" sz="4000" u="none" cap="none" strike="noStrike">
                <a:solidFill>
                  <a:schemeClr val="dk1"/>
                </a:solidFill>
                <a:latin typeface="Helvetica Neue"/>
                <a:ea typeface="Helvetica Neue"/>
                <a:cs typeface="Helvetica Neue"/>
                <a:sym typeface="Helvetica Neue"/>
              </a:rPr>
              <a:t> </a:t>
            </a:r>
            <a:r>
              <a:rPr b="0" i="0" lang="en-US" sz="4000" u="none" cap="none" strike="noStrike">
                <a:solidFill>
                  <a:schemeClr val="dk1"/>
                </a:solidFill>
                <a:latin typeface="Arial"/>
                <a:ea typeface="Arial"/>
                <a:cs typeface="Arial"/>
                <a:sym typeface="Arial"/>
              </a:rPr>
              <a:t>Created the “Reset Password” page.</a:t>
            </a:r>
            <a:endParaRPr/>
          </a:p>
          <a:p>
            <a:pPr indent="-254000" lvl="0" marL="0" marR="0" rtl="0" algn="l">
              <a:spcBef>
                <a:spcPts val="180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 Moved Role-Based Navigation Bar authentication to the backend.</a:t>
            </a:r>
            <a:endParaRPr/>
          </a:p>
          <a:p>
            <a:pPr indent="-254000" lvl="0" marL="0" marR="0" rtl="0" algn="l">
              <a:spcBef>
                <a:spcPts val="180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 General bug fixes and code improvements across the app.</a:t>
            </a:r>
            <a:endParaRPr/>
          </a:p>
          <a:p>
            <a:pPr indent="-254000" lvl="0" marL="0" marR="0" rtl="0" algn="l">
              <a:spcBef>
                <a:spcPts val="180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 Deployment of the application to production.</a:t>
            </a:r>
            <a:endParaRPr/>
          </a:p>
        </p:txBody>
      </p:sp>
      <p:grpSp>
        <p:nvGrpSpPr>
          <p:cNvPr id="72" name="Google Shape;72;p1"/>
          <p:cNvGrpSpPr/>
          <p:nvPr/>
        </p:nvGrpSpPr>
        <p:grpSpPr>
          <a:xfrm>
            <a:off x="30917940" y="26325770"/>
            <a:ext cx="2381696" cy="2090575"/>
            <a:chOff x="35306156" y="16623573"/>
            <a:chExt cx="2032164" cy="2965775"/>
          </a:xfrm>
        </p:grpSpPr>
        <p:pic>
          <p:nvPicPr>
            <p:cNvPr descr="Icon&#10;&#10;Description automatically generated" id="73" name="Google Shape;73;p1"/>
            <p:cNvPicPr preferRelativeResize="0"/>
            <p:nvPr/>
          </p:nvPicPr>
          <p:blipFill rotWithShape="1">
            <a:blip r:embed="rId7">
              <a:alphaModFix/>
            </a:blip>
            <a:srcRect b="0" l="0" r="0" t="0"/>
            <a:stretch/>
          </p:blipFill>
          <p:spPr>
            <a:xfrm>
              <a:off x="35508881" y="16623573"/>
              <a:ext cx="1829439" cy="1643209"/>
            </a:xfrm>
            <a:prstGeom prst="rect">
              <a:avLst/>
            </a:prstGeom>
            <a:noFill/>
            <a:ln>
              <a:noFill/>
            </a:ln>
          </p:spPr>
        </p:pic>
        <p:sp>
          <p:nvSpPr>
            <p:cNvPr id="74" name="Google Shape;74;p1"/>
            <p:cNvSpPr txBox="1"/>
            <p:nvPr/>
          </p:nvSpPr>
          <p:spPr>
            <a:xfrm>
              <a:off x="35306156" y="18366548"/>
              <a:ext cx="1633800" cy="1222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5000" u="none" cap="none" strike="noStrike">
                  <a:solidFill>
                    <a:schemeClr val="dk1"/>
                  </a:solidFill>
                  <a:latin typeface="Calibri"/>
                  <a:ea typeface="Calibri"/>
                  <a:cs typeface="Calibri"/>
                  <a:sym typeface="Calibri"/>
                </a:rPr>
                <a:t>React</a:t>
              </a:r>
              <a:endParaRPr/>
            </a:p>
          </p:txBody>
        </p:sp>
      </p:grpSp>
      <p:grpSp>
        <p:nvGrpSpPr>
          <p:cNvPr id="75" name="Google Shape;75;p1"/>
          <p:cNvGrpSpPr/>
          <p:nvPr/>
        </p:nvGrpSpPr>
        <p:grpSpPr>
          <a:xfrm>
            <a:off x="33386496" y="26337184"/>
            <a:ext cx="2381718" cy="2168889"/>
            <a:chOff x="38364382" y="16538325"/>
            <a:chExt cx="3392700" cy="3089533"/>
          </a:xfrm>
        </p:grpSpPr>
        <p:pic>
          <p:nvPicPr>
            <p:cNvPr descr="Logo, icon&#10;&#10;Description automatically generated" id="76" name="Google Shape;76;p1"/>
            <p:cNvPicPr preferRelativeResize="0"/>
            <p:nvPr/>
          </p:nvPicPr>
          <p:blipFill rotWithShape="1">
            <a:blip r:embed="rId8">
              <a:alphaModFix/>
            </a:blip>
            <a:srcRect b="0" l="0" r="0" t="0"/>
            <a:stretch/>
          </p:blipFill>
          <p:spPr>
            <a:xfrm>
              <a:off x="38968581" y="16538325"/>
              <a:ext cx="1804680" cy="1804680"/>
            </a:xfrm>
            <a:prstGeom prst="rect">
              <a:avLst/>
            </a:prstGeom>
            <a:noFill/>
            <a:ln>
              <a:noFill/>
            </a:ln>
          </p:spPr>
        </p:pic>
        <p:sp>
          <p:nvSpPr>
            <p:cNvPr id="77" name="Google Shape;77;p1"/>
            <p:cNvSpPr txBox="1"/>
            <p:nvPr/>
          </p:nvSpPr>
          <p:spPr>
            <a:xfrm>
              <a:off x="38364382" y="18399958"/>
              <a:ext cx="3392700" cy="122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000">
                  <a:solidFill>
                    <a:schemeClr val="dk1"/>
                  </a:solidFill>
                  <a:latin typeface="Calibri"/>
                  <a:ea typeface="Calibri"/>
                  <a:cs typeface="Calibri"/>
                  <a:sym typeface="Calibri"/>
                </a:rPr>
                <a:t>Express</a:t>
              </a:r>
              <a:endParaRPr/>
            </a:p>
          </p:txBody>
        </p:sp>
      </p:grpSp>
      <p:grpSp>
        <p:nvGrpSpPr>
          <p:cNvPr id="78" name="Google Shape;78;p1"/>
          <p:cNvGrpSpPr/>
          <p:nvPr/>
        </p:nvGrpSpPr>
        <p:grpSpPr>
          <a:xfrm>
            <a:off x="35739256" y="25947869"/>
            <a:ext cx="2911906" cy="2504955"/>
            <a:chOff x="34642664" y="19944198"/>
            <a:chExt cx="3711900" cy="3568249"/>
          </a:xfrm>
        </p:grpSpPr>
        <p:pic>
          <p:nvPicPr>
            <p:cNvPr descr="Icon&#10;&#10;Description automatically generated" id="79" name="Google Shape;79;p1"/>
            <p:cNvPicPr preferRelativeResize="0"/>
            <p:nvPr/>
          </p:nvPicPr>
          <p:blipFill rotWithShape="1">
            <a:blip r:embed="rId9">
              <a:alphaModFix/>
            </a:blip>
            <a:srcRect b="0" l="0" r="0" t="0"/>
            <a:stretch/>
          </p:blipFill>
          <p:spPr>
            <a:xfrm>
              <a:off x="35168613" y="19944198"/>
              <a:ext cx="2509971" cy="2509971"/>
            </a:xfrm>
            <a:prstGeom prst="rect">
              <a:avLst/>
            </a:prstGeom>
            <a:noFill/>
            <a:ln>
              <a:noFill/>
            </a:ln>
          </p:spPr>
        </p:pic>
        <p:sp>
          <p:nvSpPr>
            <p:cNvPr id="80" name="Google Shape;80;p1"/>
            <p:cNvSpPr txBox="1"/>
            <p:nvPr/>
          </p:nvSpPr>
          <p:spPr>
            <a:xfrm>
              <a:off x="34642664" y="22284547"/>
              <a:ext cx="3711900" cy="122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000">
                  <a:solidFill>
                    <a:schemeClr val="dk1"/>
                  </a:solidFill>
                  <a:latin typeface="Calibri"/>
                  <a:ea typeface="Calibri"/>
                  <a:cs typeface="Calibri"/>
                  <a:sym typeface="Calibri"/>
                </a:rPr>
                <a:t>JavaScript</a:t>
              </a:r>
              <a:endParaRPr/>
            </a:p>
          </p:txBody>
        </p:sp>
      </p:grpSp>
      <p:grpSp>
        <p:nvGrpSpPr>
          <p:cNvPr id="81" name="Google Shape;81;p1"/>
          <p:cNvGrpSpPr/>
          <p:nvPr/>
        </p:nvGrpSpPr>
        <p:grpSpPr>
          <a:xfrm>
            <a:off x="38751827" y="26172974"/>
            <a:ext cx="2381717" cy="2246071"/>
            <a:chOff x="38350006" y="20312980"/>
            <a:chExt cx="3392700" cy="3199477"/>
          </a:xfrm>
        </p:grpSpPr>
        <p:pic>
          <p:nvPicPr>
            <p:cNvPr descr="Icon&#10;&#10;Description automatically generated" id="82" name="Google Shape;82;p1"/>
            <p:cNvPicPr preferRelativeResize="0"/>
            <p:nvPr/>
          </p:nvPicPr>
          <p:blipFill rotWithShape="1">
            <a:blip r:embed="rId10">
              <a:alphaModFix/>
            </a:blip>
            <a:srcRect b="0" l="0" r="0" t="0"/>
            <a:stretch/>
          </p:blipFill>
          <p:spPr>
            <a:xfrm>
              <a:off x="39023788" y="20312980"/>
              <a:ext cx="1772408" cy="1772408"/>
            </a:xfrm>
            <a:prstGeom prst="rect">
              <a:avLst/>
            </a:prstGeom>
            <a:noFill/>
            <a:ln>
              <a:noFill/>
            </a:ln>
          </p:spPr>
        </p:pic>
        <p:sp>
          <p:nvSpPr>
            <p:cNvPr id="83" name="Google Shape;83;p1"/>
            <p:cNvSpPr txBox="1"/>
            <p:nvPr/>
          </p:nvSpPr>
          <p:spPr>
            <a:xfrm>
              <a:off x="38350006" y="22284556"/>
              <a:ext cx="3392700" cy="122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5000">
                  <a:solidFill>
                    <a:schemeClr val="dk1"/>
                  </a:solidFill>
                  <a:latin typeface="Calibri"/>
                  <a:ea typeface="Calibri"/>
                  <a:cs typeface="Calibri"/>
                  <a:sym typeface="Calibri"/>
                </a:rPr>
                <a:t>Firebase</a:t>
              </a:r>
              <a:endParaRPr/>
            </a:p>
          </p:txBody>
        </p:sp>
      </p:grpSp>
      <p:sp>
        <p:nvSpPr>
          <p:cNvPr id="84" name="Google Shape;84;p1"/>
          <p:cNvSpPr txBox="1"/>
          <p:nvPr/>
        </p:nvSpPr>
        <p:spPr>
          <a:xfrm>
            <a:off x="6383986" y="12669790"/>
            <a:ext cx="10210364" cy="255454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4000" u="none" cap="none" strike="noStrike">
                <a:solidFill>
                  <a:schemeClr val="dk1"/>
                </a:solidFill>
                <a:latin typeface="Arial"/>
                <a:ea typeface="Arial"/>
                <a:cs typeface="Arial"/>
                <a:sym typeface="Arial"/>
              </a:rPr>
              <a:t>The Snackability mobile app was very unstable, so it was considered that moving it to a Web App will significantly improve scalability and accessibility.</a:t>
            </a:r>
            <a:endParaRPr sz="4000">
              <a:solidFill>
                <a:schemeClr val="dk1"/>
              </a:solidFill>
              <a:latin typeface="Arial"/>
              <a:ea typeface="Arial"/>
              <a:cs typeface="Arial"/>
              <a:sym typeface="Arial"/>
            </a:endParaRPr>
          </a:p>
        </p:txBody>
      </p:sp>
      <p:sp>
        <p:nvSpPr>
          <p:cNvPr id="85" name="Google Shape;85;p1"/>
          <p:cNvSpPr txBox="1"/>
          <p:nvPr/>
        </p:nvSpPr>
        <p:spPr>
          <a:xfrm>
            <a:off x="6447582" y="7648227"/>
            <a:ext cx="10990360" cy="378565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4000" u="none" cap="none" strike="noStrike">
                <a:solidFill>
                  <a:schemeClr val="dk1"/>
                </a:solidFill>
                <a:latin typeface="Arial"/>
                <a:ea typeface="Arial"/>
                <a:cs typeface="Arial"/>
                <a:sym typeface="Arial"/>
              </a:rPr>
              <a:t>Snackability WebApp, is an application developed to help students make smarter and healthier choices when it comes to the snacks they choose to eat. By offering healthier alternatives, users can get similar satisfaction with greater health rewards. </a:t>
            </a:r>
            <a:endParaRPr sz="4000">
              <a:solidFill>
                <a:schemeClr val="dk1"/>
              </a:solidFill>
              <a:latin typeface="Arial"/>
              <a:ea typeface="Arial"/>
              <a:cs typeface="Arial"/>
              <a:sym typeface="Arial"/>
            </a:endParaRPr>
          </a:p>
        </p:txBody>
      </p:sp>
      <p:pic>
        <p:nvPicPr>
          <p:cNvPr descr="Rectangle&#10;&#10;Description automatically generated" id="86" name="Google Shape;86;p1"/>
          <p:cNvPicPr preferRelativeResize="0"/>
          <p:nvPr/>
        </p:nvPicPr>
        <p:blipFill rotWithShape="1">
          <a:blip r:embed="rId11">
            <a:alphaModFix/>
          </a:blip>
          <a:srcRect b="0" l="0" r="0" t="0"/>
          <a:stretch/>
        </p:blipFill>
        <p:spPr>
          <a:xfrm>
            <a:off x="17724475" y="26745263"/>
            <a:ext cx="10412632" cy="2652481"/>
          </a:xfrm>
          <a:prstGeom prst="rect">
            <a:avLst/>
          </a:prstGeom>
          <a:noFill/>
          <a:ln>
            <a:noFill/>
          </a:ln>
        </p:spPr>
      </p:pic>
      <p:pic>
        <p:nvPicPr>
          <p:cNvPr id="87" name="Google Shape;87;p1"/>
          <p:cNvPicPr preferRelativeResize="0"/>
          <p:nvPr/>
        </p:nvPicPr>
        <p:blipFill rotWithShape="1">
          <a:blip r:embed="rId12">
            <a:alphaModFix/>
          </a:blip>
          <a:srcRect b="0" l="0" r="0" t="0"/>
          <a:stretch/>
        </p:blipFill>
        <p:spPr>
          <a:xfrm>
            <a:off x="29723372" y="7164790"/>
            <a:ext cx="11207296" cy="5558819"/>
          </a:xfrm>
          <a:prstGeom prst="rect">
            <a:avLst/>
          </a:prstGeom>
          <a:noFill/>
          <a:ln>
            <a:noFill/>
          </a:ln>
        </p:spPr>
      </p:pic>
      <p:sp>
        <p:nvSpPr>
          <p:cNvPr id="88" name="Google Shape;88;p1"/>
          <p:cNvSpPr txBox="1"/>
          <p:nvPr/>
        </p:nvSpPr>
        <p:spPr>
          <a:xfrm>
            <a:off x="29723372" y="13010878"/>
            <a:ext cx="13777559"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Arial"/>
                <a:ea typeface="Arial"/>
                <a:cs typeface="Arial"/>
                <a:sym typeface="Arial"/>
              </a:rPr>
              <a:t>Figure 1: Code snippet example of Navbar's responsive implementation.</a:t>
            </a:r>
            <a:endParaRPr/>
          </a:p>
        </p:txBody>
      </p:sp>
      <p:pic>
        <p:nvPicPr>
          <p:cNvPr id="89" name="Google Shape;89;p1"/>
          <p:cNvPicPr preferRelativeResize="0"/>
          <p:nvPr/>
        </p:nvPicPr>
        <p:blipFill rotWithShape="1">
          <a:blip r:embed="rId13">
            <a:alphaModFix/>
          </a:blip>
          <a:srcRect b="0" l="0" r="0" t="0"/>
          <a:stretch/>
        </p:blipFill>
        <p:spPr>
          <a:xfrm>
            <a:off x="29794022" y="15440438"/>
            <a:ext cx="8764540" cy="6047532"/>
          </a:xfrm>
          <a:prstGeom prst="rect">
            <a:avLst/>
          </a:prstGeom>
          <a:noFill/>
          <a:ln>
            <a:noFill/>
          </a:ln>
        </p:spPr>
      </p:pic>
      <p:sp>
        <p:nvSpPr>
          <p:cNvPr id="90" name="Google Shape;90;p1"/>
          <p:cNvSpPr txBox="1"/>
          <p:nvPr/>
        </p:nvSpPr>
        <p:spPr>
          <a:xfrm>
            <a:off x="33681859" y="1454114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VERIFICATION</a:t>
            </a:r>
            <a:endParaRPr/>
          </a:p>
        </p:txBody>
      </p:sp>
      <p:sp>
        <p:nvSpPr>
          <p:cNvPr id="91" name="Google Shape;91;p1"/>
          <p:cNvSpPr txBox="1"/>
          <p:nvPr/>
        </p:nvSpPr>
        <p:spPr>
          <a:xfrm>
            <a:off x="38975291" y="15383898"/>
            <a:ext cx="3783796" cy="378565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Arial"/>
                <a:ea typeface="Arial"/>
                <a:cs typeface="Arial"/>
                <a:sym typeface="Arial"/>
              </a:rPr>
              <a:t>Figure 2: </a:t>
            </a:r>
            <a:endParaRPr/>
          </a:p>
          <a:p>
            <a:pPr indent="0" lvl="0" marL="0" marR="0" rtl="0" algn="l">
              <a:spcBef>
                <a:spcPts val="0"/>
              </a:spcBef>
              <a:spcAft>
                <a:spcPts val="0"/>
              </a:spcAft>
              <a:buNone/>
            </a:pPr>
            <a:r>
              <a:rPr lang="en-US" sz="4000">
                <a:solidFill>
                  <a:schemeClr val="dk1"/>
                </a:solidFill>
                <a:latin typeface="Arial"/>
                <a:ea typeface="Arial"/>
                <a:cs typeface="Arial"/>
                <a:sym typeface="Arial"/>
              </a:rPr>
              <a:t>Implementation of the navigation bar on a mobile device.</a:t>
            </a:r>
            <a:endParaRPr/>
          </a:p>
        </p:txBody>
      </p:sp>
      <p:pic>
        <p:nvPicPr>
          <p:cNvPr id="92" name="Google Shape;92;p1"/>
          <p:cNvPicPr preferRelativeResize="0"/>
          <p:nvPr/>
        </p:nvPicPr>
        <p:blipFill rotWithShape="1">
          <a:blip r:embed="rId14">
            <a:alphaModFix/>
          </a:blip>
          <a:srcRect b="0" l="0" r="0" t="0"/>
          <a:stretch/>
        </p:blipFill>
        <p:spPr>
          <a:xfrm>
            <a:off x="30852013" y="29020725"/>
            <a:ext cx="2119353" cy="1753764"/>
          </a:xfrm>
          <a:prstGeom prst="rect">
            <a:avLst/>
          </a:prstGeom>
          <a:noFill/>
          <a:ln>
            <a:noFill/>
          </a:ln>
        </p:spPr>
      </p:pic>
      <p:pic>
        <p:nvPicPr>
          <p:cNvPr descr="Configuring and Operating a Hybrid Cloud with Microsoft Azure Stack -  Teorema" id="93" name="Google Shape;93;p1"/>
          <p:cNvPicPr preferRelativeResize="0"/>
          <p:nvPr/>
        </p:nvPicPr>
        <p:blipFill rotWithShape="1">
          <a:blip r:embed="rId15">
            <a:alphaModFix/>
          </a:blip>
          <a:srcRect b="36111" l="0" r="0" t="29236"/>
          <a:stretch/>
        </p:blipFill>
        <p:spPr>
          <a:xfrm>
            <a:off x="33965003" y="29020725"/>
            <a:ext cx="8311732" cy="1620146"/>
          </a:xfrm>
          <a:prstGeom prst="rect">
            <a:avLst/>
          </a:prstGeom>
          <a:noFill/>
          <a:ln>
            <a:noFill/>
          </a:ln>
        </p:spPr>
      </p:pic>
      <p:pic>
        <p:nvPicPr>
          <p:cNvPr id="94" name="Google Shape;94;p1"/>
          <p:cNvPicPr preferRelativeResize="0"/>
          <p:nvPr/>
        </p:nvPicPr>
        <p:blipFill rotWithShape="1">
          <a:blip r:embed="rId16">
            <a:alphaModFix/>
          </a:blip>
          <a:srcRect b="0" l="0" r="0" t="0"/>
          <a:stretch/>
        </p:blipFill>
        <p:spPr>
          <a:xfrm>
            <a:off x="29802959" y="21750884"/>
            <a:ext cx="8764540" cy="2660484"/>
          </a:xfrm>
          <a:prstGeom prst="rect">
            <a:avLst/>
          </a:prstGeom>
          <a:noFill/>
          <a:ln>
            <a:noFill/>
          </a:ln>
        </p:spPr>
      </p:pic>
      <p:sp>
        <p:nvSpPr>
          <p:cNvPr id="95" name="Google Shape;95;p1"/>
          <p:cNvSpPr txBox="1"/>
          <p:nvPr/>
        </p:nvSpPr>
        <p:spPr>
          <a:xfrm>
            <a:off x="38975291" y="21604795"/>
            <a:ext cx="5072815"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Arial"/>
                <a:ea typeface="Arial"/>
                <a:cs typeface="Arial"/>
                <a:sym typeface="Arial"/>
              </a:rPr>
              <a:t>Figure 3: </a:t>
            </a:r>
            <a:endParaRPr/>
          </a:p>
          <a:p>
            <a:pPr indent="0" lvl="0" marL="0" marR="0" rtl="0" algn="l">
              <a:spcBef>
                <a:spcPts val="0"/>
              </a:spcBef>
              <a:spcAft>
                <a:spcPts val="0"/>
              </a:spcAft>
              <a:buNone/>
            </a:pPr>
            <a:r>
              <a:rPr lang="en-US" sz="4000">
                <a:solidFill>
                  <a:schemeClr val="dk1"/>
                </a:solidFill>
                <a:latin typeface="Arial"/>
                <a:ea typeface="Arial"/>
                <a:cs typeface="Arial"/>
                <a:sym typeface="Arial"/>
              </a:rPr>
              <a:t>Code snippet displaying implementation of backend reset password authentication.</a:t>
            </a:r>
            <a:endParaRPr/>
          </a:p>
        </p:txBody>
      </p:sp>
      <p:sp>
        <p:nvSpPr>
          <p:cNvPr id="96" name="Google Shape;96;p1"/>
          <p:cNvSpPr txBox="1"/>
          <p:nvPr/>
        </p:nvSpPr>
        <p:spPr>
          <a:xfrm>
            <a:off x="6533031" y="16806330"/>
            <a:ext cx="10354842" cy="6786473"/>
          </a:xfrm>
          <a:prstGeom prst="rect">
            <a:avLst/>
          </a:prstGeom>
          <a:noFill/>
          <a:ln>
            <a:noFill/>
          </a:ln>
        </p:spPr>
        <p:txBody>
          <a:bodyPr anchorCtr="0" anchor="t" bIns="45700" lIns="91425" spcFirstLastPara="1" rIns="91425" wrap="square" tIns="45700">
            <a:spAutoFit/>
          </a:bodyPr>
          <a:lstStyle/>
          <a:p>
            <a:pPr indent="-254000" lvl="0" marL="0" marR="0" rtl="0" algn="l">
              <a:lnSpc>
                <a:spcPct val="100000"/>
              </a:lnSpc>
              <a:spcBef>
                <a:spcPts val="0"/>
              </a:spcBef>
              <a:spcAft>
                <a:spcPts val="0"/>
              </a:spcAft>
              <a:buClr>
                <a:srgbClr val="000000"/>
              </a:buClr>
              <a:buSzPts val="4000"/>
              <a:buFont typeface="Arial"/>
              <a:buChar char="•"/>
            </a:pPr>
            <a:r>
              <a:rPr b="0" i="0" lang="en-US" sz="4000" u="none" cap="none" strike="noStrike">
                <a:solidFill>
                  <a:srgbClr val="000000"/>
                </a:solidFill>
                <a:latin typeface="Helvetica Neue"/>
                <a:ea typeface="Helvetica Neue"/>
                <a:cs typeface="Helvetica Neue"/>
                <a:sym typeface="Helvetica Neue"/>
              </a:rPr>
              <a:t> </a:t>
            </a:r>
            <a:r>
              <a:rPr b="0" i="0" lang="en-US" sz="4000" u="none" cap="none" strike="noStrike">
                <a:solidFill>
                  <a:srgbClr val="000000"/>
                </a:solidFill>
                <a:latin typeface="Arial"/>
                <a:ea typeface="Arial"/>
                <a:cs typeface="Arial"/>
                <a:sym typeface="Arial"/>
              </a:rPr>
              <a:t>Implement administrative roles to manage users.</a:t>
            </a:r>
            <a:endParaRPr/>
          </a:p>
          <a:p>
            <a:pPr indent="-254000" lvl="0" marL="0" marR="0" rtl="0" algn="l">
              <a:lnSpc>
                <a:spcPct val="100000"/>
              </a:lnSpc>
              <a:spcBef>
                <a:spcPts val="180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 Improve mobile functionality.</a:t>
            </a:r>
            <a:endParaRPr/>
          </a:p>
          <a:p>
            <a:pPr indent="-254000" lvl="0" marL="0" marR="0" rtl="0" algn="l">
              <a:lnSpc>
                <a:spcPct val="100000"/>
              </a:lnSpc>
              <a:spcBef>
                <a:spcPts val="180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 </a:t>
            </a:r>
            <a:r>
              <a:rPr lang="en-US" sz="4000">
                <a:solidFill>
                  <a:srgbClr val="000000"/>
                </a:solidFill>
                <a:latin typeface="Arial"/>
                <a:ea typeface="Arial"/>
                <a:cs typeface="Arial"/>
                <a:sym typeface="Arial"/>
              </a:rPr>
              <a:t>Implement a local database to manage user access</a:t>
            </a:r>
            <a:r>
              <a:rPr b="0" i="0" lang="en-US" sz="4000" u="none" cap="none" strike="noStrike">
                <a:solidFill>
                  <a:srgbClr val="000000"/>
                </a:solidFill>
                <a:latin typeface="Arial"/>
                <a:ea typeface="Arial"/>
                <a:cs typeface="Arial"/>
                <a:sym typeface="Arial"/>
              </a:rPr>
              <a:t>.</a:t>
            </a:r>
            <a:endParaRPr/>
          </a:p>
          <a:p>
            <a:pPr indent="-254000" lvl="0" marL="0" marR="0" rtl="0" algn="l">
              <a:lnSpc>
                <a:spcPct val="100000"/>
              </a:lnSpc>
              <a:spcBef>
                <a:spcPts val="1800"/>
              </a:spcBef>
              <a:spcAft>
                <a:spcPts val="0"/>
              </a:spcAft>
              <a:buClr>
                <a:srgbClr val="000000"/>
              </a:buClr>
              <a:buSzPts val="4000"/>
              <a:buFont typeface="Arial"/>
              <a:buChar char="•"/>
            </a:pPr>
            <a:r>
              <a:rPr lang="en-US" sz="4000">
                <a:solidFill>
                  <a:srgbClr val="000000"/>
                </a:solidFill>
                <a:latin typeface="Arial"/>
                <a:ea typeface="Arial"/>
                <a:cs typeface="Arial"/>
                <a:sym typeface="Arial"/>
              </a:rPr>
              <a:t> Create database to gather information.</a:t>
            </a:r>
            <a:endParaRPr b="0" i="0" sz="4000" u="none" cap="none" strike="noStrike">
              <a:solidFill>
                <a:srgbClr val="000000"/>
              </a:solidFill>
              <a:latin typeface="Arial"/>
              <a:ea typeface="Arial"/>
              <a:cs typeface="Arial"/>
              <a:sym typeface="Arial"/>
            </a:endParaRPr>
          </a:p>
          <a:p>
            <a:pPr indent="-254000" lvl="0" marL="0" marR="0" rtl="0" algn="l">
              <a:lnSpc>
                <a:spcPct val="100000"/>
              </a:lnSpc>
              <a:spcBef>
                <a:spcPts val="1800"/>
              </a:spcBef>
              <a:spcAft>
                <a:spcPts val="0"/>
              </a:spcAft>
              <a:buClr>
                <a:srgbClr val="000000"/>
              </a:buClr>
              <a:buSzPts val="4000"/>
              <a:buFont typeface="Arial"/>
              <a:buChar char="•"/>
            </a:pPr>
            <a:r>
              <a:rPr lang="en-US" sz="4000">
                <a:solidFill>
                  <a:srgbClr val="000000"/>
                </a:solidFill>
                <a:latin typeface="Arial"/>
                <a:ea typeface="Arial"/>
                <a:cs typeface="Arial"/>
                <a:sym typeface="Arial"/>
              </a:rPr>
              <a:t> Consolidate and improve existing code.</a:t>
            </a:r>
            <a:endParaRPr b="0" i="0" sz="4000" u="none" cap="none" strike="noStrike">
              <a:solidFill>
                <a:srgbClr val="000000"/>
              </a:solidFill>
              <a:latin typeface="Arial"/>
              <a:ea typeface="Arial"/>
              <a:cs typeface="Arial"/>
              <a:sym typeface="Arial"/>
            </a:endParaRPr>
          </a:p>
          <a:p>
            <a:pPr indent="-254000" lvl="0" marL="0" marR="0" rtl="0" algn="l">
              <a:lnSpc>
                <a:spcPct val="100000"/>
              </a:lnSpc>
              <a:spcBef>
                <a:spcPts val="180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 Deployment of the application to production.</a:t>
            </a:r>
            <a:endParaRPr/>
          </a:p>
        </p:txBody>
      </p:sp>
      <p:pic>
        <p:nvPicPr>
          <p:cNvPr id="97" name="Google Shape;97;p1"/>
          <p:cNvPicPr preferRelativeResize="0"/>
          <p:nvPr/>
        </p:nvPicPr>
        <p:blipFill rotWithShape="1">
          <a:blip r:embed="rId17">
            <a:alphaModFix/>
          </a:blip>
          <a:srcRect b="0" l="0" r="0" t="0"/>
          <a:stretch/>
        </p:blipFill>
        <p:spPr>
          <a:xfrm>
            <a:off x="17515577" y="7197287"/>
            <a:ext cx="10823798" cy="642176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