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jxXj1FU8xrWDxxtgikP5J6u+B1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" name="Google Shape;2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 type="blank">
  <p:cSld name="BLANK">
    <p:bg>
      <p:bgPr>
        <a:solidFill>
          <a:srgbClr val="F2F2F2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7" name="Google Shape;7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4221" y="30227619"/>
            <a:ext cx="2651530" cy="227685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3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p3"/>
          <p:cNvSpPr/>
          <p:nvPr/>
        </p:nvSpPr>
        <p:spPr>
          <a:xfrm>
            <a:off x="0" y="29233913"/>
            <a:ext cx="43891199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80"/>
              <a:buFont typeface="Arial"/>
              <a:buNone/>
            </a:pPr>
            <a:r>
              <a:t/>
            </a:r>
            <a:endParaRPr b="0" i="0" sz="648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drawing&#10;&#10;Description automatically generated" id="11" name="Google Shape;11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4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bg>
      <p:bgPr>
        <a:solidFill>
          <a:srgbClr val="F2F2F2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4" name="Google Shape;1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5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6"/>
          <p:cNvSpPr/>
          <p:nvPr/>
        </p:nvSpPr>
        <p:spPr>
          <a:xfrm>
            <a:off x="0" y="29233913"/>
            <a:ext cx="43891199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80"/>
              <a:buFont typeface="Arial"/>
              <a:buNone/>
            </a:pPr>
            <a:r>
              <a:t/>
            </a:r>
            <a:endParaRPr b="0" i="0" sz="648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6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9" name="Google Shape;1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4221" y="30229644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0.jpg"/><Relationship Id="rId10" Type="http://schemas.openxmlformats.org/officeDocument/2006/relationships/image" Target="../media/image17.png"/><Relationship Id="rId13" Type="http://schemas.openxmlformats.org/officeDocument/2006/relationships/image" Target="../media/image3.png"/><Relationship Id="rId1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18.png"/><Relationship Id="rId15" Type="http://schemas.openxmlformats.org/officeDocument/2006/relationships/image" Target="../media/image6.png"/><Relationship Id="rId14" Type="http://schemas.openxmlformats.org/officeDocument/2006/relationships/image" Target="../media/image15.png"/><Relationship Id="rId5" Type="http://schemas.openxmlformats.org/officeDocument/2006/relationships/image" Target="../media/image2.png"/><Relationship Id="rId6" Type="http://schemas.openxmlformats.org/officeDocument/2006/relationships/image" Target="../media/image5.png"/><Relationship Id="rId7" Type="http://schemas.openxmlformats.org/officeDocument/2006/relationships/image" Target="../media/image7.png"/><Relationship Id="rId8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"/>
          <p:cNvSpPr txBox="1"/>
          <p:nvPr/>
        </p:nvSpPr>
        <p:spPr>
          <a:xfrm>
            <a:off x="7924308" y="30603069"/>
            <a:ext cx="21444396" cy="1921372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Dr. Cristina Palacios and Lukkamol Prapkree. Thank you to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my Capstone II team members: John Perez, Thiago Novaes, Faran Majeed, Garcia Milord, and  Samantha Loeb .and  Capstone I  team members: Jose Arosemena, Anthony Pena, Ricardo Colom, Richard Uriarte. Thank you to past members of Snackability for diagrams and guidance : Alejandro Martinez, Carlos Valdes, Hanson Nyguyen, and James Oghagbon. Thank you to Dr. Masoud Sadjadi for his help, cooperation, and mentorship throughout this course.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"/>
          <p:cNvSpPr txBox="1"/>
          <p:nvPr/>
        </p:nvSpPr>
        <p:spPr>
          <a:xfrm>
            <a:off x="7924308" y="29878788"/>
            <a:ext cx="4578237" cy="547919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3075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1"/>
          <p:cNvSpPr txBox="1"/>
          <p:nvPr/>
        </p:nvSpPr>
        <p:spPr>
          <a:xfrm>
            <a:off x="9601200" y="617630"/>
            <a:ext cx="24688800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en-US" sz="8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and Information Sciences </a:t>
            </a:r>
            <a:r>
              <a:rPr b="0" i="1" lang="en-US" sz="5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Fall 2021 Senior Design Project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"/>
          <p:cNvSpPr txBox="1"/>
          <p:nvPr/>
        </p:nvSpPr>
        <p:spPr>
          <a:xfrm>
            <a:off x="4343400" y="2979162"/>
            <a:ext cx="35204401" cy="32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0000"/>
              <a:buFont typeface="Arial"/>
              <a:buNone/>
            </a:pPr>
            <a:r>
              <a:rPr b="1" i="0" lang="en-US" sz="10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Snackability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b="1" lang="en-US" sz="3500">
                <a:solidFill>
                  <a:srgbClr val="3F3F3F"/>
                </a:solidFill>
              </a:rPr>
              <a:t>Garcia Milord</a:t>
            </a: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500">
                <a:solidFill>
                  <a:srgbClr val="3F3F3F"/>
                </a:solidFill>
              </a:rPr>
              <a:t>J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ohn Perez, Thiago Novaes, </a:t>
            </a:r>
            <a:r>
              <a:rPr lang="en-US" sz="3500">
                <a:solidFill>
                  <a:srgbClr val="3F3F3F"/>
                </a:solidFill>
              </a:rPr>
              <a:t>Faran Majeed, Samantha Loeb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Dr. Cristina Palacios, Associate Professor of Dietetics &amp; Nutrition</a:t>
            </a:r>
            <a:endParaRPr b="0" i="0" sz="35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" name="Google Shape;2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28988" y="989593"/>
            <a:ext cx="4462659" cy="25544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" name="Google Shape;29;p1"/>
          <p:cNvGrpSpPr/>
          <p:nvPr/>
        </p:nvGrpSpPr>
        <p:grpSpPr>
          <a:xfrm>
            <a:off x="14766987" y="6796763"/>
            <a:ext cx="14601879" cy="6853388"/>
            <a:chOff x="321073" y="1860693"/>
            <a:chExt cx="2617434" cy="1859050"/>
          </a:xfrm>
        </p:grpSpPr>
        <p:sp>
          <p:nvSpPr>
            <p:cNvPr id="30" name="Google Shape;30;p1"/>
            <p:cNvSpPr/>
            <p:nvPr/>
          </p:nvSpPr>
          <p:spPr>
            <a:xfrm>
              <a:off x="321074" y="2138292"/>
              <a:ext cx="2617433" cy="158145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196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1"/>
            <p:cNvSpPr/>
            <p:nvPr/>
          </p:nvSpPr>
          <p:spPr>
            <a:xfrm>
              <a:off x="321073" y="1860693"/>
              <a:ext cx="2617433" cy="277598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Current System</a:t>
              </a:r>
              <a:endParaRPr b="0" i="0" sz="3600" u="none" cap="none" strike="noStrike">
                <a:solidFill>
                  <a:srgbClr val="B6862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" name="Google Shape;32;p1"/>
          <p:cNvGrpSpPr/>
          <p:nvPr/>
        </p:nvGrpSpPr>
        <p:grpSpPr>
          <a:xfrm>
            <a:off x="2561264" y="6817591"/>
            <a:ext cx="11514615" cy="6853388"/>
            <a:chOff x="321073" y="1860693"/>
            <a:chExt cx="2617434" cy="1859050"/>
          </a:xfrm>
        </p:grpSpPr>
        <p:sp>
          <p:nvSpPr>
            <p:cNvPr id="33" name="Google Shape;33;p1"/>
            <p:cNvSpPr/>
            <p:nvPr/>
          </p:nvSpPr>
          <p:spPr>
            <a:xfrm>
              <a:off x="321074" y="2138292"/>
              <a:ext cx="2617433" cy="158145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196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1"/>
            <p:cNvSpPr/>
            <p:nvPr/>
          </p:nvSpPr>
          <p:spPr>
            <a:xfrm>
              <a:off x="321073" y="1860693"/>
              <a:ext cx="2617433" cy="277598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Problem</a:t>
              </a:r>
              <a:endParaRPr b="0" i="0" sz="3600" u="none" cap="none" strike="noStrike">
                <a:solidFill>
                  <a:srgbClr val="B6862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" name="Google Shape;35;p1"/>
          <p:cNvGrpSpPr/>
          <p:nvPr/>
        </p:nvGrpSpPr>
        <p:grpSpPr>
          <a:xfrm>
            <a:off x="2561264" y="13581788"/>
            <a:ext cx="11514615" cy="6853388"/>
            <a:chOff x="321073" y="1860693"/>
            <a:chExt cx="2617434" cy="1859050"/>
          </a:xfrm>
        </p:grpSpPr>
        <p:sp>
          <p:nvSpPr>
            <p:cNvPr id="36" name="Google Shape;36;p1"/>
            <p:cNvSpPr/>
            <p:nvPr/>
          </p:nvSpPr>
          <p:spPr>
            <a:xfrm>
              <a:off x="321074" y="2138292"/>
              <a:ext cx="2617433" cy="158145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196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1"/>
            <p:cNvSpPr/>
            <p:nvPr/>
          </p:nvSpPr>
          <p:spPr>
            <a:xfrm>
              <a:off x="321073" y="1860693"/>
              <a:ext cx="2617433" cy="277598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Requirements</a:t>
              </a:r>
              <a:endParaRPr b="0" i="0" sz="3600" u="none" cap="none" strike="noStrike">
                <a:solidFill>
                  <a:srgbClr val="B6862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38;p1"/>
          <p:cNvSpPr txBox="1"/>
          <p:nvPr/>
        </p:nvSpPr>
        <p:spPr>
          <a:xfrm>
            <a:off x="33666559" y="13943233"/>
            <a:ext cx="4114800" cy="549275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75"/>
              <a:buFont typeface="Arial"/>
              <a:buNone/>
            </a:pPr>
            <a:r>
              <a:rPr b="1" i="0" lang="en-US" sz="3075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" name="Google Shape;39;p1"/>
          <p:cNvGrpSpPr/>
          <p:nvPr/>
        </p:nvGrpSpPr>
        <p:grpSpPr>
          <a:xfrm>
            <a:off x="14741772" y="15804588"/>
            <a:ext cx="14601879" cy="6853388"/>
            <a:chOff x="321073" y="1860693"/>
            <a:chExt cx="2617434" cy="1859050"/>
          </a:xfrm>
        </p:grpSpPr>
        <p:sp>
          <p:nvSpPr>
            <p:cNvPr id="40" name="Google Shape;40;p1"/>
            <p:cNvSpPr/>
            <p:nvPr/>
          </p:nvSpPr>
          <p:spPr>
            <a:xfrm>
              <a:off x="321074" y="2138292"/>
              <a:ext cx="2617433" cy="158145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196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1"/>
            <p:cNvSpPr/>
            <p:nvPr/>
          </p:nvSpPr>
          <p:spPr>
            <a:xfrm>
              <a:off x="321073" y="1860693"/>
              <a:ext cx="2617433" cy="277598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Screenshots</a:t>
              </a:r>
              <a:endParaRPr b="0" i="0" sz="3600" u="none" cap="none" strike="noStrike">
                <a:solidFill>
                  <a:srgbClr val="B6862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" name="Google Shape;42;p1"/>
          <p:cNvGrpSpPr/>
          <p:nvPr/>
        </p:nvGrpSpPr>
        <p:grpSpPr>
          <a:xfrm>
            <a:off x="29966677" y="15804603"/>
            <a:ext cx="11514615" cy="6853388"/>
            <a:chOff x="321073" y="1860693"/>
            <a:chExt cx="2617434" cy="1859050"/>
          </a:xfrm>
        </p:grpSpPr>
        <p:sp>
          <p:nvSpPr>
            <p:cNvPr id="43" name="Google Shape;43;p1"/>
            <p:cNvSpPr/>
            <p:nvPr/>
          </p:nvSpPr>
          <p:spPr>
            <a:xfrm>
              <a:off x="321074" y="2138292"/>
              <a:ext cx="2617433" cy="158145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196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1"/>
            <p:cNvSpPr/>
            <p:nvPr/>
          </p:nvSpPr>
          <p:spPr>
            <a:xfrm>
              <a:off x="321073" y="1860693"/>
              <a:ext cx="2617433" cy="277598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Implementation</a:t>
              </a:r>
              <a:endParaRPr b="0" i="0" sz="3600" u="none" cap="none" strike="noStrike">
                <a:solidFill>
                  <a:srgbClr val="B6862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" name="Google Shape;45;p1"/>
          <p:cNvSpPr txBox="1"/>
          <p:nvPr/>
        </p:nvSpPr>
        <p:spPr>
          <a:xfrm>
            <a:off x="2688075" y="9245797"/>
            <a:ext cx="115146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Snackability </a:t>
            </a:r>
            <a:r>
              <a:rPr lang="en-US" sz="3600">
                <a:solidFill>
                  <a:schemeClr val="dk1"/>
                </a:solidFill>
              </a:rPr>
              <a:t>user</a:t>
            </a: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 did not have access to </a:t>
            </a:r>
            <a:r>
              <a:rPr lang="en-US" sz="3600">
                <a:solidFill>
                  <a:schemeClr val="dk1"/>
                </a:solidFill>
              </a:rPr>
              <a:t>contact</a:t>
            </a:r>
            <a:r>
              <a:rPr lang="en-US" sz="3600">
                <a:solidFill>
                  <a:schemeClr val="dk1"/>
                </a:solidFill>
              </a:rPr>
              <a:t> the </a:t>
            </a: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>
                <a:solidFill>
                  <a:schemeClr val="dk1"/>
                </a:solidFill>
              </a:rPr>
              <a:t>admin  </a:t>
            </a:r>
            <a:r>
              <a:rPr lang="en-US" sz="3600">
                <a:solidFill>
                  <a:schemeClr val="dk1"/>
                </a:solidFill>
              </a:rPr>
              <a:t>currently using the app</a:t>
            </a:r>
            <a:endParaRPr sz="3600">
              <a:solidFill>
                <a:schemeClr val="dk1"/>
              </a:solidFill>
            </a:endParaRPr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Snackability </a:t>
            </a:r>
            <a:r>
              <a:rPr lang="en-US" sz="3600">
                <a:solidFill>
                  <a:schemeClr val="dk1"/>
                </a:solidFill>
              </a:rPr>
              <a:t>user</a:t>
            </a: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 did not have access to</a:t>
            </a:r>
            <a:r>
              <a:rPr lang="en-US" sz="3600">
                <a:solidFill>
                  <a:schemeClr val="dk1"/>
                </a:solidFill>
              </a:rPr>
              <a:t> reset there password </a:t>
            </a: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currently using the app</a:t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1"/>
          <p:cNvSpPr txBox="1"/>
          <p:nvPr/>
        </p:nvSpPr>
        <p:spPr>
          <a:xfrm>
            <a:off x="2604150" y="15165525"/>
            <a:ext cx="11514600" cy="56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Build a new page for user(s) to contact admin </a:t>
            </a:r>
            <a:endParaRPr sz="3600">
              <a:solidFill>
                <a:schemeClr val="dk1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User sent information to admin via email</a:t>
            </a:r>
            <a:endParaRPr sz="36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Build a new page for user(s) to reset password </a:t>
            </a:r>
            <a:endParaRPr sz="36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Consolidate and improve existing code </a:t>
            </a:r>
            <a:endParaRPr sz="3600">
              <a:solidFill>
                <a:schemeClr val="dk1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Deploy the application.</a:t>
            </a:r>
            <a:endParaRPr sz="3600">
              <a:solidFill>
                <a:schemeClr val="dk1"/>
              </a:solidFill>
            </a:endParaRPr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con&#10;&#10;Description automatically generated" id="47" name="Google Shape;4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059238" y="617630"/>
            <a:ext cx="3402974" cy="3229422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"/>
          <p:cNvSpPr txBox="1"/>
          <p:nvPr/>
        </p:nvSpPr>
        <p:spPr>
          <a:xfrm>
            <a:off x="29966663" y="16878075"/>
            <a:ext cx="11514600" cy="67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Firebase: Cross-platform Document-Oriented Database to get Objects, Object Members, Arrays, Values and Strings from the database.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React Native framework Front-End Library with Bootstrap for rendering.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NodeJS with Express Backend Framework Runtime Environment.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Microsoft Azure App Services for the deployment.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"/>
          <p:cNvSpPr/>
          <p:nvPr/>
        </p:nvSpPr>
        <p:spPr>
          <a:xfrm>
            <a:off x="14718925" y="23952278"/>
            <a:ext cx="14602248" cy="799561"/>
          </a:xfrm>
          <a:prstGeom prst="rect">
            <a:avLst/>
          </a:prstGeom>
          <a:solidFill>
            <a:srgbClr val="081E3F"/>
          </a:solidFill>
          <a:ln cap="flat" cmpd="sng" w="9525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b="0" i="0" sz="3600" u="none" cap="none" strike="noStrike">
              <a:solidFill>
                <a:srgbClr val="B6862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" name="Google Shape;50;p1"/>
          <p:cNvGrpSpPr/>
          <p:nvPr/>
        </p:nvGrpSpPr>
        <p:grpSpPr>
          <a:xfrm>
            <a:off x="29933177" y="6804580"/>
            <a:ext cx="11514910" cy="6853937"/>
            <a:chOff x="321073" y="1860693"/>
            <a:chExt cx="2617501" cy="1859199"/>
          </a:xfrm>
        </p:grpSpPr>
        <p:sp>
          <p:nvSpPr>
            <p:cNvPr id="51" name="Google Shape;51;p1"/>
            <p:cNvSpPr/>
            <p:nvPr/>
          </p:nvSpPr>
          <p:spPr>
            <a:xfrm>
              <a:off x="321074" y="2138292"/>
              <a:ext cx="2617500" cy="15816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196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1"/>
            <p:cNvSpPr/>
            <p:nvPr/>
          </p:nvSpPr>
          <p:spPr>
            <a:xfrm>
              <a:off x="321073" y="1860693"/>
              <a:ext cx="2617500" cy="277500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System Design</a:t>
              </a:r>
              <a:endParaRPr b="0" i="0" sz="3600" u="none" cap="none" strike="noStrike">
                <a:solidFill>
                  <a:srgbClr val="B6862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Diagram&#10;&#10;Description automatically generated" id="53" name="Google Shape;53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221550" y="7927588"/>
            <a:ext cx="8938141" cy="70261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" name="Google Shape;54;p1"/>
          <p:cNvGrpSpPr/>
          <p:nvPr/>
        </p:nvGrpSpPr>
        <p:grpSpPr>
          <a:xfrm>
            <a:off x="2603861" y="21080499"/>
            <a:ext cx="11514910" cy="6853937"/>
            <a:chOff x="321073" y="1860693"/>
            <a:chExt cx="2617501" cy="1859199"/>
          </a:xfrm>
        </p:grpSpPr>
        <p:sp>
          <p:nvSpPr>
            <p:cNvPr id="55" name="Google Shape;55;p1"/>
            <p:cNvSpPr/>
            <p:nvPr/>
          </p:nvSpPr>
          <p:spPr>
            <a:xfrm>
              <a:off x="321074" y="2138292"/>
              <a:ext cx="2617500" cy="15816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196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1"/>
            <p:cNvSpPr/>
            <p:nvPr/>
          </p:nvSpPr>
          <p:spPr>
            <a:xfrm>
              <a:off x="321073" y="1860693"/>
              <a:ext cx="2617500" cy="277500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Contribution</a:t>
              </a:r>
              <a:endParaRPr b="1" i="0" sz="3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Google Shape;57;p1"/>
          <p:cNvSpPr txBox="1"/>
          <p:nvPr/>
        </p:nvSpPr>
        <p:spPr>
          <a:xfrm>
            <a:off x="2577877" y="22293767"/>
            <a:ext cx="11514600" cy="56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Implementation of “Contact US” page in the front end</a:t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 Implementation of “Forgot password” page in the front end</a:t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General code restructuring</a:t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General front end css improvements</a:t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Deployment of the application to production.</a:t>
            </a: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"/>
          <p:cNvSpPr txBox="1"/>
          <p:nvPr/>
        </p:nvSpPr>
        <p:spPr>
          <a:xfrm>
            <a:off x="14766975" y="25072038"/>
            <a:ext cx="146019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Web app features were developed and tested on Windows, MacOS, iOS and Android.</a:t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The application has been tested using multiple products available on USDA database, to guarantee a reliable score.</a:t>
            </a:r>
            <a:endParaRPr sz="3600">
              <a:solidFill>
                <a:schemeClr val="dk1"/>
              </a:solidFill>
            </a:endParaRPr>
          </a:p>
        </p:txBody>
      </p:sp>
      <p:sp>
        <p:nvSpPr>
          <p:cNvPr id="59" name="Google Shape;59;p1"/>
          <p:cNvSpPr/>
          <p:nvPr/>
        </p:nvSpPr>
        <p:spPr>
          <a:xfrm>
            <a:off x="30173425" y="23970100"/>
            <a:ext cx="11514600" cy="799500"/>
          </a:xfrm>
          <a:prstGeom prst="rect">
            <a:avLst/>
          </a:prstGeom>
          <a:solidFill>
            <a:srgbClr val="081E3F"/>
          </a:solidFill>
          <a:ln cap="flat" cmpd="sng" w="9525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Technologies</a:t>
            </a:r>
            <a:endParaRPr b="0" i="0" sz="3600" u="none" cap="none" strike="noStrike">
              <a:solidFill>
                <a:srgbClr val="B6862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0" name="Google Shape;60;p1"/>
          <p:cNvGrpSpPr/>
          <p:nvPr/>
        </p:nvGrpSpPr>
        <p:grpSpPr>
          <a:xfrm>
            <a:off x="30173426" y="25182701"/>
            <a:ext cx="1584640" cy="1756272"/>
            <a:chOff x="35306166" y="16623573"/>
            <a:chExt cx="2409000" cy="2878192"/>
          </a:xfrm>
        </p:grpSpPr>
        <p:pic>
          <p:nvPicPr>
            <p:cNvPr descr="Icon&#10;&#10;Description automatically generated" id="61" name="Google Shape;61;p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5508881" y="16623573"/>
              <a:ext cx="1829440" cy="16432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2" name="Google Shape;62;p1"/>
            <p:cNvSpPr txBox="1"/>
            <p:nvPr/>
          </p:nvSpPr>
          <p:spPr>
            <a:xfrm>
              <a:off x="35306166" y="18366566"/>
              <a:ext cx="2409000" cy="113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900"/>
                <a:buFont typeface="Arial"/>
                <a:buNone/>
              </a:pPr>
              <a:r>
                <a:rPr b="0" i="0" lang="en-US" sz="3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React</a:t>
              </a:r>
              <a:endParaRPr b="0" i="0" sz="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" name="Google Shape;63;p1"/>
          <p:cNvGrpSpPr/>
          <p:nvPr/>
        </p:nvGrpSpPr>
        <p:grpSpPr>
          <a:xfrm>
            <a:off x="32878236" y="25170863"/>
            <a:ext cx="1986030" cy="1828672"/>
            <a:chOff x="38364388" y="16538325"/>
            <a:chExt cx="3019200" cy="2996841"/>
          </a:xfrm>
        </p:grpSpPr>
        <p:pic>
          <p:nvPicPr>
            <p:cNvPr descr="Logo, icon&#10;&#10;Description automatically generated" id="64" name="Google Shape;64;p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38968581" y="16538325"/>
              <a:ext cx="1804680" cy="18046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" name="Google Shape;65;p1"/>
            <p:cNvSpPr txBox="1"/>
            <p:nvPr/>
          </p:nvSpPr>
          <p:spPr>
            <a:xfrm>
              <a:off x="38364388" y="18399966"/>
              <a:ext cx="3019200" cy="113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900"/>
                <a:buFont typeface="Arial"/>
                <a:buNone/>
              </a:pPr>
              <a:r>
                <a:rPr b="0" i="0" lang="en-US" sz="3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Express</a:t>
              </a:r>
              <a:endParaRPr b="0" i="0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6" name="Google Shape;66;p1"/>
          <p:cNvGrpSpPr/>
          <p:nvPr/>
        </p:nvGrpSpPr>
        <p:grpSpPr>
          <a:xfrm>
            <a:off x="35984427" y="25024809"/>
            <a:ext cx="2759405" cy="2120789"/>
            <a:chOff x="34642656" y="19944198"/>
            <a:chExt cx="4194900" cy="3475564"/>
          </a:xfrm>
        </p:grpSpPr>
        <p:pic>
          <p:nvPicPr>
            <p:cNvPr descr="Icon&#10;&#10;Description automatically generated" id="67" name="Google Shape;67;p1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35168613" y="19944198"/>
              <a:ext cx="2509971" cy="25099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8" name="Google Shape;68;p1"/>
            <p:cNvSpPr txBox="1"/>
            <p:nvPr/>
          </p:nvSpPr>
          <p:spPr>
            <a:xfrm>
              <a:off x="34642656" y="22284563"/>
              <a:ext cx="4194900" cy="113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900"/>
                <a:buFont typeface="Arial"/>
                <a:buNone/>
              </a:pPr>
              <a:r>
                <a:rPr b="0" i="0" lang="en-US" sz="3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JavaScript</a:t>
              </a:r>
              <a:endParaRPr b="0" i="0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9" name="Google Shape;69;p1"/>
          <p:cNvGrpSpPr/>
          <p:nvPr/>
        </p:nvGrpSpPr>
        <p:grpSpPr>
          <a:xfrm>
            <a:off x="39148875" y="25032671"/>
            <a:ext cx="2418994" cy="1895754"/>
            <a:chOff x="38349997" y="20312980"/>
            <a:chExt cx="3677400" cy="3106775"/>
          </a:xfrm>
        </p:grpSpPr>
        <p:pic>
          <p:nvPicPr>
            <p:cNvPr descr="Icon&#10;&#10;Description automatically generated" id="70" name="Google Shape;70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39023788" y="20312980"/>
              <a:ext cx="1772408" cy="17724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" name="Google Shape;71;p1"/>
            <p:cNvSpPr txBox="1"/>
            <p:nvPr/>
          </p:nvSpPr>
          <p:spPr>
            <a:xfrm>
              <a:off x="38349997" y="22284555"/>
              <a:ext cx="3677400" cy="113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900"/>
                <a:buFont typeface="Arial"/>
                <a:buNone/>
              </a:pPr>
              <a:r>
                <a:rPr b="0" i="0" lang="en-US" sz="3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Firebase</a:t>
              </a:r>
              <a:endParaRPr b="0" i="0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2" name="Google Shape;72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0173425" y="27342728"/>
            <a:ext cx="1986032" cy="15243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figuring and Operating a Hybrid Cloud with Microsoft Azure Stack -  Teorema" id="73" name="Google Shape;73;p1"/>
          <p:cNvPicPr preferRelativeResize="0"/>
          <p:nvPr/>
        </p:nvPicPr>
        <p:blipFill rotWithShape="1">
          <a:blip r:embed="rId11">
            <a:alphaModFix/>
          </a:blip>
          <a:srcRect b="36111" l="0" r="0" t="29236"/>
          <a:stretch/>
        </p:blipFill>
        <p:spPr>
          <a:xfrm>
            <a:off x="33717994" y="27400791"/>
            <a:ext cx="7788869" cy="1408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4851100" y="8069725"/>
            <a:ext cx="7394851" cy="6567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2245950" y="8069725"/>
            <a:ext cx="7245675" cy="656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4718924" y="17402038"/>
            <a:ext cx="7245682" cy="5079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1964600" y="17402050"/>
            <a:ext cx="7394851" cy="50287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