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ifnhHOaSdX6El0LVSc0XL07wIY5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lnSpc>
                <a:spcPct val="100000"/>
              </a:lnSpc>
              <a:spcBef>
                <a:spcPts val="640"/>
              </a:spcBef>
              <a:spcAft>
                <a:spcPts val="0"/>
              </a:spcAft>
              <a:buClr>
                <a:schemeClr val="dk1"/>
              </a:buClr>
              <a:buSzPts val="3200"/>
              <a:buFont typeface="Arial"/>
              <a:buChar char="•"/>
              <a:defRPr sz="3200"/>
            </a:lvl1pPr>
            <a:lvl2pPr indent="-406400" lvl="1" marL="914400" algn="l">
              <a:lnSpc>
                <a:spcPct val="100000"/>
              </a:lnSpc>
              <a:spcBef>
                <a:spcPts val="560"/>
              </a:spcBef>
              <a:spcAft>
                <a:spcPts val="0"/>
              </a:spcAft>
              <a:buClr>
                <a:schemeClr val="dk1"/>
              </a:buClr>
              <a:buSzPts val="2800"/>
              <a:buFont typeface="Arial"/>
              <a:buChar char="–"/>
              <a:defRPr sz="2800"/>
            </a:lvl2pPr>
            <a:lvl3pPr indent="-381000" lvl="2" marL="1371600" algn="l">
              <a:lnSpc>
                <a:spcPct val="100000"/>
              </a:lnSpc>
              <a:spcBef>
                <a:spcPts val="480"/>
              </a:spcBef>
              <a:spcAft>
                <a:spcPts val="0"/>
              </a:spcAft>
              <a:buClr>
                <a:schemeClr val="dk1"/>
              </a:buClr>
              <a:buSzPts val="2400"/>
              <a:buFont typeface="Arial"/>
              <a:buChar char="•"/>
              <a:defRPr sz="2400"/>
            </a:lvl3pPr>
            <a:lvl4pPr indent="-355600" lvl="3" marL="1828800" algn="l">
              <a:lnSpc>
                <a:spcPct val="100000"/>
              </a:lnSpc>
              <a:spcBef>
                <a:spcPts val="400"/>
              </a:spcBef>
              <a:spcAft>
                <a:spcPts val="0"/>
              </a:spcAft>
              <a:buClr>
                <a:schemeClr val="dk1"/>
              </a:buClr>
              <a:buSzPts val="2000"/>
              <a:buFont typeface="Arial"/>
              <a:buChar char="–"/>
              <a:defRPr sz="2000"/>
            </a:lvl4pPr>
            <a:lvl5pPr indent="-355600" lvl="4" marL="2286000" algn="l">
              <a:lnSpc>
                <a:spcPct val="100000"/>
              </a:lnSpc>
              <a:spcBef>
                <a:spcPts val="400"/>
              </a:spcBef>
              <a:spcAft>
                <a:spcPts val="0"/>
              </a:spcAft>
              <a:buClr>
                <a:schemeClr val="dk1"/>
              </a:buClr>
              <a:buSzPts val="2000"/>
              <a:buFont typeface="Arial"/>
              <a:buChar char="»"/>
              <a:defRPr sz="2000"/>
            </a:lvl5pPr>
            <a:lvl6pPr indent="-355600" lvl="5" marL="2743200" algn="l">
              <a:lnSpc>
                <a:spcPct val="100000"/>
              </a:lnSpc>
              <a:spcBef>
                <a:spcPts val="400"/>
              </a:spcBef>
              <a:spcAft>
                <a:spcPts val="0"/>
              </a:spcAft>
              <a:buClr>
                <a:schemeClr val="dk1"/>
              </a:buClr>
              <a:buSzPts val="2000"/>
              <a:buFont typeface="Arial"/>
              <a:buChar char="»"/>
              <a:defRPr sz="2000"/>
            </a:lvl6pPr>
            <a:lvl7pPr indent="-355600" lvl="6" marL="3200400" algn="l">
              <a:lnSpc>
                <a:spcPct val="100000"/>
              </a:lnSpc>
              <a:spcBef>
                <a:spcPts val="400"/>
              </a:spcBef>
              <a:spcAft>
                <a:spcPts val="0"/>
              </a:spcAft>
              <a:buClr>
                <a:schemeClr val="dk1"/>
              </a:buClr>
              <a:buSzPts val="2000"/>
              <a:buFont typeface="Arial"/>
              <a:buChar char="»"/>
              <a:defRPr sz="2000"/>
            </a:lvl7pPr>
            <a:lvl8pPr indent="-355600" lvl="7" marL="3657600" algn="l">
              <a:lnSpc>
                <a:spcPct val="100000"/>
              </a:lnSpc>
              <a:spcBef>
                <a:spcPts val="400"/>
              </a:spcBef>
              <a:spcAft>
                <a:spcPts val="0"/>
              </a:spcAft>
              <a:buClr>
                <a:schemeClr val="dk1"/>
              </a:buClr>
              <a:buSzPts val="2000"/>
              <a:buFont typeface="Arial"/>
              <a:buChar char="»"/>
              <a:defRPr sz="2000"/>
            </a:lvl8pPr>
            <a:lvl9pPr indent="-355600" lvl="8" marL="4114800" algn="l">
              <a:lnSpc>
                <a:spcPct val="100000"/>
              </a:lnSpc>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4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00"/>
              </a:spcBef>
              <a:spcAft>
                <a:spcPts val="0"/>
              </a:spcAft>
              <a:buClr>
                <a:schemeClr val="dk1"/>
              </a:buClr>
              <a:buSzPts val="2000"/>
              <a:buFont typeface="Arial"/>
              <a:buNone/>
              <a:defRPr sz="2000"/>
            </a:lvl1pPr>
            <a:lvl2pPr indent="-228600" lvl="1" marL="914400" algn="l">
              <a:lnSpc>
                <a:spcPct val="100000"/>
              </a:lnSpc>
              <a:spcBef>
                <a:spcPts val="360"/>
              </a:spcBef>
              <a:spcAft>
                <a:spcPts val="0"/>
              </a:spcAft>
              <a:buClr>
                <a:schemeClr val="dk1"/>
              </a:buClr>
              <a:buSzPts val="1800"/>
              <a:buFont typeface="Arial"/>
              <a:buNone/>
              <a:defRPr sz="1800"/>
            </a:lvl2pPr>
            <a:lvl3pPr indent="-228600" lvl="2" marL="1371600" algn="l">
              <a:lnSpc>
                <a:spcPct val="100000"/>
              </a:lnSpc>
              <a:spcBef>
                <a:spcPts val="320"/>
              </a:spcBef>
              <a:spcAft>
                <a:spcPts val="0"/>
              </a:spcAft>
              <a:buClr>
                <a:schemeClr val="dk1"/>
              </a:buClr>
              <a:buSzPts val="1600"/>
              <a:buFont typeface="Arial"/>
              <a:buNone/>
              <a:defRPr sz="1600"/>
            </a:lvl3pPr>
            <a:lvl4pPr indent="-228600" lvl="3" marL="1828800" algn="l">
              <a:lnSpc>
                <a:spcPct val="100000"/>
              </a:lnSpc>
              <a:spcBef>
                <a:spcPts val="280"/>
              </a:spcBef>
              <a:spcAft>
                <a:spcPts val="0"/>
              </a:spcAft>
              <a:buClr>
                <a:schemeClr val="dk1"/>
              </a:buClr>
              <a:buSzPts val="1400"/>
              <a:buFont typeface="Arial"/>
              <a:buNone/>
              <a:defRPr sz="1400"/>
            </a:lvl4pPr>
            <a:lvl5pPr indent="-228600" lvl="4" marL="2286000" algn="l">
              <a:lnSpc>
                <a:spcPct val="100000"/>
              </a:lnSpc>
              <a:spcBef>
                <a:spcPts val="280"/>
              </a:spcBef>
              <a:spcAft>
                <a:spcPts val="0"/>
              </a:spcAft>
              <a:buClr>
                <a:schemeClr val="dk1"/>
              </a:buClr>
              <a:buSzPts val="1400"/>
              <a:buFont typeface="Arial"/>
              <a:buNone/>
              <a:defRPr sz="1400"/>
            </a:lvl5pPr>
            <a:lvl6pPr indent="-228600" lvl="5" marL="2743200" algn="l">
              <a:lnSpc>
                <a:spcPct val="100000"/>
              </a:lnSpc>
              <a:spcBef>
                <a:spcPts val="280"/>
              </a:spcBef>
              <a:spcAft>
                <a:spcPts val="0"/>
              </a:spcAft>
              <a:buClr>
                <a:schemeClr val="dk1"/>
              </a:buClr>
              <a:buSzPts val="1400"/>
              <a:buFont typeface="Arial"/>
              <a:buNone/>
              <a:defRPr sz="1400"/>
            </a:lvl6pPr>
            <a:lvl7pPr indent="-228600" lvl="6" marL="3200400" algn="l">
              <a:lnSpc>
                <a:spcPct val="100000"/>
              </a:lnSpc>
              <a:spcBef>
                <a:spcPts val="280"/>
              </a:spcBef>
              <a:spcAft>
                <a:spcPts val="0"/>
              </a:spcAft>
              <a:buClr>
                <a:schemeClr val="dk1"/>
              </a:buClr>
              <a:buSzPts val="1400"/>
              <a:buFont typeface="Arial"/>
              <a:buNone/>
              <a:defRPr sz="1400"/>
            </a:lvl7pPr>
            <a:lvl8pPr indent="-228600" lvl="7" marL="3657600" algn="l">
              <a:lnSpc>
                <a:spcPct val="100000"/>
              </a:lnSpc>
              <a:spcBef>
                <a:spcPts val="280"/>
              </a:spcBef>
              <a:spcAft>
                <a:spcPts val="0"/>
              </a:spcAft>
              <a:buClr>
                <a:schemeClr val="dk1"/>
              </a:buClr>
              <a:buSzPts val="1400"/>
              <a:buFont typeface="Arial"/>
              <a:buNone/>
              <a:defRPr sz="1400"/>
            </a:lvl8pPr>
            <a:lvl9pPr indent="-228600" lvl="8" marL="4114800" algn="l">
              <a:lnSpc>
                <a:spcPct val="100000"/>
              </a:lnSpc>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jpg"/><Relationship Id="rId6" Type="http://schemas.openxmlformats.org/officeDocument/2006/relationships/image" Target="../media/image6.jpg"/><Relationship Id="rId7" Type="http://schemas.openxmlformats.org/officeDocument/2006/relationships/image" Target="../media/image5.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p:nvPr/>
        </p:nvSpPr>
        <p:spPr>
          <a:xfrm>
            <a:off x="3334575" y="5862325"/>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90" name="Google Shape;90;p1"/>
          <p:cNvSpPr txBox="1"/>
          <p:nvPr/>
        </p:nvSpPr>
        <p:spPr>
          <a:xfrm>
            <a:off x="6556837" y="2385462"/>
            <a:ext cx="19347000" cy="3224400"/>
          </a:xfrm>
          <a:prstGeom prst="rect">
            <a:avLst/>
          </a:prstGeom>
          <a:no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081E3F"/>
              </a:buClr>
              <a:buSzPts val="4800"/>
              <a:buFont typeface="Arial"/>
              <a:buNone/>
            </a:pPr>
            <a:r>
              <a:rPr b="1" lang="en-US" sz="4800">
                <a:solidFill>
                  <a:srgbClr val="081E3F"/>
                </a:solidFill>
              </a:rPr>
              <a:t>BIM- Virtual Assistant (ver.6)</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100" u="none" cap="none" strike="noStrike">
                <a:solidFill>
                  <a:srgbClr val="081E3F"/>
                </a:solidFill>
                <a:latin typeface="Arial"/>
                <a:ea typeface="Arial"/>
                <a:cs typeface="Arial"/>
                <a:sym typeface="Arial"/>
              </a:rPr>
              <a:t>Students: Aaron Sasenaryan,Avraham Moshe,Gavin James,Malcolm Verdier,Robert Aguilar,Rogelio Lopez,Roni Raad,Santiago Alvarez De Araya,Thamare Saint Louis</a:t>
            </a:r>
            <a:endParaRPr b="0" i="0" sz="31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100" u="none" cap="none" strike="noStrike">
                <a:solidFill>
                  <a:srgbClr val="081E3F"/>
                </a:solidFill>
                <a:latin typeface="Arial"/>
                <a:ea typeface="Arial"/>
                <a:cs typeface="Arial"/>
                <a:sym typeface="Arial"/>
              </a:rPr>
              <a:t>Mentors:</a:t>
            </a:r>
            <a:r>
              <a:rPr b="1" i="1" lang="en-US" sz="3100" u="none" cap="none" strike="noStrike">
                <a:solidFill>
                  <a:srgbClr val="081E3F"/>
                </a:solidFill>
                <a:latin typeface="Arial"/>
                <a:ea typeface="Arial"/>
                <a:cs typeface="Arial"/>
                <a:sym typeface="Arial"/>
              </a:rPr>
              <a:t> </a:t>
            </a:r>
            <a:r>
              <a:rPr i="1" lang="en-US" sz="3100">
                <a:solidFill>
                  <a:srgbClr val="081E3F"/>
                </a:solidFill>
              </a:rPr>
              <a:t>Dr.Xuan Lv </a:t>
            </a:r>
            <a:r>
              <a:rPr b="0" i="1" lang="en-US" sz="3100" u="none" cap="none" strike="noStrike">
                <a:solidFill>
                  <a:srgbClr val="081E3F"/>
                </a:solidFill>
                <a:latin typeface="Arial"/>
                <a:ea typeface="Arial"/>
                <a:cs typeface="Arial"/>
                <a:sym typeface="Arial"/>
              </a:rPr>
              <a:t>(Product Owner</a:t>
            </a:r>
            <a:r>
              <a:rPr b="0" i="0" lang="en-US" sz="3100" u="none" cap="none" strike="noStrike">
                <a:solidFill>
                  <a:srgbClr val="3333CC"/>
                </a:solidFill>
                <a:latin typeface="Arial"/>
                <a:ea typeface="Arial"/>
                <a:cs typeface="Arial"/>
                <a:sym typeface="Arial"/>
              </a:rPr>
              <a:t>)</a:t>
            </a:r>
            <a:r>
              <a:rPr b="0" i="1" lang="en-US" sz="3100" u="none" cap="none" strike="noStrike">
                <a:solidFill>
                  <a:srgbClr val="000000"/>
                </a:solidFill>
                <a:latin typeface="Arial"/>
                <a:ea typeface="Arial"/>
                <a:cs typeface="Arial"/>
                <a:sym typeface="Arial"/>
              </a:rPr>
              <a:t>, </a:t>
            </a:r>
            <a:r>
              <a:rPr i="1" lang="en-US" sz="3100"/>
              <a:t>Austin </a:t>
            </a:r>
            <a:r>
              <a:rPr i="1" lang="en-US" sz="3100"/>
              <a:t>Bouquet</a:t>
            </a:r>
            <a:endParaRPr b="0" i="1" sz="3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0" i="1" lang="en-US" sz="3100" u="none" cap="none" strike="noStrike">
                <a:solidFill>
                  <a:srgbClr val="000000"/>
                </a:solidFill>
                <a:latin typeface="Arial"/>
                <a:ea typeface="Arial"/>
                <a:cs typeface="Arial"/>
                <a:sym typeface="Arial"/>
              </a:rPr>
              <a:t> (Capstone 2 Team Members/Senior Project)</a:t>
            </a:r>
            <a:endParaRPr b="0" i="1" sz="3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100" u="none" cap="none" strike="noStrike">
                <a:solidFill>
                  <a:srgbClr val="081E3F"/>
                </a:solidFill>
                <a:latin typeface="Arial"/>
                <a:ea typeface="Arial"/>
                <a:cs typeface="Arial"/>
                <a:sym typeface="Arial"/>
              </a:rPr>
              <a:t>Instructor:</a:t>
            </a:r>
            <a:r>
              <a:rPr b="1" i="1" lang="en-US" sz="3100" u="none" cap="none" strike="noStrike">
                <a:solidFill>
                  <a:srgbClr val="081E3F"/>
                </a:solidFill>
                <a:latin typeface="Arial"/>
                <a:ea typeface="Arial"/>
                <a:cs typeface="Arial"/>
                <a:sym typeface="Arial"/>
              </a:rPr>
              <a:t> </a:t>
            </a:r>
            <a:r>
              <a:rPr b="0" i="1" lang="en-US" sz="3100" u="none" cap="none" strike="noStrike">
                <a:solidFill>
                  <a:srgbClr val="081E3F"/>
                </a:solidFill>
                <a:latin typeface="Arial"/>
                <a:ea typeface="Arial"/>
                <a:cs typeface="Arial"/>
                <a:sym typeface="Arial"/>
              </a:rPr>
              <a:t>Dr. Masoud Sadjadi</a:t>
            </a:r>
            <a:r>
              <a:rPr b="0" i="0" lang="en-US" sz="3100" u="none" cap="none" strike="noStrike">
                <a:solidFill>
                  <a:srgbClr val="081E3F"/>
                </a:solidFill>
                <a:latin typeface="Arial"/>
                <a:ea typeface="Arial"/>
                <a:cs typeface="Arial"/>
                <a:sym typeface="Arial"/>
              </a:rPr>
              <a:t>,</a:t>
            </a:r>
            <a:r>
              <a:rPr b="0" i="1" lang="en-US" sz="3100" u="none" cap="none" strike="noStrike">
                <a:solidFill>
                  <a:srgbClr val="081E3F"/>
                </a:solidFill>
                <a:latin typeface="Arial"/>
                <a:ea typeface="Arial"/>
                <a:cs typeface="Arial"/>
                <a:sym typeface="Arial"/>
              </a:rPr>
              <a:t> </a:t>
            </a:r>
            <a:r>
              <a:rPr b="0" i="0" lang="en-US" sz="3100" u="none" cap="none" strike="noStrike">
                <a:solidFill>
                  <a:srgbClr val="081E3F"/>
                </a:solidFill>
                <a:latin typeface="Arial"/>
                <a:ea typeface="Arial"/>
                <a:cs typeface="Arial"/>
                <a:sym typeface="Arial"/>
              </a:rPr>
              <a:t>Florida International University</a:t>
            </a:r>
            <a:endParaRPr b="0" i="0" sz="3100" u="none" cap="none" strike="noStrike">
              <a:solidFill>
                <a:srgbClr val="000000"/>
              </a:solidFill>
              <a:latin typeface="Arial"/>
              <a:ea typeface="Arial"/>
              <a:cs typeface="Arial"/>
              <a:sym typeface="Arial"/>
            </a:endParaRPr>
          </a:p>
        </p:txBody>
      </p:sp>
      <p:sp>
        <p:nvSpPr>
          <p:cNvPr id="91" name="Google Shape;91;p1"/>
          <p:cNvSpPr txBox="1"/>
          <p:nvPr/>
        </p:nvSpPr>
        <p:spPr>
          <a:xfrm>
            <a:off x="1219200" y="42367200"/>
            <a:ext cx="30632401" cy="31500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p1"/>
          <p:cNvSpPr txBox="1"/>
          <p:nvPr/>
        </p:nvSpPr>
        <p:spPr>
          <a:xfrm>
            <a:off x="1265700" y="42367200"/>
            <a:ext cx="30539400" cy="10224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F3F3F"/>
                </a:solidFill>
                <a:latin typeface="Arial"/>
                <a:ea typeface="Arial"/>
                <a:cs typeface="Arial"/>
                <a:sym typeface="Arial"/>
              </a:rPr>
              <a:t>We thank Professor Masoud Sadjadi and the Capstone 2/Senior Project student:</a:t>
            </a:r>
            <a:r>
              <a:rPr lang="en-US" sz="3000">
                <a:solidFill>
                  <a:srgbClr val="3F3F3F"/>
                </a:solidFill>
              </a:rPr>
              <a:t>Austin </a:t>
            </a:r>
            <a:r>
              <a:rPr lang="en-US" sz="3000">
                <a:solidFill>
                  <a:srgbClr val="3F3F3F"/>
                </a:solidFill>
              </a:rPr>
              <a:t>Bouquet</a:t>
            </a:r>
            <a:r>
              <a:rPr b="0" i="0" lang="en-US" sz="3000" u="none" cap="none" strike="noStrike">
                <a:solidFill>
                  <a:srgbClr val="3F3F3F"/>
                </a:solidFill>
                <a:latin typeface="Arial"/>
                <a:ea typeface="Arial"/>
                <a:cs typeface="Arial"/>
                <a:sym typeface="Arial"/>
              </a:rPr>
              <a:t> for </a:t>
            </a:r>
            <a:r>
              <a:rPr lang="en-US" sz="3000">
                <a:solidFill>
                  <a:srgbClr val="3F3F3F"/>
                </a:solidFill>
              </a:rPr>
              <a:t>his </a:t>
            </a:r>
            <a:r>
              <a:rPr b="0" i="0" lang="en-US" sz="3000" u="none" cap="none" strike="noStrike">
                <a:solidFill>
                  <a:srgbClr val="3F3F3F"/>
                </a:solidFill>
                <a:latin typeface="Arial"/>
                <a:ea typeface="Arial"/>
                <a:cs typeface="Arial"/>
                <a:sym typeface="Arial"/>
              </a:rPr>
              <a:t>assistance and mentorship that we received throughout the senior design project.</a:t>
            </a:r>
            <a:endParaRPr b="0" i="0" sz="3200" u="none" cap="none" strike="noStrike">
              <a:solidFill>
                <a:schemeClr val="dk1"/>
              </a:solidFill>
              <a:latin typeface="Arial"/>
              <a:ea typeface="Arial"/>
              <a:cs typeface="Arial"/>
              <a:sym typeface="Arial"/>
            </a:endParaRPr>
          </a:p>
        </p:txBody>
      </p:sp>
      <p:sp>
        <p:nvSpPr>
          <p:cNvPr id="93" name="Google Shape;93;p1"/>
          <p:cNvSpPr txBox="1"/>
          <p:nvPr/>
        </p:nvSpPr>
        <p:spPr>
          <a:xfrm>
            <a:off x="26822400" y="1246187"/>
            <a:ext cx="57405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33399"/>
              </a:buClr>
              <a:buSzPts val="57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1"/>
          <p:cNvSpPr txBox="1"/>
          <p:nvPr/>
        </p:nvSpPr>
        <p:spPr>
          <a:xfrm>
            <a:off x="3167400" y="7239775"/>
            <a:ext cx="8338800" cy="938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lang="en-US" sz="4600"/>
              <a:t>Even though we </a:t>
            </a:r>
            <a:r>
              <a:rPr lang="en-US" sz="4600"/>
              <a:t>received</a:t>
            </a:r>
            <a:r>
              <a:rPr lang="en-US" sz="4600"/>
              <a:t> the code from last year </a:t>
            </a:r>
            <a:r>
              <a:rPr lang="en-US" sz="4600"/>
              <a:t>there</a:t>
            </a:r>
            <a:r>
              <a:rPr lang="en-US" sz="4600"/>
              <a:t> still were a couple of things that they wanted to see get done. For example. They wanted an updated role management and for the users to have specific roles. Also the ability to upload and delete the projects objects. There were many others that were supposed to get done but these are some of the ones we tried to accomplish. </a:t>
            </a:r>
            <a:endParaRPr b="0" i="0" sz="4600" u="none" cap="none" strike="noStrike">
              <a:solidFill>
                <a:srgbClr val="000000"/>
              </a:solidFill>
              <a:latin typeface="Arial"/>
              <a:ea typeface="Arial"/>
              <a:cs typeface="Arial"/>
              <a:sym typeface="Arial"/>
            </a:endParaRPr>
          </a:p>
        </p:txBody>
      </p:sp>
      <p:sp>
        <p:nvSpPr>
          <p:cNvPr id="95" name="Google Shape;95;p1"/>
          <p:cNvSpPr txBox="1"/>
          <p:nvPr/>
        </p:nvSpPr>
        <p:spPr>
          <a:xfrm>
            <a:off x="12954000" y="7126275"/>
            <a:ext cx="6839100" cy="9604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lang="en-US" sz="3400"/>
              <a:t>Allows users to explore models in a 3D and inspect specific elements and their properties.</a:t>
            </a:r>
            <a:endParaRPr sz="3400"/>
          </a:p>
          <a:p>
            <a:pPr indent="0" lvl="0" marL="0" marR="0" rtl="0" algn="l">
              <a:lnSpc>
                <a:spcPct val="100000"/>
              </a:lnSpc>
              <a:spcBef>
                <a:spcPts val="0"/>
              </a:spcBef>
              <a:spcAft>
                <a:spcPts val="0"/>
              </a:spcAft>
              <a:buClr>
                <a:schemeClr val="dk1"/>
              </a:buClr>
              <a:buSzPts val="1100"/>
              <a:buFont typeface="Arial"/>
              <a:buNone/>
            </a:pPr>
            <a:r>
              <a:rPr lang="en-US" sz="3400"/>
              <a:t>A modern and user-friendly web application with options for user registration/login process including external</a:t>
            </a:r>
            <a:endParaRPr sz="3400"/>
          </a:p>
          <a:p>
            <a:pPr indent="0" lvl="0" marL="0" marR="0" rtl="0" algn="l">
              <a:lnSpc>
                <a:spcPct val="100000"/>
              </a:lnSpc>
              <a:spcBef>
                <a:spcPts val="0"/>
              </a:spcBef>
              <a:spcAft>
                <a:spcPts val="0"/>
              </a:spcAft>
              <a:buClr>
                <a:schemeClr val="dk1"/>
              </a:buClr>
              <a:buSzPts val="1100"/>
              <a:buFont typeface="Arial"/>
              <a:buNone/>
            </a:pPr>
            <a:r>
              <a:rPr lang="en-US" sz="3400"/>
              <a:t>login services using Google and Autodesk.</a:t>
            </a:r>
            <a:endParaRPr sz="3400"/>
          </a:p>
          <a:p>
            <a:pPr indent="0" lvl="0" marL="0" marR="0" rtl="0" algn="l">
              <a:lnSpc>
                <a:spcPct val="100000"/>
              </a:lnSpc>
              <a:spcBef>
                <a:spcPts val="0"/>
              </a:spcBef>
              <a:spcAft>
                <a:spcPts val="0"/>
              </a:spcAft>
              <a:buClr>
                <a:srgbClr val="000000"/>
              </a:buClr>
              <a:buSzPts val="3200"/>
              <a:buFont typeface="Arial"/>
              <a:buNone/>
            </a:pPr>
            <a:r>
              <a:rPr lang="en-US" sz="3400"/>
              <a:t>Role management feature</a:t>
            </a:r>
            <a:endParaRPr sz="3400"/>
          </a:p>
          <a:p>
            <a:pPr indent="0" lvl="0" marL="0" marR="0" rtl="0" algn="l">
              <a:lnSpc>
                <a:spcPct val="100000"/>
              </a:lnSpc>
              <a:spcBef>
                <a:spcPts val="0"/>
              </a:spcBef>
              <a:spcAft>
                <a:spcPts val="0"/>
              </a:spcAft>
              <a:buClr>
                <a:srgbClr val="000000"/>
              </a:buClr>
              <a:buSzPts val="3200"/>
              <a:buFont typeface="Arial"/>
              <a:buNone/>
            </a:pPr>
            <a:r>
              <a:rPr lang="en-US" sz="3400"/>
              <a:t>Allows user to create and delete projects, where each one may contain their collection of objects for that project.</a:t>
            </a:r>
            <a:endParaRPr sz="3400"/>
          </a:p>
          <a:p>
            <a:pPr indent="0" lvl="0" marL="0" marR="0" rtl="0" algn="l">
              <a:lnSpc>
                <a:spcPct val="100000"/>
              </a:lnSpc>
              <a:spcBef>
                <a:spcPts val="0"/>
              </a:spcBef>
              <a:spcAft>
                <a:spcPts val="0"/>
              </a:spcAft>
              <a:buClr>
                <a:srgbClr val="000000"/>
              </a:buClr>
              <a:buSzPts val="3200"/>
              <a:buFont typeface="Arial"/>
              <a:buNone/>
            </a:pPr>
            <a:r>
              <a:rPr lang="en-US" sz="3400"/>
              <a:t>Contains a Virtual Assistant which uses voice queries and a natural language processing user interface</a:t>
            </a:r>
            <a:r>
              <a:rPr lang="en-US" sz="3200"/>
              <a:t>.</a:t>
            </a:r>
            <a:endParaRPr sz="3200"/>
          </a:p>
        </p:txBody>
      </p:sp>
      <p:sp>
        <p:nvSpPr>
          <p:cNvPr id="96" name="Google Shape;96;p1"/>
          <p:cNvSpPr txBox="1"/>
          <p:nvPr/>
        </p:nvSpPr>
        <p:spPr>
          <a:xfrm>
            <a:off x="22407600" y="7427776"/>
            <a:ext cx="7305600" cy="6003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100"/>
              <a:buFont typeface="Arial"/>
              <a:buNone/>
            </a:pPr>
            <a:r>
              <a:rPr lang="en-US" sz="4200">
                <a:solidFill>
                  <a:schemeClr val="dk1"/>
                </a:solidFill>
                <a:latin typeface="Times New Roman"/>
                <a:ea typeface="Times New Roman"/>
                <a:cs typeface="Times New Roman"/>
                <a:sym typeface="Times New Roman"/>
              </a:rPr>
              <a:t>Giving user specific roles (ie: a project manager will have the option to share projects to other </a:t>
            </a:r>
            <a:r>
              <a:rPr lang="en-US" sz="4200">
                <a:solidFill>
                  <a:schemeClr val="dk1"/>
                </a:solidFill>
                <a:latin typeface="Times New Roman"/>
                <a:ea typeface="Times New Roman"/>
                <a:cs typeface="Times New Roman"/>
                <a:sym typeface="Times New Roman"/>
              </a:rPr>
              <a:t>employees</a:t>
            </a:r>
            <a:r>
              <a:rPr lang="en-US" sz="4200">
                <a:solidFill>
                  <a:schemeClr val="dk1"/>
                </a:solidFill>
                <a:latin typeface="Times New Roman"/>
                <a:ea typeface="Times New Roman"/>
                <a:cs typeface="Times New Roman"/>
                <a:sym typeface="Times New Roman"/>
              </a:rPr>
              <a:t> as well as assign </a:t>
            </a:r>
            <a:r>
              <a:rPr lang="en-US" sz="4200">
                <a:solidFill>
                  <a:schemeClr val="dk1"/>
                </a:solidFill>
                <a:latin typeface="Times New Roman"/>
                <a:ea typeface="Times New Roman"/>
                <a:cs typeface="Times New Roman"/>
                <a:sym typeface="Times New Roman"/>
              </a:rPr>
              <a:t>their</a:t>
            </a:r>
            <a:endParaRPr sz="4200">
              <a:solidFill>
                <a:schemeClr val="dk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100"/>
              <a:buFont typeface="Arial"/>
              <a:buNone/>
            </a:pPr>
            <a:r>
              <a:rPr lang="en-US" sz="4200">
                <a:solidFill>
                  <a:schemeClr val="dk1"/>
                </a:solidFill>
                <a:latin typeface="Times New Roman"/>
                <a:ea typeface="Times New Roman"/>
                <a:cs typeface="Times New Roman"/>
                <a:sym typeface="Times New Roman"/>
              </a:rPr>
              <a:t>roles, while the subordinates might not also have this option.)</a:t>
            </a:r>
            <a:endParaRPr sz="4200">
              <a:solidFill>
                <a:schemeClr val="dk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100"/>
              <a:buFont typeface="Arial"/>
              <a:buNone/>
            </a:pPr>
            <a:r>
              <a:t/>
            </a:r>
            <a:endParaRPr sz="4200">
              <a:solidFill>
                <a:schemeClr val="dk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Clr>
                <a:srgbClr val="000000"/>
              </a:buClr>
              <a:buSzPts val="3200"/>
              <a:buFont typeface="Arial"/>
              <a:buNone/>
            </a:pPr>
            <a:r>
              <a:rPr lang="en-US" sz="4200">
                <a:latin typeface="Times New Roman"/>
                <a:ea typeface="Times New Roman"/>
                <a:cs typeface="Times New Roman"/>
                <a:sym typeface="Times New Roman"/>
              </a:rPr>
              <a:t>Ability to upload and delete a project’s objects</a:t>
            </a:r>
            <a:endParaRPr i="0" sz="4200" u="none" cap="none" strike="noStrike">
              <a:solidFill>
                <a:srgbClr val="000000"/>
              </a:solidFill>
              <a:latin typeface="Times New Roman"/>
              <a:ea typeface="Times New Roman"/>
              <a:cs typeface="Times New Roman"/>
              <a:sym typeface="Times New Roman"/>
            </a:endParaRPr>
          </a:p>
        </p:txBody>
      </p:sp>
      <p:sp>
        <p:nvSpPr>
          <p:cNvPr id="97" name="Google Shape;97;p1"/>
          <p:cNvSpPr txBox="1"/>
          <p:nvPr/>
        </p:nvSpPr>
        <p:spPr>
          <a:xfrm>
            <a:off x="22476775" y="30499050"/>
            <a:ext cx="7527000" cy="8065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lang="en-US" sz="3200"/>
              <a:t>This is Intelligent BIM Virtual Assistant, a</a:t>
            </a:r>
            <a:endParaRPr sz="3200"/>
          </a:p>
          <a:p>
            <a:pPr indent="0" lvl="0" marL="0" marR="0" rtl="0" algn="l">
              <a:lnSpc>
                <a:spcPct val="100000"/>
              </a:lnSpc>
              <a:spcBef>
                <a:spcPts val="0"/>
              </a:spcBef>
              <a:spcAft>
                <a:spcPts val="0"/>
              </a:spcAft>
              <a:buClr>
                <a:schemeClr val="dk1"/>
              </a:buClr>
              <a:buSzPts val="1100"/>
              <a:buFont typeface="Arial"/>
              <a:buNone/>
            </a:pPr>
            <a:r>
              <a:rPr lang="en-US" sz="3200"/>
              <a:t>web application that renders 3D models and 2D floor plans for BIM objects of different formats with an implemented</a:t>
            </a:r>
            <a:endParaRPr sz="3200"/>
          </a:p>
          <a:p>
            <a:pPr indent="0" lvl="0" marL="0" marR="0" rtl="0" algn="l">
              <a:lnSpc>
                <a:spcPct val="100000"/>
              </a:lnSpc>
              <a:spcBef>
                <a:spcPts val="0"/>
              </a:spcBef>
              <a:spcAft>
                <a:spcPts val="0"/>
              </a:spcAft>
              <a:buClr>
                <a:schemeClr val="dk1"/>
              </a:buClr>
              <a:buSzPts val="1100"/>
              <a:buFont typeface="Arial"/>
              <a:buNone/>
            </a:pPr>
            <a:r>
              <a:rPr lang="en-US" sz="3200"/>
              <a:t>speech recognition feature for design-based queries. This is the 6th updated version of the program.</a:t>
            </a:r>
            <a:endParaRPr sz="3200"/>
          </a:p>
          <a:p>
            <a:pPr indent="0" lvl="0" marL="0" marR="0" rtl="0" algn="l">
              <a:lnSpc>
                <a:spcPct val="100000"/>
              </a:lnSpc>
              <a:spcBef>
                <a:spcPts val="0"/>
              </a:spcBef>
              <a:spcAft>
                <a:spcPts val="0"/>
              </a:spcAft>
              <a:buClr>
                <a:schemeClr val="dk1"/>
              </a:buClr>
              <a:buSzPts val="1100"/>
              <a:buFont typeface="Arial"/>
              <a:buNone/>
            </a:pPr>
            <a:r>
              <a:rPr lang="en-US" sz="3200"/>
              <a:t>It is considered the game changing innovation for the AEC (Architecture, Engineering, Construction) industry boasting its operational efficiency providing insights and tools to more</a:t>
            </a:r>
            <a:endParaRPr sz="3200"/>
          </a:p>
          <a:p>
            <a:pPr indent="0" lvl="0" marL="0" marR="0" rtl="0" algn="l">
              <a:lnSpc>
                <a:spcPct val="100000"/>
              </a:lnSpc>
              <a:spcBef>
                <a:spcPts val="0"/>
              </a:spcBef>
              <a:spcAft>
                <a:spcPts val="0"/>
              </a:spcAft>
              <a:buClr>
                <a:schemeClr val="dk1"/>
              </a:buClr>
              <a:buSzPts val="1100"/>
              <a:buFont typeface="Arial"/>
              <a:buNone/>
            </a:pPr>
            <a:r>
              <a:rPr lang="en-US" sz="3200"/>
              <a:t>efficiently plan, design, construct, and manage building and</a:t>
            </a:r>
            <a:endParaRPr sz="3200"/>
          </a:p>
          <a:p>
            <a:pPr indent="0" lvl="0" marL="0" marR="0" rtl="0" algn="l">
              <a:lnSpc>
                <a:spcPct val="100000"/>
              </a:lnSpc>
              <a:spcBef>
                <a:spcPts val="0"/>
              </a:spcBef>
              <a:spcAft>
                <a:spcPts val="0"/>
              </a:spcAft>
              <a:buClr>
                <a:schemeClr val="dk1"/>
              </a:buClr>
              <a:buSzPts val="1100"/>
              <a:buFont typeface="Arial"/>
              <a:buNone/>
            </a:pPr>
            <a:r>
              <a:rPr lang="en-US" sz="3200"/>
              <a:t>infrastructure.</a:t>
            </a:r>
            <a:endParaRPr sz="3200"/>
          </a:p>
          <a:p>
            <a:pPr indent="0" lvl="0" marL="0" marR="0" rtl="0" algn="l">
              <a:lnSpc>
                <a:spcPct val="100000"/>
              </a:lnSpc>
              <a:spcBef>
                <a:spcPts val="0"/>
              </a:spcBef>
              <a:spcAft>
                <a:spcPts val="0"/>
              </a:spcAft>
              <a:buClr>
                <a:srgbClr val="000000"/>
              </a:buClr>
              <a:buSzPts val="3200"/>
              <a:buFont typeface="Arial"/>
              <a:buNone/>
            </a:pPr>
            <a:r>
              <a:t/>
            </a:r>
            <a:endParaRPr sz="3200"/>
          </a:p>
        </p:txBody>
      </p:sp>
      <p:sp>
        <p:nvSpPr>
          <p:cNvPr id="98" name="Google Shape;98;p1"/>
          <p:cNvSpPr txBox="1"/>
          <p:nvPr/>
        </p:nvSpPr>
        <p:spPr>
          <a:xfrm>
            <a:off x="23336250" y="18602425"/>
            <a:ext cx="6486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 name="Google Shape;99;p1"/>
          <p:cNvSpPr txBox="1"/>
          <p:nvPr/>
        </p:nvSpPr>
        <p:spPr>
          <a:xfrm>
            <a:off x="23029225" y="18534700"/>
            <a:ext cx="6486600" cy="100359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rPr lang="en-US" sz="3200"/>
              <a:t>User is authenticated externally through Google and Autodesk by the exchange of tokens.</a:t>
            </a:r>
            <a:endParaRPr sz="3200"/>
          </a:p>
          <a:p>
            <a:pPr indent="0" lvl="0" marL="0" marR="0" rtl="0" algn="l">
              <a:lnSpc>
                <a:spcPct val="100000"/>
              </a:lnSpc>
              <a:spcBef>
                <a:spcPts val="0"/>
              </a:spcBef>
              <a:spcAft>
                <a:spcPts val="0"/>
              </a:spcAft>
              <a:buClr>
                <a:srgbClr val="000000"/>
              </a:buClr>
              <a:buSzPts val="3200"/>
              <a:buFont typeface="Arial"/>
              <a:buNone/>
            </a:pPr>
            <a:r>
              <a:rPr lang="en-US" sz="3200"/>
              <a:t>• Creation/deletion of buckets sends data to</a:t>
            </a:r>
            <a:endParaRPr sz="3200"/>
          </a:p>
          <a:p>
            <a:pPr indent="0" lvl="0" marL="0" marR="0" rtl="0" algn="l">
              <a:lnSpc>
                <a:spcPct val="100000"/>
              </a:lnSpc>
              <a:spcBef>
                <a:spcPts val="0"/>
              </a:spcBef>
              <a:spcAft>
                <a:spcPts val="0"/>
              </a:spcAft>
              <a:buClr>
                <a:srgbClr val="000000"/>
              </a:buClr>
              <a:buSzPts val="3200"/>
              <a:buFont typeface="Arial"/>
              <a:buNone/>
            </a:pPr>
            <a:r>
              <a:rPr lang="en-US" sz="3200"/>
              <a:t>Forge as well as Firebase.</a:t>
            </a:r>
            <a:endParaRPr sz="3200"/>
          </a:p>
          <a:p>
            <a:pPr indent="0" lvl="0" marL="0" marR="0" rtl="0" algn="l">
              <a:lnSpc>
                <a:spcPct val="100000"/>
              </a:lnSpc>
              <a:spcBef>
                <a:spcPts val="0"/>
              </a:spcBef>
              <a:spcAft>
                <a:spcPts val="0"/>
              </a:spcAft>
              <a:buClr>
                <a:srgbClr val="000000"/>
              </a:buClr>
              <a:buSzPts val="3200"/>
              <a:buFont typeface="Arial"/>
              <a:buNone/>
            </a:pPr>
            <a:r>
              <a:rPr lang="en-US" sz="3200"/>
              <a:t>• User activates the virtual assistant by clicking</a:t>
            </a:r>
            <a:endParaRPr sz="3200"/>
          </a:p>
          <a:p>
            <a:pPr indent="0" lvl="0" marL="0" marR="0" rtl="0" algn="l">
              <a:lnSpc>
                <a:spcPct val="100000"/>
              </a:lnSpc>
              <a:spcBef>
                <a:spcPts val="0"/>
              </a:spcBef>
              <a:spcAft>
                <a:spcPts val="0"/>
              </a:spcAft>
              <a:buClr>
                <a:srgbClr val="000000"/>
              </a:buClr>
              <a:buSzPts val="3200"/>
              <a:buFont typeface="Arial"/>
              <a:buNone/>
            </a:pPr>
            <a:r>
              <a:rPr lang="en-US" sz="3200"/>
              <a:t>the blue icon in the bottom left.</a:t>
            </a:r>
            <a:endParaRPr sz="3200"/>
          </a:p>
          <a:p>
            <a:pPr indent="0" lvl="0" marL="0" marR="0" rtl="0" algn="l">
              <a:lnSpc>
                <a:spcPct val="100000"/>
              </a:lnSpc>
              <a:spcBef>
                <a:spcPts val="0"/>
              </a:spcBef>
              <a:spcAft>
                <a:spcPts val="0"/>
              </a:spcAft>
              <a:buClr>
                <a:srgbClr val="000000"/>
              </a:buClr>
              <a:buSzPts val="3200"/>
              <a:buFont typeface="Arial"/>
              <a:buNone/>
            </a:pPr>
            <a:r>
              <a:rPr lang="en-US" sz="3200"/>
              <a:t>• Natural language processing provides the</a:t>
            </a:r>
            <a:endParaRPr sz="3200"/>
          </a:p>
          <a:p>
            <a:pPr indent="0" lvl="0" marL="0" marR="0" rtl="0" algn="l">
              <a:lnSpc>
                <a:spcPct val="100000"/>
              </a:lnSpc>
              <a:spcBef>
                <a:spcPts val="0"/>
              </a:spcBef>
              <a:spcAft>
                <a:spcPts val="0"/>
              </a:spcAft>
              <a:buClr>
                <a:srgbClr val="000000"/>
              </a:buClr>
              <a:buSzPts val="3200"/>
              <a:buFont typeface="Arial"/>
              <a:buNone/>
            </a:pPr>
            <a:r>
              <a:rPr lang="en-US" sz="3200"/>
              <a:t>Virtual Assistant via the </a:t>
            </a:r>
            <a:r>
              <a:rPr lang="en-US" sz="3200"/>
              <a:t>Dialog Flow</a:t>
            </a:r>
            <a:r>
              <a:rPr lang="en-US" sz="3200"/>
              <a:t> API.</a:t>
            </a:r>
            <a:endParaRPr sz="3200"/>
          </a:p>
          <a:p>
            <a:pPr indent="0" lvl="0" marL="0" marR="0" rtl="0" algn="l">
              <a:lnSpc>
                <a:spcPct val="100000"/>
              </a:lnSpc>
              <a:spcBef>
                <a:spcPts val="0"/>
              </a:spcBef>
              <a:spcAft>
                <a:spcPts val="0"/>
              </a:spcAft>
              <a:buClr>
                <a:srgbClr val="000000"/>
              </a:buClr>
              <a:buSzPts val="3200"/>
              <a:buFont typeface="Arial"/>
              <a:buNone/>
            </a:pPr>
            <a:r>
              <a:rPr lang="en-US" sz="3200"/>
              <a:t>• 3D Navigation of models implemented through</a:t>
            </a:r>
            <a:endParaRPr sz="3200"/>
          </a:p>
          <a:p>
            <a:pPr indent="0" lvl="0" marL="0" marR="0" rtl="0" algn="l">
              <a:lnSpc>
                <a:spcPct val="100000"/>
              </a:lnSpc>
              <a:spcBef>
                <a:spcPts val="0"/>
              </a:spcBef>
              <a:spcAft>
                <a:spcPts val="0"/>
              </a:spcAft>
              <a:buClr>
                <a:srgbClr val="000000"/>
              </a:buClr>
              <a:buSzPts val="3200"/>
              <a:buFont typeface="Arial"/>
              <a:buNone/>
            </a:pPr>
            <a:r>
              <a:rPr lang="en-US" sz="3200"/>
              <a:t>Autodesk Forge API</a:t>
            </a:r>
            <a:endParaRPr sz="3200"/>
          </a:p>
          <a:p>
            <a:pPr indent="0" lvl="0" marL="0" marR="0" rtl="0" algn="l">
              <a:lnSpc>
                <a:spcPct val="100000"/>
              </a:lnSpc>
              <a:spcBef>
                <a:spcPts val="0"/>
              </a:spcBef>
              <a:spcAft>
                <a:spcPts val="0"/>
              </a:spcAft>
              <a:buClr>
                <a:srgbClr val="000000"/>
              </a:buClr>
              <a:buSzPts val="3200"/>
              <a:buFont typeface="Arial"/>
              <a:buNone/>
            </a:pPr>
            <a:r>
              <a:rPr lang="en-US" sz="3200"/>
              <a:t>• Collection of objects stored into an array for</a:t>
            </a:r>
            <a:endParaRPr sz="3200"/>
          </a:p>
          <a:p>
            <a:pPr indent="0" lvl="0" marL="0" marR="0" rtl="0" algn="l">
              <a:lnSpc>
                <a:spcPct val="100000"/>
              </a:lnSpc>
              <a:spcBef>
                <a:spcPts val="0"/>
              </a:spcBef>
              <a:spcAft>
                <a:spcPts val="0"/>
              </a:spcAft>
              <a:buClr>
                <a:srgbClr val="000000"/>
              </a:buClr>
              <a:buSzPts val="3200"/>
              <a:buFont typeface="Arial"/>
              <a:buNone/>
            </a:pPr>
            <a:r>
              <a:rPr lang="en-US" sz="3200"/>
              <a:t>project file browser display</a:t>
            </a:r>
            <a:endParaRPr sz="3200"/>
          </a:p>
        </p:txBody>
      </p:sp>
      <p:pic>
        <p:nvPicPr>
          <p:cNvPr id="100" name="Google Shape;100;p1"/>
          <p:cNvPicPr preferRelativeResize="0"/>
          <p:nvPr/>
        </p:nvPicPr>
        <p:blipFill rotWithShape="1">
          <a:blip r:embed="rId3">
            <a:alphaModFix/>
          </a:blip>
          <a:srcRect b="0" l="0" r="0" t="0"/>
          <a:stretch/>
        </p:blipFill>
        <p:spPr>
          <a:xfrm>
            <a:off x="27145509" y="-3"/>
            <a:ext cx="5094275" cy="5094275"/>
          </a:xfrm>
          <a:prstGeom prst="rect">
            <a:avLst/>
          </a:prstGeom>
          <a:noFill/>
          <a:ln>
            <a:noFill/>
          </a:ln>
        </p:spPr>
      </p:pic>
      <p:pic>
        <p:nvPicPr>
          <p:cNvPr id="101" name="Google Shape;101;p1"/>
          <p:cNvPicPr preferRelativeResize="0"/>
          <p:nvPr/>
        </p:nvPicPr>
        <p:blipFill rotWithShape="1">
          <a:blip r:embed="rId4">
            <a:alphaModFix/>
          </a:blip>
          <a:srcRect b="0" l="0" r="0" t="0"/>
          <a:stretch/>
        </p:blipFill>
        <p:spPr>
          <a:xfrm>
            <a:off x="1446452" y="1114725"/>
            <a:ext cx="3411499" cy="3381076"/>
          </a:xfrm>
          <a:prstGeom prst="rect">
            <a:avLst/>
          </a:prstGeom>
          <a:noFill/>
          <a:ln>
            <a:noFill/>
          </a:ln>
        </p:spPr>
      </p:pic>
      <p:sp>
        <p:nvSpPr>
          <p:cNvPr id="102" name="Google Shape;102;p1"/>
          <p:cNvSpPr txBox="1"/>
          <p:nvPr/>
        </p:nvSpPr>
        <p:spPr>
          <a:xfrm>
            <a:off x="2036125" y="30318400"/>
            <a:ext cx="9201300" cy="3140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3200" u="none" cap="none" strike="noStrike">
                <a:solidFill>
                  <a:srgbClr val="000000"/>
                </a:solidFill>
                <a:latin typeface="Arial"/>
                <a:ea typeface="Arial"/>
                <a:cs typeface="Arial"/>
                <a:sym typeface="Arial"/>
              </a:rPr>
              <a:t>We used a web console and </a:t>
            </a:r>
            <a:r>
              <a:rPr lang="en-US" sz="3200"/>
              <a:t>IntelliJ</a:t>
            </a:r>
            <a:r>
              <a:rPr b="0" i="0" lang="en-US" sz="3200" u="none" cap="none" strike="noStrike">
                <a:solidFill>
                  <a:srgbClr val="000000"/>
                </a:solidFill>
                <a:latin typeface="Arial"/>
                <a:ea typeface="Arial"/>
                <a:cs typeface="Arial"/>
                <a:sym typeface="Arial"/>
              </a:rPr>
              <a:t> for debugging and testing during the entire semester during development. We also showed the PO progress during the semester to let him know where we are it in development. Also ran test on the program to make sure things were compiling correctly.</a:t>
            </a:r>
            <a:endParaRPr b="0" i="0" sz="3200" u="none" cap="none" strike="noStrike">
              <a:solidFill>
                <a:srgbClr val="000000"/>
              </a:solidFill>
              <a:latin typeface="Arial"/>
              <a:ea typeface="Arial"/>
              <a:cs typeface="Arial"/>
              <a:sym typeface="Arial"/>
            </a:endParaRPr>
          </a:p>
        </p:txBody>
      </p:sp>
      <p:sp>
        <p:nvSpPr>
          <p:cNvPr id="103" name="Google Shape;103;p1"/>
          <p:cNvSpPr txBox="1"/>
          <p:nvPr/>
        </p:nvSpPr>
        <p:spPr>
          <a:xfrm>
            <a:off x="5372100" y="6039588"/>
            <a:ext cx="29718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Problem</a:t>
            </a:r>
            <a:endParaRPr b="1" i="0" sz="4000" u="none" cap="none" strike="noStrike">
              <a:solidFill>
                <a:srgbClr val="1155CC"/>
              </a:solidFill>
              <a:latin typeface="Arial"/>
              <a:ea typeface="Arial"/>
              <a:cs typeface="Arial"/>
              <a:sym typeface="Arial"/>
            </a:endParaRPr>
          </a:p>
        </p:txBody>
      </p:sp>
      <p:sp>
        <p:nvSpPr>
          <p:cNvPr id="104" name="Google Shape;104;p1"/>
          <p:cNvSpPr/>
          <p:nvPr/>
        </p:nvSpPr>
        <p:spPr>
          <a:xfrm>
            <a:off x="12761300" y="58773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05" name="Google Shape;105;p1"/>
          <p:cNvSpPr txBox="1"/>
          <p:nvPr/>
        </p:nvSpPr>
        <p:spPr>
          <a:xfrm>
            <a:off x="13716000" y="5964300"/>
            <a:ext cx="5168100" cy="12315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Current System</a:t>
            </a:r>
            <a:endParaRPr b="1" i="0" sz="4000" u="none" cap="none" strike="noStrike">
              <a:solidFill>
                <a:srgbClr val="1155CC"/>
              </a:solidFill>
              <a:latin typeface="Arial"/>
              <a:ea typeface="Arial"/>
              <a:cs typeface="Arial"/>
              <a:sym typeface="Arial"/>
            </a:endParaRPr>
          </a:p>
        </p:txBody>
      </p:sp>
      <p:sp>
        <p:nvSpPr>
          <p:cNvPr id="106" name="Google Shape;106;p1"/>
          <p:cNvSpPr/>
          <p:nvPr/>
        </p:nvSpPr>
        <p:spPr>
          <a:xfrm>
            <a:off x="22407600" y="58773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07" name="Google Shape;107;p1"/>
          <p:cNvSpPr txBox="1"/>
          <p:nvPr/>
        </p:nvSpPr>
        <p:spPr>
          <a:xfrm>
            <a:off x="23264025" y="6039588"/>
            <a:ext cx="53340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Requirements</a:t>
            </a:r>
            <a:endParaRPr b="1" i="0" sz="4000" u="none" cap="none" strike="noStrike">
              <a:solidFill>
                <a:srgbClr val="1155CC"/>
              </a:solidFill>
              <a:latin typeface="Arial"/>
              <a:ea typeface="Arial"/>
              <a:cs typeface="Arial"/>
              <a:sym typeface="Arial"/>
            </a:endParaRPr>
          </a:p>
        </p:txBody>
      </p:sp>
      <p:sp>
        <p:nvSpPr>
          <p:cNvPr id="108" name="Google Shape;108;p1"/>
          <p:cNvSpPr/>
          <p:nvPr/>
        </p:nvSpPr>
        <p:spPr>
          <a:xfrm>
            <a:off x="3113350" y="17330363"/>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09" name="Google Shape;109;p1"/>
          <p:cNvSpPr txBox="1"/>
          <p:nvPr/>
        </p:nvSpPr>
        <p:spPr>
          <a:xfrm>
            <a:off x="4089625" y="17492650"/>
            <a:ext cx="50943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System Design</a:t>
            </a:r>
            <a:endParaRPr b="1" i="0" sz="4000" u="none" cap="none" strike="noStrike">
              <a:solidFill>
                <a:srgbClr val="1155CC"/>
              </a:solidFill>
              <a:latin typeface="Arial"/>
              <a:ea typeface="Arial"/>
              <a:cs typeface="Arial"/>
              <a:sym typeface="Arial"/>
            </a:endParaRPr>
          </a:p>
        </p:txBody>
      </p:sp>
      <p:sp>
        <p:nvSpPr>
          <p:cNvPr id="110" name="Google Shape;110;p1"/>
          <p:cNvSpPr/>
          <p:nvPr/>
        </p:nvSpPr>
        <p:spPr>
          <a:xfrm>
            <a:off x="12935775" y="173736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11" name="Google Shape;111;p1"/>
          <p:cNvSpPr txBox="1"/>
          <p:nvPr/>
        </p:nvSpPr>
        <p:spPr>
          <a:xfrm>
            <a:off x="13875150" y="17535888"/>
            <a:ext cx="51681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Object Design</a:t>
            </a:r>
            <a:endParaRPr b="1" i="0" sz="4000" u="none" cap="none" strike="noStrike">
              <a:solidFill>
                <a:srgbClr val="1155CC"/>
              </a:solidFill>
              <a:latin typeface="Arial"/>
              <a:ea typeface="Arial"/>
              <a:cs typeface="Arial"/>
              <a:sym typeface="Arial"/>
            </a:endParaRPr>
          </a:p>
        </p:txBody>
      </p:sp>
      <p:sp>
        <p:nvSpPr>
          <p:cNvPr id="112" name="Google Shape;112;p1"/>
          <p:cNvSpPr/>
          <p:nvPr/>
        </p:nvSpPr>
        <p:spPr>
          <a:xfrm>
            <a:off x="22716850" y="17330363"/>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13" name="Google Shape;113;p1"/>
          <p:cNvSpPr txBox="1"/>
          <p:nvPr/>
        </p:nvSpPr>
        <p:spPr>
          <a:xfrm>
            <a:off x="23734475" y="17492650"/>
            <a:ext cx="53340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Implementation</a:t>
            </a:r>
            <a:endParaRPr b="1" i="0" sz="4000" u="none" cap="none" strike="noStrike">
              <a:solidFill>
                <a:srgbClr val="1155CC"/>
              </a:solidFill>
              <a:latin typeface="Arial"/>
              <a:ea typeface="Arial"/>
              <a:cs typeface="Arial"/>
              <a:sym typeface="Arial"/>
            </a:endParaRPr>
          </a:p>
        </p:txBody>
      </p:sp>
      <p:sp>
        <p:nvSpPr>
          <p:cNvPr id="114" name="Google Shape;114;p1"/>
          <p:cNvSpPr/>
          <p:nvPr/>
        </p:nvSpPr>
        <p:spPr>
          <a:xfrm>
            <a:off x="3334575" y="2901265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15" name="Google Shape;115;p1"/>
          <p:cNvSpPr txBox="1"/>
          <p:nvPr/>
        </p:nvSpPr>
        <p:spPr>
          <a:xfrm>
            <a:off x="4273950" y="29174938"/>
            <a:ext cx="51681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Verification</a:t>
            </a:r>
            <a:endParaRPr b="1" i="0" sz="4000" u="none" cap="none" strike="noStrike">
              <a:solidFill>
                <a:srgbClr val="1155CC"/>
              </a:solidFill>
              <a:latin typeface="Arial"/>
              <a:ea typeface="Arial"/>
              <a:cs typeface="Arial"/>
              <a:sym typeface="Arial"/>
            </a:endParaRPr>
          </a:p>
        </p:txBody>
      </p:sp>
      <p:sp>
        <p:nvSpPr>
          <p:cNvPr id="116" name="Google Shape;116;p1"/>
          <p:cNvSpPr/>
          <p:nvPr/>
        </p:nvSpPr>
        <p:spPr>
          <a:xfrm>
            <a:off x="12706900" y="28945700"/>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17" name="Google Shape;117;p1"/>
          <p:cNvSpPr/>
          <p:nvPr/>
        </p:nvSpPr>
        <p:spPr>
          <a:xfrm>
            <a:off x="22536975" y="29012663"/>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18" name="Google Shape;118;p1"/>
          <p:cNvSpPr txBox="1"/>
          <p:nvPr/>
        </p:nvSpPr>
        <p:spPr>
          <a:xfrm>
            <a:off x="13712625" y="29073175"/>
            <a:ext cx="53340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Screenshots</a:t>
            </a:r>
            <a:endParaRPr b="1" i="0" sz="4000" u="none" cap="none" strike="noStrike">
              <a:solidFill>
                <a:srgbClr val="1155CC"/>
              </a:solidFill>
              <a:latin typeface="Arial"/>
              <a:ea typeface="Arial"/>
              <a:cs typeface="Arial"/>
              <a:sym typeface="Arial"/>
            </a:endParaRPr>
          </a:p>
        </p:txBody>
      </p:sp>
      <p:sp>
        <p:nvSpPr>
          <p:cNvPr id="119" name="Google Shape;119;p1"/>
          <p:cNvSpPr txBox="1"/>
          <p:nvPr/>
        </p:nvSpPr>
        <p:spPr>
          <a:xfrm>
            <a:off x="23476350" y="29174938"/>
            <a:ext cx="51681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Summary</a:t>
            </a:r>
            <a:endParaRPr b="1" i="0" sz="4000" u="none" cap="none" strike="noStrike">
              <a:solidFill>
                <a:srgbClr val="1155CC"/>
              </a:solidFill>
              <a:latin typeface="Arial"/>
              <a:ea typeface="Arial"/>
              <a:cs typeface="Arial"/>
              <a:sym typeface="Arial"/>
            </a:endParaRPr>
          </a:p>
        </p:txBody>
      </p:sp>
      <p:sp>
        <p:nvSpPr>
          <p:cNvPr id="120" name="Google Shape;120;p1"/>
          <p:cNvSpPr/>
          <p:nvPr/>
        </p:nvSpPr>
        <p:spPr>
          <a:xfrm>
            <a:off x="1219200" y="41123925"/>
            <a:ext cx="7046838" cy="112498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B45F06"/>
              </a:solidFill>
              <a:latin typeface="Arial"/>
              <a:ea typeface="Arial"/>
              <a:cs typeface="Arial"/>
              <a:sym typeface="Arial"/>
            </a:endParaRPr>
          </a:p>
        </p:txBody>
      </p:sp>
      <p:sp>
        <p:nvSpPr>
          <p:cNvPr id="121" name="Google Shape;121;p1"/>
          <p:cNvSpPr txBox="1"/>
          <p:nvPr/>
        </p:nvSpPr>
        <p:spPr>
          <a:xfrm>
            <a:off x="2158575" y="41286213"/>
            <a:ext cx="51681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1155CC"/>
                </a:solidFill>
                <a:latin typeface="Arial"/>
                <a:ea typeface="Arial"/>
                <a:cs typeface="Arial"/>
                <a:sym typeface="Arial"/>
              </a:rPr>
              <a:t>Acknowledgement</a:t>
            </a:r>
            <a:endParaRPr b="1" i="0" sz="4000" u="none" cap="none" strike="noStrike">
              <a:solidFill>
                <a:srgbClr val="1155CC"/>
              </a:solidFill>
              <a:latin typeface="Arial"/>
              <a:ea typeface="Arial"/>
              <a:cs typeface="Arial"/>
              <a:sym typeface="Arial"/>
            </a:endParaRPr>
          </a:p>
        </p:txBody>
      </p:sp>
      <p:sp>
        <p:nvSpPr>
          <p:cNvPr id="122" name="Google Shape;122;p1"/>
          <p:cNvSpPr/>
          <p:nvPr/>
        </p:nvSpPr>
        <p:spPr>
          <a:xfrm>
            <a:off x="5372100" y="96500"/>
            <a:ext cx="21773393" cy="2288952"/>
          </a:xfrm>
          <a:prstGeom prst="flowChartTerminator">
            <a:avLst/>
          </a:prstGeom>
          <a:solidFill>
            <a:srgbClr val="D9D9D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
          <p:cNvSpPr txBox="1"/>
          <p:nvPr/>
        </p:nvSpPr>
        <p:spPr>
          <a:xfrm>
            <a:off x="7589100" y="172700"/>
            <a:ext cx="17487900" cy="2124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B6862C"/>
              </a:buClr>
              <a:buSzPts val="7000"/>
              <a:buFont typeface="Arial"/>
              <a:buNone/>
            </a:pPr>
            <a:r>
              <a:rPr b="1" i="0" lang="en-US" sz="6300" u="none" cap="none" strike="noStrike">
                <a:solidFill>
                  <a:srgbClr val="6D9EEB"/>
                </a:solidFill>
                <a:latin typeface="Arial"/>
                <a:ea typeface="Arial"/>
                <a:cs typeface="Arial"/>
                <a:sym typeface="Arial"/>
              </a:rPr>
              <a:t>School of Computing &amp; Information Sciences</a:t>
            </a:r>
            <a:endParaRPr b="0" i="0" sz="6300" u="none" cap="none" strike="noStrike">
              <a:solidFill>
                <a:srgbClr val="6D9EEB"/>
              </a:solidFill>
              <a:latin typeface="Arial"/>
              <a:ea typeface="Arial"/>
              <a:cs typeface="Arial"/>
              <a:sym typeface="Arial"/>
            </a:endParaRPr>
          </a:p>
          <a:p>
            <a:pPr indent="0" lvl="0" marL="0" marR="0" rtl="0" algn="ctr">
              <a:lnSpc>
                <a:spcPct val="100000"/>
              </a:lnSpc>
              <a:spcBef>
                <a:spcPts val="0"/>
              </a:spcBef>
              <a:spcAft>
                <a:spcPts val="0"/>
              </a:spcAft>
              <a:buClr>
                <a:srgbClr val="B6862C"/>
              </a:buClr>
              <a:buSzPts val="7200"/>
              <a:buFont typeface="Arial"/>
              <a:buNone/>
            </a:pPr>
            <a:r>
              <a:rPr b="0" i="1" lang="en-US" sz="6300" u="none" cap="none" strike="noStrike">
                <a:solidFill>
                  <a:srgbClr val="6D9EEB"/>
                </a:solidFill>
                <a:latin typeface="Arial"/>
                <a:ea typeface="Arial"/>
                <a:cs typeface="Arial"/>
                <a:sym typeface="Arial"/>
              </a:rPr>
              <a:t>Spring 2021 Capstone I Poster</a:t>
            </a:r>
            <a:endParaRPr b="0" i="0" sz="6300" u="none" cap="none" strike="noStrike">
              <a:solidFill>
                <a:srgbClr val="000000"/>
              </a:solidFill>
              <a:latin typeface="Arial"/>
              <a:ea typeface="Arial"/>
              <a:cs typeface="Arial"/>
              <a:sym typeface="Arial"/>
            </a:endParaRPr>
          </a:p>
        </p:txBody>
      </p:sp>
      <p:pic>
        <p:nvPicPr>
          <p:cNvPr id="124" name="Google Shape;124;p1"/>
          <p:cNvPicPr preferRelativeResize="0"/>
          <p:nvPr/>
        </p:nvPicPr>
        <p:blipFill>
          <a:blip r:embed="rId5">
            <a:alphaModFix/>
          </a:blip>
          <a:stretch>
            <a:fillRect/>
          </a:stretch>
        </p:blipFill>
        <p:spPr>
          <a:xfrm>
            <a:off x="951575" y="20799811"/>
            <a:ext cx="10285841" cy="5347950"/>
          </a:xfrm>
          <a:prstGeom prst="rect">
            <a:avLst/>
          </a:prstGeom>
          <a:noFill/>
          <a:ln>
            <a:noFill/>
          </a:ln>
        </p:spPr>
      </p:pic>
      <p:pic>
        <p:nvPicPr>
          <p:cNvPr id="125" name="Google Shape;125;p1"/>
          <p:cNvPicPr preferRelativeResize="0"/>
          <p:nvPr/>
        </p:nvPicPr>
        <p:blipFill>
          <a:blip r:embed="rId6">
            <a:alphaModFix/>
          </a:blip>
          <a:stretch>
            <a:fillRect/>
          </a:stretch>
        </p:blipFill>
        <p:spPr>
          <a:xfrm>
            <a:off x="11742346" y="20319864"/>
            <a:ext cx="9586125" cy="6642248"/>
          </a:xfrm>
          <a:prstGeom prst="rect">
            <a:avLst/>
          </a:prstGeom>
          <a:noFill/>
          <a:ln>
            <a:noFill/>
          </a:ln>
        </p:spPr>
      </p:pic>
      <p:pic>
        <p:nvPicPr>
          <p:cNvPr id="126" name="Google Shape;126;p1"/>
          <p:cNvPicPr preferRelativeResize="0"/>
          <p:nvPr/>
        </p:nvPicPr>
        <p:blipFill>
          <a:blip r:embed="rId7">
            <a:alphaModFix/>
          </a:blip>
          <a:stretch>
            <a:fillRect/>
          </a:stretch>
        </p:blipFill>
        <p:spPr>
          <a:xfrm>
            <a:off x="12636638" y="30550900"/>
            <a:ext cx="7797524" cy="5094274"/>
          </a:xfrm>
          <a:prstGeom prst="rect">
            <a:avLst/>
          </a:prstGeom>
          <a:noFill/>
          <a:ln>
            <a:noFill/>
          </a:ln>
        </p:spPr>
      </p:pic>
      <p:pic>
        <p:nvPicPr>
          <p:cNvPr id="127" name="Google Shape;127;p1"/>
          <p:cNvPicPr preferRelativeResize="0"/>
          <p:nvPr/>
        </p:nvPicPr>
        <p:blipFill>
          <a:blip r:embed="rId8">
            <a:alphaModFix/>
          </a:blip>
          <a:stretch>
            <a:fillRect/>
          </a:stretch>
        </p:blipFill>
        <p:spPr>
          <a:xfrm>
            <a:off x="12771913" y="35887981"/>
            <a:ext cx="7526998" cy="623641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