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</p:sldIdLst>
  <p:sldSz cy="32918400" cx="438912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6" roundtripDataSignature="AMtx7mh0S4KeXx8aL9hFUWRMyqK1Lb+xl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" Type="http://customschemas.google.com/relationships/presentationmetadata" Target="meta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5" name="Google Shape;65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6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6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jpg"/><Relationship Id="rId3" Type="http://schemas.openxmlformats.org/officeDocument/2006/relationships/image" Target="../media/image3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Relationship Id="rId3" Type="http://schemas.openxmlformats.org/officeDocument/2006/relationships/image" Target="../media/image3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Relationship Id="rId3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Blank4" showMasterSp="0" type="tx">
  <p:cSld name="TITLE_AND_BODY">
    <p:bg>
      <p:bgPr>
        <a:solidFill>
          <a:srgbClr val="F2F2F2"/>
        </a:solidFill>
      </p:bgPr>
    </p:bg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ontent Placeholder 4" id="17" name="Google Shape;17;p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994220" y="30227619"/>
            <a:ext cx="2651532" cy="2276857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3"/>
          <p:cNvSpPr txBox="1"/>
          <p:nvPr/>
        </p:nvSpPr>
        <p:spPr>
          <a:xfrm>
            <a:off x="28935091" y="31366047"/>
            <a:ext cx="13916167" cy="6463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FABAB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AF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" name="Google Shape;19;p3"/>
          <p:cNvSpPr/>
          <p:nvPr/>
        </p:nvSpPr>
        <p:spPr>
          <a:xfrm>
            <a:off x="0" y="29233913"/>
            <a:ext cx="43891199" cy="395022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400"/>
              <a:buFont typeface="Arial"/>
              <a:buNone/>
            </a:pPr>
            <a:r>
              <a:t/>
            </a:r>
            <a:endParaRPr b="0" i="0" sz="6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" name="Google Shape;20;p3"/>
          <p:cNvSpPr txBox="1"/>
          <p:nvPr>
            <p:ph idx="12" type="sldNum"/>
          </p:nvPr>
        </p:nvSpPr>
        <p:spPr>
          <a:xfrm>
            <a:off x="21214080" y="29634178"/>
            <a:ext cx="10241281" cy="17526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Title and Content">
  <p:cSld name="6_Title and Conten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/>
          <p:nvPr>
            <p:ph idx="12" type="sldNum"/>
          </p:nvPr>
        </p:nvSpPr>
        <p:spPr>
          <a:xfrm>
            <a:off x="21214080" y="29634178"/>
            <a:ext cx="10241281" cy="17526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wo Content" showMasterSp="0">
  <p:cSld name="1_Two Content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icture 16" id="24" name="Google Shape;24;p5"/>
          <p:cNvPicPr preferRelativeResize="0"/>
          <p:nvPr/>
        </p:nvPicPr>
        <p:blipFill rotWithShape="1">
          <a:blip r:embed="rId2">
            <a:alphaModFix/>
          </a:blip>
          <a:srcRect b="14609" l="13750" r="0" t="0"/>
          <a:stretch/>
        </p:blipFill>
        <p:spPr>
          <a:xfrm>
            <a:off x="6035227" y="6"/>
            <a:ext cx="37855972" cy="32918395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5"/>
          <p:cNvSpPr/>
          <p:nvPr/>
        </p:nvSpPr>
        <p:spPr>
          <a:xfrm flipH="1" rot="5400000">
            <a:off x="-10621488" y="16261689"/>
            <a:ext cx="32918401" cy="395022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6" name="Google Shape;26;p5"/>
          <p:cNvGrpSpPr/>
          <p:nvPr/>
        </p:nvGrpSpPr>
        <p:grpSpPr>
          <a:xfrm>
            <a:off x="41216985" y="1016366"/>
            <a:ext cx="1881298" cy="2545857"/>
            <a:chOff x="-2" y="2"/>
            <a:chExt cx="1881297" cy="2545856"/>
          </a:xfrm>
        </p:grpSpPr>
        <p:sp>
          <p:nvSpPr>
            <p:cNvPr id="27" name="Google Shape;27;p5"/>
            <p:cNvSpPr/>
            <p:nvPr/>
          </p:nvSpPr>
          <p:spPr>
            <a:xfrm rot="5400000">
              <a:off x="670413" y="-670413"/>
              <a:ext cx="540466" cy="188129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" name="Google Shape;28;p5"/>
            <p:cNvSpPr/>
            <p:nvPr/>
          </p:nvSpPr>
          <p:spPr>
            <a:xfrm>
              <a:off x="1475945" y="523329"/>
              <a:ext cx="405350" cy="2022529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descr="Content Placeholder 4" id="29" name="Google Shape;29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97308" y="29227769"/>
            <a:ext cx="3641448" cy="3126895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5"/>
          <p:cNvSpPr txBox="1"/>
          <p:nvPr/>
        </p:nvSpPr>
        <p:spPr>
          <a:xfrm>
            <a:off x="28935091" y="31366047"/>
            <a:ext cx="13916167" cy="6463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FABAB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AF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" name="Google Shape;31;p5"/>
          <p:cNvSpPr txBox="1"/>
          <p:nvPr>
            <p:ph idx="12" type="sldNum"/>
          </p:nvPr>
        </p:nvSpPr>
        <p:spPr>
          <a:xfrm>
            <a:off x="21214080" y="29634178"/>
            <a:ext cx="10241281" cy="17526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le and Content" showMasterSp="0">
  <p:cSld name="5_Title and Conte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icture 11" id="33" name="Google Shape;33;p6"/>
          <p:cNvPicPr preferRelativeResize="0"/>
          <p:nvPr/>
        </p:nvPicPr>
        <p:blipFill rotWithShape="1">
          <a:blip r:embed="rId2">
            <a:alphaModFix/>
          </a:blip>
          <a:srcRect b="14609" l="13750" r="0" t="0"/>
          <a:stretch/>
        </p:blipFill>
        <p:spPr>
          <a:xfrm>
            <a:off x="6035227" y="6"/>
            <a:ext cx="37855972" cy="32918395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Google Shape;34;p6"/>
          <p:cNvSpPr/>
          <p:nvPr/>
        </p:nvSpPr>
        <p:spPr>
          <a:xfrm rot="-5400000">
            <a:off x="-10588061" y="16261692"/>
            <a:ext cx="32918412" cy="395022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5" name="Google Shape;35;p6"/>
          <p:cNvGrpSpPr/>
          <p:nvPr/>
        </p:nvGrpSpPr>
        <p:grpSpPr>
          <a:xfrm>
            <a:off x="41218359" y="992178"/>
            <a:ext cx="1881297" cy="2545856"/>
            <a:chOff x="-1" y="0"/>
            <a:chExt cx="1881296" cy="2545853"/>
          </a:xfrm>
        </p:grpSpPr>
        <p:sp>
          <p:nvSpPr>
            <p:cNvPr id="36" name="Google Shape;36;p6"/>
            <p:cNvSpPr/>
            <p:nvPr/>
          </p:nvSpPr>
          <p:spPr>
            <a:xfrm rot="5400000">
              <a:off x="670414" y="-670415"/>
              <a:ext cx="540467" cy="188129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" name="Google Shape;37;p6"/>
            <p:cNvSpPr/>
            <p:nvPr/>
          </p:nvSpPr>
          <p:spPr>
            <a:xfrm>
              <a:off x="1475945" y="523330"/>
              <a:ext cx="405350" cy="2022523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descr="Content Placeholder 4" id="38" name="Google Shape;38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97308" y="29227769"/>
            <a:ext cx="3641448" cy="3126895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6"/>
          <p:cNvSpPr txBox="1"/>
          <p:nvPr/>
        </p:nvSpPr>
        <p:spPr>
          <a:xfrm>
            <a:off x="28935091" y="31366047"/>
            <a:ext cx="13916167" cy="6463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FABAB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AF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" name="Google Shape;40;p6"/>
          <p:cNvSpPr txBox="1"/>
          <p:nvPr>
            <p:ph idx="12" type="sldNum"/>
          </p:nvPr>
        </p:nvSpPr>
        <p:spPr>
          <a:xfrm>
            <a:off x="21214080" y="29634178"/>
            <a:ext cx="10241281" cy="17526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and Content" showMasterSp="0">
  <p:cSld name="2_Title and Content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icture 7" id="42" name="Google Shape;42;p7"/>
          <p:cNvPicPr preferRelativeResize="0"/>
          <p:nvPr/>
        </p:nvPicPr>
        <p:blipFill rotWithShape="1">
          <a:blip r:embed="rId2">
            <a:alphaModFix/>
          </a:blip>
          <a:srcRect b="15701" l="0" r="88418" t="0"/>
          <a:stretch/>
        </p:blipFill>
        <p:spPr>
          <a:xfrm>
            <a:off x="-1" y="0"/>
            <a:ext cx="5618096" cy="32918402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7"/>
          <p:cNvSpPr/>
          <p:nvPr/>
        </p:nvSpPr>
        <p:spPr>
          <a:xfrm flipH="1" rot="5400000">
            <a:off x="-10665973" y="16261689"/>
            <a:ext cx="32918401" cy="395022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4" name="Google Shape;44;p7"/>
          <p:cNvGrpSpPr/>
          <p:nvPr/>
        </p:nvGrpSpPr>
        <p:grpSpPr>
          <a:xfrm>
            <a:off x="41216985" y="1016366"/>
            <a:ext cx="1881298" cy="2545857"/>
            <a:chOff x="-2" y="2"/>
            <a:chExt cx="1881297" cy="2545856"/>
          </a:xfrm>
        </p:grpSpPr>
        <p:sp>
          <p:nvSpPr>
            <p:cNvPr id="45" name="Google Shape;45;p7"/>
            <p:cNvSpPr/>
            <p:nvPr/>
          </p:nvSpPr>
          <p:spPr>
            <a:xfrm rot="5400000">
              <a:off x="670413" y="-670413"/>
              <a:ext cx="540466" cy="188129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" name="Google Shape;46;p7"/>
            <p:cNvSpPr/>
            <p:nvPr/>
          </p:nvSpPr>
          <p:spPr>
            <a:xfrm>
              <a:off x="1475945" y="523329"/>
              <a:ext cx="405350" cy="2022529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descr="Picture 1" id="47" name="Google Shape;47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55097" y="28947038"/>
            <a:ext cx="3641446" cy="3126895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p7"/>
          <p:cNvSpPr txBox="1"/>
          <p:nvPr/>
        </p:nvSpPr>
        <p:spPr>
          <a:xfrm>
            <a:off x="28935091" y="31366047"/>
            <a:ext cx="13916167" cy="6463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FABAB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AF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" name="Google Shape;49;p7"/>
          <p:cNvSpPr txBox="1"/>
          <p:nvPr>
            <p:ph idx="12" type="sldNum"/>
          </p:nvPr>
        </p:nvSpPr>
        <p:spPr>
          <a:xfrm>
            <a:off x="21214080" y="29634178"/>
            <a:ext cx="10241281" cy="17526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showMasterSp="0">
  <p:cSld name="Title Slid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icture 6" id="51" name="Google Shape;51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96797" y="1016275"/>
            <a:ext cx="3641446" cy="3126895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8"/>
          <p:cNvSpPr txBox="1"/>
          <p:nvPr/>
        </p:nvSpPr>
        <p:spPr>
          <a:xfrm>
            <a:off x="28935091" y="31366047"/>
            <a:ext cx="13916167" cy="6463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FABAB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AF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21214080" y="29634178"/>
            <a:ext cx="10241281" cy="17526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Blank4" showMasterSp="0">
  <p:cSld name="1_Blank4">
    <p:bg>
      <p:bgPr>
        <a:solidFill>
          <a:srgbClr val="F2F2F2"/>
        </a:solid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ontent Placeholder 4" id="55" name="Google Shape;55;p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97308" y="1089187"/>
            <a:ext cx="3641448" cy="3126895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9"/>
          <p:cNvSpPr txBox="1"/>
          <p:nvPr/>
        </p:nvSpPr>
        <p:spPr>
          <a:xfrm>
            <a:off x="28935091" y="31366047"/>
            <a:ext cx="13916167" cy="6463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FABAB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AF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9"/>
          <p:cNvSpPr txBox="1"/>
          <p:nvPr>
            <p:ph idx="12" type="sldNum"/>
          </p:nvPr>
        </p:nvSpPr>
        <p:spPr>
          <a:xfrm>
            <a:off x="21214080" y="29634178"/>
            <a:ext cx="10241281" cy="17526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2" showMasterSp="0">
  <p:cSld name="Blank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0"/>
          <p:cNvSpPr/>
          <p:nvPr/>
        </p:nvSpPr>
        <p:spPr>
          <a:xfrm>
            <a:off x="0" y="29233913"/>
            <a:ext cx="43891199" cy="395022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400"/>
              <a:buFont typeface="Arial"/>
              <a:buNone/>
            </a:pPr>
            <a:r>
              <a:t/>
            </a:r>
            <a:endParaRPr b="0" i="0" sz="6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" name="Google Shape;60;p10"/>
          <p:cNvSpPr txBox="1"/>
          <p:nvPr/>
        </p:nvSpPr>
        <p:spPr>
          <a:xfrm>
            <a:off x="28935091" y="31366047"/>
            <a:ext cx="13916167" cy="6463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FABAB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AF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Picture 9" id="61" name="Google Shape;61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94220" y="30229647"/>
            <a:ext cx="2646814" cy="2272807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0"/>
          <p:cNvSpPr txBox="1"/>
          <p:nvPr>
            <p:ph idx="12" type="sldNum"/>
          </p:nvPr>
        </p:nvSpPr>
        <p:spPr>
          <a:xfrm>
            <a:off x="21214080" y="29634178"/>
            <a:ext cx="10241281" cy="17526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10.jpg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8.xml"/><Relationship Id="rId9" Type="http://schemas.openxmlformats.org/officeDocument/2006/relationships/slideLayout" Target="../slideLayouts/slideLayout7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icture 7" id="6" name="Google Shape;6;p2"/>
          <p:cNvPicPr preferRelativeResize="0"/>
          <p:nvPr/>
        </p:nvPicPr>
        <p:blipFill rotWithShape="1">
          <a:blip r:embed="rId1">
            <a:alphaModFix/>
          </a:blip>
          <a:srcRect b="15701" l="0" r="88418" t="0"/>
          <a:stretch/>
        </p:blipFill>
        <p:spPr>
          <a:xfrm>
            <a:off x="-1" y="0"/>
            <a:ext cx="5618096" cy="32918402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7;p2"/>
          <p:cNvSpPr/>
          <p:nvPr/>
        </p:nvSpPr>
        <p:spPr>
          <a:xfrm rot="-5400000">
            <a:off x="-10677029" y="16261694"/>
            <a:ext cx="32918409" cy="395022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" name="Google Shape;8;p2"/>
          <p:cNvGrpSpPr/>
          <p:nvPr/>
        </p:nvGrpSpPr>
        <p:grpSpPr>
          <a:xfrm>
            <a:off x="41218359" y="992178"/>
            <a:ext cx="1881297" cy="2545856"/>
            <a:chOff x="-1" y="0"/>
            <a:chExt cx="1881296" cy="2545853"/>
          </a:xfrm>
        </p:grpSpPr>
        <p:sp>
          <p:nvSpPr>
            <p:cNvPr id="9" name="Google Shape;9;p2"/>
            <p:cNvSpPr/>
            <p:nvPr/>
          </p:nvSpPr>
          <p:spPr>
            <a:xfrm rot="5400000">
              <a:off x="670414" y="-670415"/>
              <a:ext cx="540467" cy="188129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" name="Google Shape;10;p2"/>
            <p:cNvSpPr/>
            <p:nvPr/>
          </p:nvSpPr>
          <p:spPr>
            <a:xfrm>
              <a:off x="1475945" y="523330"/>
              <a:ext cx="405350" cy="2022523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" name="Google Shape;11;p2"/>
          <p:cNvSpPr txBox="1"/>
          <p:nvPr/>
        </p:nvSpPr>
        <p:spPr>
          <a:xfrm>
            <a:off x="28935091" y="31366047"/>
            <a:ext cx="13916167" cy="6463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FABAB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AF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Picture 1" id="12" name="Google Shape;12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955097" y="28947038"/>
            <a:ext cx="3641446" cy="3126895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2"/>
          <p:cNvSpPr txBox="1"/>
          <p:nvPr>
            <p:ph type="title"/>
          </p:nvPr>
        </p:nvSpPr>
        <p:spPr>
          <a:xfrm>
            <a:off x="2194560" y="441959"/>
            <a:ext cx="39502078" cy="72390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100"/>
              <a:buFont typeface="Arial"/>
              <a:buNone/>
              <a:defRPr b="0" i="0" sz="2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100"/>
              <a:buFont typeface="Arial"/>
              <a:buNone/>
              <a:defRPr b="0" i="0" sz="2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100"/>
              <a:buFont typeface="Arial"/>
              <a:buNone/>
              <a:defRPr b="0" i="0" sz="2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100"/>
              <a:buFont typeface="Arial"/>
              <a:buNone/>
              <a:defRPr b="0" i="0" sz="2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100"/>
              <a:buFont typeface="Arial"/>
              <a:buNone/>
              <a:defRPr b="0" i="0" sz="2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100"/>
              <a:buFont typeface="Arial"/>
              <a:buNone/>
              <a:defRPr b="0" i="0" sz="2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100"/>
              <a:buFont typeface="Arial"/>
              <a:buNone/>
              <a:defRPr b="0" i="0" sz="2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100"/>
              <a:buFont typeface="Arial"/>
              <a:buNone/>
              <a:defRPr b="0" i="0" sz="2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100"/>
              <a:buFont typeface="Arial"/>
              <a:buNone/>
              <a:defRPr b="0" i="0" sz="2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" type="body"/>
          </p:nvPr>
        </p:nvSpPr>
        <p:spPr>
          <a:xfrm>
            <a:off x="2194560" y="7680959"/>
            <a:ext cx="39502078" cy="252374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1079500" lvl="0" marL="457200" marR="0" rtl="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rgbClr val="000000"/>
              </a:buClr>
              <a:buSzPts val="13400"/>
              <a:buFont typeface="Arial"/>
              <a:buChar char="•"/>
              <a:defRPr b="0" i="0" sz="13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79500" lvl="1" marL="914400" marR="0" rtl="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rgbClr val="000000"/>
              </a:buClr>
              <a:buSzPts val="13400"/>
              <a:buFont typeface="Arial"/>
              <a:buChar char="•"/>
              <a:defRPr b="0" i="0" sz="13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079500" lvl="2" marL="1371600" marR="0" rtl="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rgbClr val="000000"/>
              </a:buClr>
              <a:buSzPts val="13400"/>
              <a:buFont typeface="Arial"/>
              <a:buChar char="•"/>
              <a:defRPr b="0" i="0" sz="13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079500" lvl="3" marL="1828800" marR="0" rtl="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rgbClr val="000000"/>
              </a:buClr>
              <a:buSzPts val="13400"/>
              <a:buFont typeface="Arial"/>
              <a:buChar char="•"/>
              <a:defRPr b="0" i="0" sz="13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079500" lvl="4" marL="2286000" marR="0" rtl="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rgbClr val="000000"/>
              </a:buClr>
              <a:buSzPts val="13400"/>
              <a:buFont typeface="Arial"/>
              <a:buChar char="•"/>
              <a:defRPr b="0" i="0" sz="13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079500" lvl="5" marL="2743200" marR="0" rtl="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rgbClr val="000000"/>
              </a:buClr>
              <a:buSzPts val="13400"/>
              <a:buFont typeface="Arial"/>
              <a:buChar char="•"/>
              <a:defRPr b="0" i="0" sz="13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079500" lvl="6" marL="3200400" marR="0" rtl="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rgbClr val="000000"/>
              </a:buClr>
              <a:buSzPts val="13400"/>
              <a:buFont typeface="Arial"/>
              <a:buChar char="•"/>
              <a:defRPr b="0" i="0" sz="13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079500" lvl="7" marL="3657600" marR="0" rtl="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rgbClr val="000000"/>
              </a:buClr>
              <a:buSzPts val="13400"/>
              <a:buFont typeface="Arial"/>
              <a:buChar char="•"/>
              <a:defRPr b="0" i="0" sz="13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079500" lvl="8" marL="4114800" marR="0" rtl="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rgbClr val="000000"/>
              </a:buClr>
              <a:buSzPts val="13400"/>
              <a:buFont typeface="Arial"/>
              <a:buChar char="•"/>
              <a:defRPr b="0" i="0" sz="13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" name="Google Shape;15;p2"/>
          <p:cNvSpPr txBox="1"/>
          <p:nvPr>
            <p:ph idx="12" type="sldNum"/>
          </p:nvPr>
        </p:nvSpPr>
        <p:spPr>
          <a:xfrm>
            <a:off x="21214080" y="29634178"/>
            <a:ext cx="10241281" cy="17526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sp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Arial"/>
              <a:buNone/>
              <a:defRPr b="0" i="0" sz="57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image" Target="../media/image17.png"/><Relationship Id="rId10" Type="http://schemas.openxmlformats.org/officeDocument/2006/relationships/image" Target="../media/image13.png"/><Relationship Id="rId13" Type="http://schemas.openxmlformats.org/officeDocument/2006/relationships/image" Target="../media/image18.jpg"/><Relationship Id="rId12" Type="http://schemas.openxmlformats.org/officeDocument/2006/relationships/image" Target="../media/image19.jp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12.png"/><Relationship Id="rId15" Type="http://schemas.openxmlformats.org/officeDocument/2006/relationships/image" Target="../media/image14.png"/><Relationship Id="rId14" Type="http://schemas.openxmlformats.org/officeDocument/2006/relationships/image" Target="../media/image15.jpg"/><Relationship Id="rId16" Type="http://schemas.openxmlformats.org/officeDocument/2006/relationships/image" Target="../media/image16.png"/><Relationship Id="rId5" Type="http://schemas.openxmlformats.org/officeDocument/2006/relationships/image" Target="../media/image11.png"/><Relationship Id="rId6" Type="http://schemas.openxmlformats.org/officeDocument/2006/relationships/image" Target="../media/image5.png"/><Relationship Id="rId7" Type="http://schemas.openxmlformats.org/officeDocument/2006/relationships/image" Target="../media/image7.png"/><Relationship Id="rId8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"/>
          <p:cNvSpPr txBox="1"/>
          <p:nvPr/>
        </p:nvSpPr>
        <p:spPr>
          <a:xfrm>
            <a:off x="7769049" y="31318197"/>
            <a:ext cx="21370402" cy="725251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36975" spcFirstLastPara="1" rIns="36975" wrap="square" tIns="36975">
            <a:spAutoFit/>
          </a:bodyPr>
          <a:lstStyle/>
          <a:p>
            <a:pPr indent="-493712" lvl="0" marL="49371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-US" sz="2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material presented in this poster is based upon the work supported by </a:t>
            </a:r>
            <a:r>
              <a:rPr b="0" i="0" lang="en-US" sz="22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Dr. Cristina Palacios. </a:t>
            </a:r>
            <a:r>
              <a:rPr b="0" i="0" lang="en-US" sz="2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We/I thank </a:t>
            </a:r>
            <a:r>
              <a:rPr b="0" i="0" lang="en-US" sz="22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my teammates, Dr. Palacios, Jennifer Bolton, Wenjia Wang,</a:t>
            </a:r>
            <a:r>
              <a:rPr b="0" i="0" lang="en-US" sz="2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22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Professor Masoud, and Sumesh Kumar</a:t>
            </a:r>
            <a:r>
              <a:rPr b="0" i="0" lang="en-US" sz="2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for assistance, cooperation and mentorship that I/we received throughout this process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1"/>
          <p:cNvSpPr txBox="1"/>
          <p:nvPr/>
        </p:nvSpPr>
        <p:spPr>
          <a:xfrm>
            <a:off x="7769049" y="30770275"/>
            <a:ext cx="4504246" cy="493327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36975" spcFirstLastPara="1" rIns="36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69;p1"/>
          <p:cNvSpPr txBox="1"/>
          <p:nvPr/>
        </p:nvSpPr>
        <p:spPr>
          <a:xfrm>
            <a:off x="4380396" y="2243995"/>
            <a:ext cx="35130300" cy="32301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36975" spcFirstLastPara="1" rIns="36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10000"/>
              <a:buFont typeface="Arial"/>
              <a:buNone/>
            </a:pPr>
            <a:r>
              <a:rPr b="1" i="0" lang="en-US" sz="100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Baby Feed</a:t>
            </a:r>
            <a:endParaRPr b="0" i="0" sz="1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b="1" lang="en-US" sz="3500">
                <a:solidFill>
                  <a:srgbClr val="404040"/>
                </a:solidFill>
              </a:rPr>
              <a:t>Cody Jimenez</a:t>
            </a:r>
            <a:endParaRPr b="0" i="0" sz="1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b="1" i="1" lang="en-US" sz="3500" u="none" cap="none" strike="noStrik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1" lang="en-US" sz="3500" u="none" cap="none" strike="noStrik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Dr. Cristina Palacios, Product Owner</a:t>
            </a:r>
            <a:endParaRPr b="0" i="0" sz="1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Instructor/Faculty:</a:t>
            </a:r>
            <a:r>
              <a:rPr b="1" i="1" lang="en-US" sz="3500" u="none" cap="none" strike="noStrik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1" lang="en-US" sz="3500" u="none" cap="none" strike="noStrik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Dr. Masoud Sadjadi </a:t>
            </a:r>
            <a:r>
              <a:rPr b="0" i="0" lang="en-US" sz="3500" u="none" cap="none" strike="noStrik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b="0" i="1" lang="en-US" sz="3500" u="none" cap="none" strike="noStrik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3500" u="none" cap="none" strike="noStrik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" name="Google Shape;70;p1"/>
          <p:cNvSpPr txBox="1"/>
          <p:nvPr/>
        </p:nvSpPr>
        <p:spPr>
          <a:xfrm>
            <a:off x="2137656" y="5990265"/>
            <a:ext cx="4040809" cy="493327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36975" spcFirstLastPara="1" rIns="36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71;p1"/>
          <p:cNvSpPr txBox="1"/>
          <p:nvPr/>
        </p:nvSpPr>
        <p:spPr>
          <a:xfrm>
            <a:off x="19925195" y="5990265"/>
            <a:ext cx="4040809" cy="493327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36975" spcFirstLastPara="1" rIns="36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" name="Google Shape;72;p1"/>
          <p:cNvSpPr txBox="1"/>
          <p:nvPr/>
        </p:nvSpPr>
        <p:spPr>
          <a:xfrm>
            <a:off x="35641156" y="5990265"/>
            <a:ext cx="4040809" cy="493327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36975" spcFirstLastPara="1" rIns="36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" name="Google Shape;73;p1"/>
          <p:cNvSpPr txBox="1"/>
          <p:nvPr/>
        </p:nvSpPr>
        <p:spPr>
          <a:xfrm>
            <a:off x="2439231" y="13026817"/>
            <a:ext cx="4040700" cy="5364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36975" spcFirstLastPara="1" rIns="36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SYSTEM DESIGN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" name="Google Shape;74;p1"/>
          <p:cNvSpPr txBox="1"/>
          <p:nvPr/>
        </p:nvSpPr>
        <p:spPr>
          <a:xfrm>
            <a:off x="19925148" y="11109680"/>
            <a:ext cx="4040700" cy="5364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36975" spcFirstLastPara="1" rIns="36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OBJECT DESIGN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1"/>
          <p:cNvSpPr txBox="1"/>
          <p:nvPr/>
        </p:nvSpPr>
        <p:spPr>
          <a:xfrm>
            <a:off x="35770578" y="11232002"/>
            <a:ext cx="4040700" cy="5364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36975" spcFirstLastPara="1" rIns="36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" name="Google Shape;76;p1"/>
          <p:cNvSpPr txBox="1"/>
          <p:nvPr/>
        </p:nvSpPr>
        <p:spPr>
          <a:xfrm>
            <a:off x="2907281" y="21279423"/>
            <a:ext cx="4040700" cy="5364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36975" spcFirstLastPara="1" rIns="36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" name="Google Shape;77;p1"/>
          <p:cNvSpPr txBox="1"/>
          <p:nvPr/>
        </p:nvSpPr>
        <p:spPr>
          <a:xfrm>
            <a:off x="19925195" y="18149486"/>
            <a:ext cx="4040700" cy="5364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36975" spcFirstLastPara="1" rIns="36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SCREENSHOTS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" name="Google Shape;78;p1"/>
          <p:cNvSpPr txBox="1"/>
          <p:nvPr/>
        </p:nvSpPr>
        <p:spPr>
          <a:xfrm>
            <a:off x="36023306" y="20125198"/>
            <a:ext cx="4040700" cy="5364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36975" spcFirstLastPara="1" rIns="36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raphic 6" id="79" name="Google Shape;79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855969" y="876036"/>
            <a:ext cx="2900364" cy="74427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raphic 8" id="80" name="Google Shape;80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8367578" y="954671"/>
            <a:ext cx="2373171" cy="58700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icture 12" id="81" name="Google Shape;81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1830647" y="695128"/>
            <a:ext cx="1106090" cy="110609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icture 2" id="82" name="Google Shape;82;p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4855969" y="2036505"/>
            <a:ext cx="2900364" cy="83868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icture 4" id="83" name="Google Shape;83;p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8367578" y="1968999"/>
            <a:ext cx="3128965" cy="84479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icture 10" id="84" name="Google Shape;84;p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4920869" y="3291298"/>
            <a:ext cx="2373171" cy="145175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icture 14" id="85" name="Google Shape;85;p1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38368019" y="3716575"/>
            <a:ext cx="2373171" cy="60120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86" name="Google Shape;86;p1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987723" y="761074"/>
            <a:ext cx="6947057" cy="3979169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"/>
          <p:cNvSpPr txBox="1"/>
          <p:nvPr/>
        </p:nvSpPr>
        <p:spPr>
          <a:xfrm>
            <a:off x="539555" y="6626622"/>
            <a:ext cx="9258900" cy="609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900"/>
              <a:buFont typeface="Arial"/>
              <a:buNone/>
            </a:pPr>
            <a:r>
              <a:rPr b="0" i="0" lang="en-US" sz="3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Baby Feed is </a:t>
            </a:r>
            <a:r>
              <a:rPr lang="en-US" sz="3900"/>
              <a:t>an application </a:t>
            </a:r>
            <a:r>
              <a:rPr b="0" i="0" lang="en-US" sz="3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that allows </a:t>
            </a:r>
            <a:r>
              <a:rPr lang="en-US" sz="3900"/>
              <a:t>the</a:t>
            </a:r>
            <a:r>
              <a:rPr b="0" i="0" lang="en-US" sz="3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recording and evaluat</a:t>
            </a:r>
            <a:r>
              <a:rPr lang="en-US" sz="3900"/>
              <a:t>ing of</a:t>
            </a:r>
            <a:r>
              <a:rPr b="0" i="0" lang="en-US" sz="3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infants’ nutrient intake</a:t>
            </a:r>
            <a:r>
              <a:rPr lang="en-US" sz="3900"/>
              <a:t> in order to</a:t>
            </a:r>
            <a:r>
              <a:rPr b="0" i="0" lang="en-US" sz="3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ensure it is within </a:t>
            </a:r>
            <a:r>
              <a:rPr lang="en-US" sz="3900"/>
              <a:t>the</a:t>
            </a:r>
            <a:r>
              <a:rPr b="0" i="0" lang="en-US" sz="3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range deemed healthy.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900"/>
              <a:buFont typeface="Arial"/>
              <a:buNone/>
            </a:pPr>
            <a:br>
              <a:rPr b="0" i="0" lang="en-US" sz="3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900"/>
              <a:t>In this </a:t>
            </a:r>
            <a:r>
              <a:rPr b="0" i="0" lang="en-US" sz="3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development cycle, </a:t>
            </a:r>
            <a:r>
              <a:rPr lang="en-US" sz="3900">
                <a:solidFill>
                  <a:schemeClr val="dk1"/>
                </a:solidFill>
              </a:rPr>
              <a:t>t</a:t>
            </a:r>
            <a:r>
              <a:rPr lang="en-US" sz="3900">
                <a:solidFill>
                  <a:schemeClr val="dk1"/>
                </a:solidFill>
              </a:rPr>
              <a:t>he primary objective with this</a:t>
            </a:r>
            <a:r>
              <a:rPr b="0" i="0" lang="en-US" sz="3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was to add Spanish Translation to the website. </a:t>
            </a:r>
            <a:r>
              <a:rPr lang="en-US" sz="3900"/>
              <a:t>Once this was completed, </a:t>
            </a:r>
            <a:r>
              <a:rPr b="0" i="0" lang="en-US" sz="3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general debugging and maintenance to the system took place.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Picture 22" id="88" name="Google Shape;88;p1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14792980" y="2244005"/>
            <a:ext cx="2373177" cy="2455665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"/>
          <p:cNvSpPr txBox="1"/>
          <p:nvPr/>
        </p:nvSpPr>
        <p:spPr>
          <a:xfrm>
            <a:off x="14436825" y="6541600"/>
            <a:ext cx="14766000" cy="3694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</a:t>
            </a:r>
            <a:r>
              <a:rPr lang="en-US" sz="3900"/>
              <a:t>BabyFeed </a:t>
            </a:r>
            <a:r>
              <a:rPr b="0" i="0" lang="en-US" sz="3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application , now available in both English and Spanish, </a:t>
            </a:r>
            <a:r>
              <a:rPr lang="en-US" sz="3900"/>
              <a:t>allows </a:t>
            </a:r>
            <a:r>
              <a:rPr b="0" i="0" lang="en-US" sz="3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admins, clinicians, and parents, as well as researchers and participants</a:t>
            </a:r>
            <a:r>
              <a:rPr lang="en-US" sz="3900"/>
              <a:t> to</a:t>
            </a:r>
            <a:r>
              <a:rPr b="0" i="0" lang="en-US" sz="3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be able to connect by performing specific tasks dependant on t</a:t>
            </a:r>
            <a:r>
              <a:rPr lang="en-US" sz="3900"/>
              <a:t>he user type</a:t>
            </a:r>
            <a:r>
              <a:rPr b="0" i="0" lang="en-US" sz="3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r>
              <a:rPr lang="en-US" sz="3900"/>
              <a:t> These tasks include but are not limited to, taking </a:t>
            </a:r>
            <a:r>
              <a:rPr lang="en-US" sz="3900"/>
              <a:t>questionnaire</a:t>
            </a:r>
            <a:r>
              <a:rPr lang="en-US" sz="3900"/>
              <a:t>, creating researchers, checking results, creating new clinics, etc.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1"/>
          <p:cNvSpPr txBox="1"/>
          <p:nvPr/>
        </p:nvSpPr>
        <p:spPr>
          <a:xfrm>
            <a:off x="33657234" y="6541605"/>
            <a:ext cx="8682600" cy="42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-59055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900"/>
              <a:buFont typeface="Arial"/>
              <a:buChar char="•"/>
            </a:pPr>
            <a:r>
              <a:rPr lang="en-US" sz="3900"/>
              <a:t>Ability to </a:t>
            </a:r>
            <a:r>
              <a:rPr lang="en-US" sz="3900"/>
              <a:t>switch</a:t>
            </a:r>
            <a:r>
              <a:rPr lang="en-US" sz="3900"/>
              <a:t> between English and Spanish</a:t>
            </a:r>
            <a:endParaRPr sz="3900"/>
          </a:p>
          <a:p>
            <a:pPr indent="-59055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900"/>
              <a:buChar char="•"/>
            </a:pPr>
            <a:r>
              <a:rPr lang="en-US" sz="3900"/>
              <a:t>Bug fixes to ensure the application runs smoothly</a:t>
            </a:r>
            <a:endParaRPr sz="3900"/>
          </a:p>
          <a:p>
            <a:pPr indent="-59055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900"/>
              <a:buChar char="•"/>
            </a:pPr>
            <a:r>
              <a:rPr lang="en-US" sz="3900"/>
              <a:t>Option to </a:t>
            </a:r>
            <a:r>
              <a:rPr lang="en-US" sz="3900"/>
              <a:t>reset password</a:t>
            </a:r>
            <a:r>
              <a:rPr lang="en-US" sz="3900"/>
              <a:t> available</a:t>
            </a:r>
            <a:endParaRPr sz="3900"/>
          </a:p>
          <a:p>
            <a:pPr indent="-59055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900"/>
              <a:buChar char="•"/>
            </a:pPr>
            <a:r>
              <a:rPr lang="en-US" sz="3900"/>
              <a:t>Database information up to date for quality assurance</a:t>
            </a:r>
            <a:endParaRPr sz="3900"/>
          </a:p>
        </p:txBody>
      </p:sp>
      <p:sp>
        <p:nvSpPr>
          <p:cNvPr id="91" name="Google Shape;91;p1"/>
          <p:cNvSpPr txBox="1"/>
          <p:nvPr/>
        </p:nvSpPr>
        <p:spPr>
          <a:xfrm>
            <a:off x="987723" y="21914422"/>
            <a:ext cx="7879800" cy="7326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-5842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900"/>
              <a:buFont typeface="Arial"/>
              <a:buChar char="•"/>
            </a:pPr>
            <a:r>
              <a:rPr b="0" i="0" lang="en-US" sz="3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Automated</a:t>
            </a:r>
            <a:r>
              <a:rPr b="0" i="0" lang="en-US" sz="3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Azure Pipelines checks.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900"/>
              <a:buFont typeface="Arial"/>
              <a:buNone/>
            </a:pPr>
            <a:r>
              <a:rPr b="0" i="0" lang="en-US" sz="3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Backend service modifications were tested using Postman (Postman </a:t>
            </a:r>
            <a:r>
              <a:rPr lang="en-US" sz="4100"/>
              <a:t>collections</a:t>
            </a:r>
            <a:r>
              <a:rPr b="0" i="0" lang="en-US" sz="3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available for testing).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842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900"/>
              <a:buFont typeface="Arial"/>
              <a:buChar char="•"/>
            </a:pPr>
            <a:r>
              <a:rPr b="0" i="0" lang="en-US" sz="3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Google Chrome and Chrome Developer Tools used to test the Web App and UI.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842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900"/>
              <a:buFont typeface="Arial"/>
              <a:buChar char="•"/>
            </a:pPr>
            <a:r>
              <a:rPr b="0" i="0" lang="en-US" sz="3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Integration, Regression and Exploratory testing techniques were utilized.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1"/>
          <p:cNvSpPr txBox="1"/>
          <p:nvPr/>
        </p:nvSpPr>
        <p:spPr>
          <a:xfrm>
            <a:off x="7663862" y="337370"/>
            <a:ext cx="26903240" cy="18216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6600"/>
              <a:buFont typeface="Arial"/>
              <a:buNone/>
            </a:pPr>
            <a:r>
              <a:rPr b="1" i="0" lang="en-US" sz="66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Knight Foundation School of Computing and Information Sciences</a:t>
            </a:r>
            <a:endParaRPr b="0" i="0" sz="7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5400"/>
              <a:buFont typeface="Arial"/>
              <a:buNone/>
            </a:pPr>
            <a:r>
              <a:rPr b="0" i="1" lang="en-US" sz="54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Summer 2021 Capstone 2 Project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1"/>
          <p:cNvSpPr txBox="1"/>
          <p:nvPr/>
        </p:nvSpPr>
        <p:spPr>
          <a:xfrm>
            <a:off x="34084553" y="12029088"/>
            <a:ext cx="8898000" cy="789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-869950" lvl="0" marL="8572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900"/>
              <a:buFont typeface="Arial"/>
              <a:buChar char="•"/>
            </a:pPr>
            <a:r>
              <a:rPr b="0" i="0" lang="en-US" sz="3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Web app implemented using Angular, Microservices are using Spring Java framework.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869950" lvl="0" marL="8572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900"/>
              <a:buFont typeface="Arial"/>
              <a:buChar char="•"/>
            </a:pPr>
            <a:r>
              <a:rPr b="0" i="0" lang="en-US" sz="3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Web App deployed as Azure Storage Account with custom domain and Azure CDN in front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869950" lvl="0" marL="8572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900"/>
              <a:buFont typeface="Arial"/>
              <a:buChar char="•"/>
            </a:pPr>
            <a:r>
              <a:rPr b="0" i="0" lang="en-US" sz="3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Microservices deployed on Azure Services.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869950" lvl="0" marL="8572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900"/>
              <a:buFont typeface="Arial"/>
              <a:buChar char="•"/>
            </a:pPr>
            <a:r>
              <a:rPr b="0" i="0" lang="en-US" sz="3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Web app modifications Implemented using TypeScript and Angular.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869950" lvl="0" marL="8572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900"/>
              <a:buFont typeface="Arial"/>
              <a:buChar char="•"/>
            </a:pPr>
            <a:r>
              <a:rPr b="0" i="0" lang="en-US" sz="3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Data creation and manipulation implemented using MongoDB.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p1"/>
          <p:cNvSpPr txBox="1"/>
          <p:nvPr/>
        </p:nvSpPr>
        <p:spPr>
          <a:xfrm>
            <a:off x="34084550" y="20812381"/>
            <a:ext cx="9662400" cy="501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-5842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Added the ability to switch between English and Spanish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842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lang="en-US" sz="4000"/>
              <a:t>Website </a:t>
            </a:r>
            <a:r>
              <a:rPr lang="en-US" sz="4000"/>
              <a:t>styling had a refresh</a:t>
            </a:r>
            <a:endParaRPr sz="4000"/>
          </a:p>
          <a:p>
            <a:pPr indent="-5842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Char char="•"/>
            </a:pPr>
            <a:r>
              <a:rPr lang="en-US" sz="4000"/>
              <a:t>Sample questionnaires now available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842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lang="en-US" sz="4000"/>
              <a:t>Multiple bug fixes </a:t>
            </a:r>
            <a:r>
              <a:rPr lang="en-US" sz="4000"/>
              <a:t>implemented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84200" lvl="1" marL="1028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Questionnaire Responses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84200" lvl="1" marL="1028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Username in Results Tab</a:t>
            </a:r>
            <a:endParaRPr b="0" i="0" sz="4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84200" lvl="1" marL="1028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Char char="•"/>
            </a:pPr>
            <a:r>
              <a:rPr lang="en-US" sz="4000"/>
              <a:t>Database Parent Names </a:t>
            </a:r>
            <a:endParaRPr sz="4000"/>
          </a:p>
        </p:txBody>
      </p:sp>
      <p:pic>
        <p:nvPicPr>
          <p:cNvPr descr="Google Shape;113;p1" id="95" name="Google Shape;95;p1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1255311" y="13764378"/>
            <a:ext cx="6408550" cy="7047994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11242550" y="11874837"/>
            <a:ext cx="8682600" cy="4772647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23966000" y="11742547"/>
            <a:ext cx="7981575" cy="5275953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1"/>
          <p:cNvPicPr preferRelativeResize="0"/>
          <p:nvPr/>
        </p:nvPicPr>
        <p:blipFill rotWithShape="1">
          <a:blip r:embed="rId15">
            <a:alphaModFix/>
          </a:blip>
          <a:srcRect b="4232" l="25415" r="25509" t="0"/>
          <a:stretch/>
        </p:blipFill>
        <p:spPr>
          <a:xfrm>
            <a:off x="12379013" y="19925400"/>
            <a:ext cx="7201078" cy="60954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1"/>
          <p:cNvPicPr preferRelativeResize="0"/>
          <p:nvPr/>
        </p:nvPicPr>
        <p:blipFill rotWithShape="1">
          <a:blip r:embed="rId16">
            <a:alphaModFix/>
          </a:blip>
          <a:srcRect b="0" l="16025" r="23110" t="0"/>
          <a:stretch/>
        </p:blipFill>
        <p:spPr>
          <a:xfrm>
            <a:off x="21436138" y="19925388"/>
            <a:ext cx="11407725" cy="4771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