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2"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g"/><Relationship Id="rId3"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6" name="Shape 6"/>
        <p:cNvGrpSpPr/>
        <p:nvPr/>
      </p:nvGrpSpPr>
      <p:grpSpPr>
        <a:xfrm>
          <a:off x="0" y="0"/>
          <a:ext cx="0" cy="0"/>
          <a:chOff x="0" y="0"/>
          <a:chExt cx="0" cy="0"/>
        </a:xfrm>
      </p:grpSpPr>
      <p:pic>
        <p:nvPicPr>
          <p:cNvPr descr="A close up of a sign&#10;&#10;Description automatically generated" id="7" name="Google Shape;7;p2"/>
          <p:cNvPicPr preferRelativeResize="0"/>
          <p:nvPr/>
        </p:nvPicPr>
        <p:blipFill rotWithShape="1">
          <a:blip r:embed="rId2">
            <a:alphaModFix/>
          </a:blip>
          <a:srcRect b="0" l="0" r="0" t="0"/>
          <a:stretch/>
        </p:blipFill>
        <p:spPr>
          <a:xfrm>
            <a:off x="994221" y="30227619"/>
            <a:ext cx="2651530" cy="2276856"/>
          </a:xfrm>
          <a:prstGeom prst="rect">
            <a:avLst/>
          </a:prstGeom>
          <a:noFill/>
          <a:ln>
            <a:noFill/>
          </a:ln>
        </p:spPr>
      </p:pic>
      <p:sp>
        <p:nvSpPr>
          <p:cNvPr id="8" name="Google Shape;8;p2"/>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
        <p:nvSpPr>
          <p:cNvPr id="9" name="Google Shape;9;p2"/>
          <p:cNvSpPr/>
          <p:nvPr/>
        </p:nvSpPr>
        <p:spPr>
          <a:xfrm>
            <a:off x="0" y="29233913"/>
            <a:ext cx="43891199"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0" name="Shape 10"/>
        <p:cNvGrpSpPr/>
        <p:nvPr/>
      </p:nvGrpSpPr>
      <p:grpSpPr>
        <a:xfrm>
          <a:off x="0" y="0"/>
          <a:ext cx="0" cy="0"/>
          <a:chOff x="0" y="0"/>
          <a:chExt cx="0" cy="0"/>
        </a:xfrm>
      </p:grpSpPr>
      <p:pic>
        <p:nvPicPr>
          <p:cNvPr descr="A picture containing drawing&#10;&#10;Description automatically generated" id="11" name="Google Shape;11;p3"/>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2" name="Google Shape;12;p3"/>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3" name="Shape 13"/>
        <p:cNvGrpSpPr/>
        <p:nvPr/>
      </p:nvGrpSpPr>
      <p:grpSpPr>
        <a:xfrm>
          <a:off x="0" y="0"/>
          <a:ext cx="0" cy="0"/>
          <a:chOff x="0" y="0"/>
          <a:chExt cx="0" cy="0"/>
        </a:xfrm>
      </p:grpSpPr>
      <p:pic>
        <p:nvPicPr>
          <p:cNvPr descr="A close up of a sign&#10;&#10;Description automatically generated" id="14" name="Google Shape;14;p4"/>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5" name="Google Shape;15;p4"/>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16" name="Shape 16"/>
        <p:cNvGrpSpPr/>
        <p:nvPr/>
      </p:nvGrpSpPr>
      <p:grpSpPr>
        <a:xfrm>
          <a:off x="0" y="0"/>
          <a:ext cx="0" cy="0"/>
          <a:chOff x="0" y="0"/>
          <a:chExt cx="0" cy="0"/>
        </a:xfrm>
      </p:grpSpPr>
      <p:sp>
        <p:nvSpPr>
          <p:cNvPr id="17" name="Google Shape;17;p5"/>
          <p:cNvSpPr/>
          <p:nvPr/>
        </p:nvSpPr>
        <p:spPr>
          <a:xfrm>
            <a:off x="0" y="29233913"/>
            <a:ext cx="43891199"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480">
              <a:solidFill>
                <a:schemeClr val="lt1"/>
              </a:solidFill>
              <a:latin typeface="Arial"/>
              <a:ea typeface="Arial"/>
              <a:cs typeface="Arial"/>
              <a:sym typeface="Arial"/>
            </a:endParaRPr>
          </a:p>
        </p:txBody>
      </p:sp>
      <p:sp>
        <p:nvSpPr>
          <p:cNvPr id="18" name="Google Shape;18;p5"/>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9" name="Google Shape;19;p5"/>
          <p:cNvPicPr preferRelativeResize="0"/>
          <p:nvPr/>
        </p:nvPicPr>
        <p:blipFill rotWithShape="1">
          <a:blip r:embed="rId3">
            <a:alphaModFix/>
          </a:blip>
          <a:srcRect b="0" l="0" r="0" t="0"/>
          <a:stretch/>
        </p:blipFill>
        <p:spPr>
          <a:xfrm>
            <a:off x="994221" y="30229644"/>
            <a:ext cx="2646812" cy="227280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6.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0.png"/><Relationship Id="rId10" Type="http://schemas.openxmlformats.org/officeDocument/2006/relationships/image" Target="../media/image17.png"/><Relationship Id="rId13" Type="http://schemas.openxmlformats.org/officeDocument/2006/relationships/image" Target="../media/image8.png"/><Relationship Id="rId12" Type="http://schemas.openxmlformats.org/officeDocument/2006/relationships/image" Target="../media/image15.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7.png"/><Relationship Id="rId15" Type="http://schemas.openxmlformats.org/officeDocument/2006/relationships/image" Target="../media/image2.jpg"/><Relationship Id="rId14" Type="http://schemas.openxmlformats.org/officeDocument/2006/relationships/image" Target="../media/image13.png"/><Relationship Id="rId17" Type="http://schemas.openxmlformats.org/officeDocument/2006/relationships/image" Target="../media/image18.png"/><Relationship Id="rId16" Type="http://schemas.openxmlformats.org/officeDocument/2006/relationships/image" Target="../media/image1.png"/><Relationship Id="rId5" Type="http://schemas.openxmlformats.org/officeDocument/2006/relationships/image" Target="../media/image9.png"/><Relationship Id="rId6" Type="http://schemas.openxmlformats.org/officeDocument/2006/relationships/image" Target="../media/image14.png"/><Relationship Id="rId7" Type="http://schemas.openxmlformats.org/officeDocument/2006/relationships/image" Target="../media/image5.png"/><Relationship Id="rId8"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 name="Shape 23"/>
        <p:cNvGrpSpPr/>
        <p:nvPr/>
      </p:nvGrpSpPr>
      <p:grpSpPr>
        <a:xfrm>
          <a:off x="0" y="0"/>
          <a:ext cx="0" cy="0"/>
          <a:chOff x="0" y="0"/>
          <a:chExt cx="0" cy="0"/>
        </a:xfrm>
      </p:grpSpPr>
      <p:sp>
        <p:nvSpPr>
          <p:cNvPr id="24" name="Google Shape;24;p6"/>
          <p:cNvSpPr txBox="1"/>
          <p:nvPr/>
        </p:nvSpPr>
        <p:spPr>
          <a:xfrm>
            <a:off x="7732054" y="31318197"/>
            <a:ext cx="21444396"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b="0" i="0" lang="en-US" sz="2400" u="none" cap="none" strike="noStrike">
                <a:solidFill>
                  <a:srgbClr val="3F3F3F"/>
                </a:solidFill>
                <a:latin typeface="Arial"/>
                <a:ea typeface="Arial"/>
                <a:cs typeface="Arial"/>
                <a:sym typeface="Arial"/>
              </a:rPr>
              <a:t>The material presented in this poster is based upon the work supported by XXXXX (</a:t>
            </a:r>
            <a:r>
              <a:rPr b="0" i="1" lang="en-US" sz="2400" u="none" cap="none" strike="noStrike">
                <a:solidFill>
                  <a:srgbClr val="3F3F3F"/>
                </a:solidFill>
                <a:latin typeface="Arial"/>
                <a:ea typeface="Arial"/>
                <a:cs typeface="Arial"/>
                <a:sym typeface="Arial"/>
              </a:rPr>
              <a:t>name of the project sponsor: federal, state or local government, or corporate partners, where applicable</a:t>
            </a:r>
            <a:r>
              <a:rPr b="0" i="0" lang="en-US" sz="2400" u="none" cap="none" strike="noStrike">
                <a:solidFill>
                  <a:srgbClr val="3F3F3F"/>
                </a:solidFill>
                <a:latin typeface="Arial"/>
                <a:ea typeface="Arial"/>
                <a:cs typeface="Arial"/>
                <a:sym typeface="Arial"/>
              </a:rPr>
              <a:t>). We/I thank XXXX for his/her/their assistance and mentorship that I/we received throughout the senior design project.</a:t>
            </a:r>
            <a:endParaRPr/>
          </a:p>
        </p:txBody>
      </p:sp>
      <p:sp>
        <p:nvSpPr>
          <p:cNvPr id="25" name="Google Shape;25;p6"/>
          <p:cNvSpPr txBox="1"/>
          <p:nvPr/>
        </p:nvSpPr>
        <p:spPr>
          <a:xfrm>
            <a:off x="7732054" y="30770278"/>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81E3F"/>
                </a:solidFill>
                <a:latin typeface="Arial"/>
                <a:ea typeface="Arial"/>
                <a:cs typeface="Arial"/>
                <a:sym typeface="Arial"/>
              </a:rPr>
              <a:t>ACKNOWLEDGEMENT</a:t>
            </a:r>
            <a:endParaRPr/>
          </a:p>
        </p:txBody>
      </p:sp>
      <p:sp>
        <p:nvSpPr>
          <p:cNvPr id="26" name="Google Shape;26;p6"/>
          <p:cNvSpPr txBox="1"/>
          <p:nvPr/>
        </p:nvSpPr>
        <p:spPr>
          <a:xfrm>
            <a:off x="9303026" y="-93739"/>
            <a:ext cx="26994678" cy="193899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6600" u="none" cap="none" strike="noStrike">
                <a:solidFill>
                  <a:srgbClr val="B6862C"/>
                </a:solidFill>
                <a:latin typeface="Arial"/>
                <a:ea typeface="Arial"/>
                <a:cs typeface="Arial"/>
                <a:sym typeface="Arial"/>
              </a:rPr>
              <a:t>Knight Foundation School of Computing and Information Sciences</a:t>
            </a:r>
            <a:endParaRPr/>
          </a:p>
          <a:p>
            <a:pPr indent="0" lvl="0" marL="0" marR="0" rtl="0" algn="ctr">
              <a:spcBef>
                <a:spcPts val="0"/>
              </a:spcBef>
              <a:spcAft>
                <a:spcPts val="0"/>
              </a:spcAft>
              <a:buNone/>
            </a:pPr>
            <a:r>
              <a:rPr b="0" i="1" lang="en-US" sz="5400" u="none" cap="none" strike="noStrike">
                <a:solidFill>
                  <a:srgbClr val="B6862C"/>
                </a:solidFill>
                <a:latin typeface="Arial"/>
                <a:ea typeface="Arial"/>
                <a:cs typeface="Arial"/>
                <a:sym typeface="Arial"/>
              </a:rPr>
              <a:t>Summer 2021 Senior Design Project</a:t>
            </a:r>
            <a:endParaRPr/>
          </a:p>
        </p:txBody>
      </p:sp>
      <p:sp>
        <p:nvSpPr>
          <p:cNvPr id="27" name="Google Shape;27;p6"/>
          <p:cNvSpPr txBox="1"/>
          <p:nvPr/>
        </p:nvSpPr>
        <p:spPr>
          <a:xfrm>
            <a:off x="4343400" y="2016411"/>
            <a:ext cx="35204401" cy="1840581"/>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81E3F"/>
              </a:buClr>
              <a:buSzPts val="3600"/>
              <a:buFont typeface="Arial"/>
              <a:buNone/>
            </a:pPr>
            <a:r>
              <a:rPr b="1" i="0" lang="en-US" sz="3600" u="none" cap="none" strike="noStrike">
                <a:solidFill>
                  <a:srgbClr val="081E3F"/>
                </a:solidFill>
                <a:latin typeface="Arial"/>
                <a:ea typeface="Arial"/>
                <a:cs typeface="Arial"/>
                <a:sym typeface="Arial"/>
              </a:rPr>
              <a:t>Baby Feed</a:t>
            </a:r>
            <a:endParaRPr/>
          </a:p>
          <a:p>
            <a:pPr indent="0" lvl="0" marL="0" marR="0" rtl="0" algn="ctr">
              <a:lnSpc>
                <a:spcPct val="100000"/>
              </a:lnSpc>
              <a:spcBef>
                <a:spcPts val="0"/>
              </a:spcBef>
              <a:spcAft>
                <a:spcPts val="0"/>
              </a:spcAft>
              <a:buClr>
                <a:srgbClr val="081E3F"/>
              </a:buClr>
              <a:buSzPts val="2625"/>
              <a:buFont typeface="Arial"/>
              <a:buNone/>
            </a:pPr>
            <a:r>
              <a:rPr b="1" i="0" lang="en-US" sz="2625" u="none" cap="none" strike="noStrike">
                <a:solidFill>
                  <a:srgbClr val="081E3F"/>
                </a:solidFill>
                <a:latin typeface="Arial"/>
                <a:ea typeface="Arial"/>
                <a:cs typeface="Arial"/>
                <a:sym typeface="Arial"/>
              </a:rPr>
              <a:t>Student: </a:t>
            </a:r>
            <a:r>
              <a:rPr b="0" i="0" lang="en-US" sz="2625" u="none" cap="none" strike="noStrike">
                <a:solidFill>
                  <a:srgbClr val="081E3F"/>
                </a:solidFill>
                <a:latin typeface="Arial"/>
                <a:ea typeface="Arial"/>
                <a:cs typeface="Arial"/>
                <a:sym typeface="Arial"/>
              </a:rPr>
              <a:t>Mikhala Sanchez</a:t>
            </a:r>
            <a:endParaRPr/>
          </a:p>
          <a:p>
            <a:pPr indent="0" lvl="0" marL="0" marR="0" rtl="0" algn="ctr">
              <a:lnSpc>
                <a:spcPct val="100000"/>
              </a:lnSpc>
              <a:spcBef>
                <a:spcPts val="0"/>
              </a:spcBef>
              <a:spcAft>
                <a:spcPts val="0"/>
              </a:spcAft>
              <a:buClr>
                <a:srgbClr val="081E3F"/>
              </a:buClr>
              <a:buSzPts val="2625"/>
              <a:buFont typeface="Arial"/>
              <a:buNone/>
            </a:pPr>
            <a:r>
              <a:rPr b="1" i="0" lang="en-US" sz="2625" u="none" cap="none" strike="noStrike">
                <a:solidFill>
                  <a:srgbClr val="081E3F"/>
                </a:solidFill>
                <a:latin typeface="Arial"/>
                <a:ea typeface="Arial"/>
                <a:cs typeface="Arial"/>
                <a:sym typeface="Arial"/>
              </a:rPr>
              <a:t>Mentor:</a:t>
            </a:r>
            <a:r>
              <a:rPr b="1" i="1" lang="en-US" sz="2625" u="none" cap="none" strike="noStrike">
                <a:solidFill>
                  <a:srgbClr val="081E3F"/>
                </a:solidFill>
                <a:latin typeface="Arial"/>
                <a:ea typeface="Arial"/>
                <a:cs typeface="Arial"/>
                <a:sym typeface="Arial"/>
              </a:rPr>
              <a:t> Dr. Cristina Palacios, Product Owner</a:t>
            </a:r>
            <a:endParaRPr/>
          </a:p>
          <a:p>
            <a:pPr indent="0" lvl="0" marL="0" marR="0" rtl="0" algn="ctr">
              <a:lnSpc>
                <a:spcPct val="100000"/>
              </a:lnSpc>
              <a:spcBef>
                <a:spcPts val="0"/>
              </a:spcBef>
              <a:spcAft>
                <a:spcPts val="0"/>
              </a:spcAft>
              <a:buClr>
                <a:srgbClr val="081E3F"/>
              </a:buClr>
              <a:buSzPts val="2625"/>
              <a:buFont typeface="Arial"/>
              <a:buNone/>
            </a:pPr>
            <a:r>
              <a:rPr b="1" i="0" lang="en-US" sz="2625" u="none" cap="none" strike="noStrike">
                <a:solidFill>
                  <a:srgbClr val="081E3F"/>
                </a:solidFill>
                <a:latin typeface="Arial"/>
                <a:ea typeface="Arial"/>
                <a:cs typeface="Arial"/>
                <a:sym typeface="Arial"/>
              </a:rPr>
              <a:t>Instructor:</a:t>
            </a:r>
            <a:r>
              <a:rPr b="1" i="1" lang="en-US" sz="2625" u="none" cap="none" strike="noStrike">
                <a:solidFill>
                  <a:srgbClr val="081E3F"/>
                </a:solidFill>
                <a:latin typeface="Arial"/>
                <a:ea typeface="Arial"/>
                <a:cs typeface="Arial"/>
                <a:sym typeface="Arial"/>
              </a:rPr>
              <a:t> </a:t>
            </a:r>
            <a:r>
              <a:rPr b="0" i="1" lang="en-US" sz="2625" u="none" cap="none" strike="noStrike">
                <a:solidFill>
                  <a:srgbClr val="081E3F"/>
                </a:solidFill>
                <a:latin typeface="Arial"/>
                <a:ea typeface="Arial"/>
                <a:cs typeface="Arial"/>
                <a:sym typeface="Arial"/>
              </a:rPr>
              <a:t>Dr. Masoud Sadjadi</a:t>
            </a:r>
            <a:r>
              <a:rPr b="0" i="0" lang="en-US" sz="2625" u="none" cap="none" strike="noStrike">
                <a:solidFill>
                  <a:srgbClr val="081E3F"/>
                </a:solidFill>
                <a:latin typeface="Arial"/>
                <a:ea typeface="Arial"/>
                <a:cs typeface="Arial"/>
                <a:sym typeface="Arial"/>
              </a:rPr>
              <a:t>,</a:t>
            </a:r>
            <a:r>
              <a:rPr b="0" i="1" lang="en-US" sz="2625" u="none" cap="none" strike="noStrike">
                <a:solidFill>
                  <a:srgbClr val="081E3F"/>
                </a:solidFill>
                <a:latin typeface="Arial"/>
                <a:ea typeface="Arial"/>
                <a:cs typeface="Arial"/>
                <a:sym typeface="Arial"/>
              </a:rPr>
              <a:t> </a:t>
            </a:r>
            <a:r>
              <a:rPr b="0" i="0" lang="en-US" sz="2625" u="none" cap="none" strike="noStrike">
                <a:solidFill>
                  <a:srgbClr val="081E3F"/>
                </a:solidFill>
                <a:latin typeface="Arial"/>
                <a:ea typeface="Arial"/>
                <a:cs typeface="Arial"/>
                <a:sym typeface="Arial"/>
              </a:rPr>
              <a:t>Florida International University</a:t>
            </a:r>
            <a:endParaRPr/>
          </a:p>
        </p:txBody>
      </p:sp>
      <p:sp>
        <p:nvSpPr>
          <p:cNvPr id="28" name="Google Shape;28;p6"/>
          <p:cNvSpPr txBox="1"/>
          <p:nvPr/>
        </p:nvSpPr>
        <p:spPr>
          <a:xfrm>
            <a:off x="6017419" y="5100296"/>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PROBLEM</a:t>
            </a:r>
            <a:endParaRPr/>
          </a:p>
        </p:txBody>
      </p:sp>
      <p:sp>
        <p:nvSpPr>
          <p:cNvPr id="29" name="Google Shape;29;p6"/>
          <p:cNvSpPr txBox="1"/>
          <p:nvPr/>
        </p:nvSpPr>
        <p:spPr>
          <a:xfrm>
            <a:off x="19888200" y="5092358"/>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CURRENT SYSTEM</a:t>
            </a:r>
            <a:endParaRPr/>
          </a:p>
        </p:txBody>
      </p:sp>
      <p:sp>
        <p:nvSpPr>
          <p:cNvPr id="30" name="Google Shape;30;p6"/>
          <p:cNvSpPr txBox="1"/>
          <p:nvPr/>
        </p:nvSpPr>
        <p:spPr>
          <a:xfrm>
            <a:off x="33792319" y="5139694"/>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REQUIREMENTS</a:t>
            </a:r>
            <a:endParaRPr/>
          </a:p>
        </p:txBody>
      </p:sp>
      <p:sp>
        <p:nvSpPr>
          <p:cNvPr id="31" name="Google Shape;31;p6"/>
          <p:cNvSpPr txBox="1"/>
          <p:nvPr/>
        </p:nvSpPr>
        <p:spPr>
          <a:xfrm>
            <a:off x="6268963" y="10893451"/>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SYSTEM DESIGN</a:t>
            </a:r>
            <a:endParaRPr/>
          </a:p>
        </p:txBody>
      </p:sp>
      <p:sp>
        <p:nvSpPr>
          <p:cNvPr id="32" name="Google Shape;32;p6"/>
          <p:cNvSpPr txBox="1"/>
          <p:nvPr/>
        </p:nvSpPr>
        <p:spPr>
          <a:xfrm>
            <a:off x="20013972" y="10897615"/>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OBJECT DESIGN</a:t>
            </a:r>
            <a:endParaRPr/>
          </a:p>
        </p:txBody>
      </p:sp>
      <p:sp>
        <p:nvSpPr>
          <p:cNvPr id="33" name="Google Shape;33;p6"/>
          <p:cNvSpPr txBox="1"/>
          <p:nvPr/>
        </p:nvSpPr>
        <p:spPr>
          <a:xfrm>
            <a:off x="33758981" y="10897616"/>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IMPLEMENTATION</a:t>
            </a:r>
            <a:endParaRPr/>
          </a:p>
        </p:txBody>
      </p:sp>
      <p:sp>
        <p:nvSpPr>
          <p:cNvPr id="34" name="Google Shape;34;p6"/>
          <p:cNvSpPr txBox="1"/>
          <p:nvPr/>
        </p:nvSpPr>
        <p:spPr>
          <a:xfrm>
            <a:off x="6099188" y="19483689"/>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VERIFICATION</a:t>
            </a:r>
            <a:endParaRPr/>
          </a:p>
        </p:txBody>
      </p:sp>
      <p:sp>
        <p:nvSpPr>
          <p:cNvPr id="35" name="Google Shape;35;p6"/>
          <p:cNvSpPr txBox="1"/>
          <p:nvPr/>
        </p:nvSpPr>
        <p:spPr>
          <a:xfrm>
            <a:off x="20013972" y="19718139"/>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SCREENSHOTS</a:t>
            </a:r>
            <a:endParaRPr/>
          </a:p>
        </p:txBody>
      </p:sp>
      <p:sp>
        <p:nvSpPr>
          <p:cNvPr id="36" name="Google Shape;36;p6"/>
          <p:cNvSpPr txBox="1"/>
          <p:nvPr/>
        </p:nvSpPr>
        <p:spPr>
          <a:xfrm>
            <a:off x="33792319" y="19718139"/>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SUMMARY</a:t>
            </a:r>
            <a:endParaRPr/>
          </a:p>
        </p:txBody>
      </p:sp>
      <p:pic>
        <p:nvPicPr>
          <p:cNvPr id="37" name="Google Shape;37;p6"/>
          <p:cNvPicPr preferRelativeResize="0"/>
          <p:nvPr/>
        </p:nvPicPr>
        <p:blipFill rotWithShape="1">
          <a:blip r:embed="rId3">
            <a:alphaModFix/>
          </a:blip>
          <a:srcRect b="0" l="0" r="0" t="0"/>
          <a:stretch/>
        </p:blipFill>
        <p:spPr>
          <a:xfrm>
            <a:off x="790297" y="676998"/>
            <a:ext cx="7667625" cy="2632075"/>
          </a:xfrm>
          <a:prstGeom prst="rect">
            <a:avLst/>
          </a:prstGeom>
          <a:noFill/>
          <a:ln>
            <a:noFill/>
          </a:ln>
        </p:spPr>
      </p:pic>
      <p:sp>
        <p:nvSpPr>
          <p:cNvPr id="38" name="Google Shape;38;p6"/>
          <p:cNvSpPr txBox="1"/>
          <p:nvPr/>
        </p:nvSpPr>
        <p:spPr>
          <a:xfrm>
            <a:off x="2988242" y="6170874"/>
            <a:ext cx="10336695" cy="39703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3600" u="none" cap="none" strike="noStrike">
                <a:solidFill>
                  <a:schemeClr val="dk1"/>
                </a:solidFill>
                <a:latin typeface="Arial"/>
                <a:ea typeface="Arial"/>
                <a:cs typeface="Arial"/>
                <a:sym typeface="Arial"/>
              </a:rPr>
              <a:t>The Baby Feed system is designed for both clinicians and parents to monitor infant food intake to ensure it is within healthy range.</a:t>
            </a:r>
            <a:endParaRPr/>
          </a:p>
          <a:p>
            <a:pPr indent="0" lvl="0" marL="0" marR="0" rtl="0" algn="l">
              <a:spcBef>
                <a:spcPts val="0"/>
              </a:spcBef>
              <a:spcAft>
                <a:spcPts val="0"/>
              </a:spcAft>
              <a:buNone/>
            </a:pPr>
            <a:r>
              <a:t/>
            </a:r>
            <a:endParaRPr sz="3600">
              <a:solidFill>
                <a:schemeClr val="dk1"/>
              </a:solidFill>
              <a:latin typeface="Arial"/>
              <a:ea typeface="Arial"/>
              <a:cs typeface="Arial"/>
              <a:sym typeface="Arial"/>
            </a:endParaRPr>
          </a:p>
          <a:p>
            <a:pPr indent="0" lvl="0" marL="0" marR="0" rtl="0" algn="l">
              <a:spcBef>
                <a:spcPts val="0"/>
              </a:spcBef>
              <a:spcAft>
                <a:spcPts val="0"/>
              </a:spcAft>
              <a:buNone/>
            </a:pPr>
            <a:r>
              <a:rPr lang="en-US" sz="3600">
                <a:solidFill>
                  <a:schemeClr val="dk1"/>
                </a:solidFill>
                <a:latin typeface="Arial"/>
                <a:ea typeface="Arial"/>
                <a:cs typeface="Arial"/>
                <a:sym typeface="Arial"/>
              </a:rPr>
              <a:t>The main objective in this development cycle was to add Spanish translation and general debugging to prepare the system for testing with parents.</a:t>
            </a:r>
            <a:endParaRPr/>
          </a:p>
        </p:txBody>
      </p:sp>
      <p:sp>
        <p:nvSpPr>
          <p:cNvPr id="39" name="Google Shape;39;p6"/>
          <p:cNvSpPr txBox="1"/>
          <p:nvPr/>
        </p:nvSpPr>
        <p:spPr>
          <a:xfrm>
            <a:off x="16777252" y="6187964"/>
            <a:ext cx="10336695" cy="39703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600">
                <a:solidFill>
                  <a:schemeClr val="dk1"/>
                </a:solidFill>
                <a:latin typeface="Arial"/>
                <a:ea typeface="Arial"/>
                <a:cs typeface="Arial"/>
                <a:sym typeface="Arial"/>
              </a:rPr>
              <a:t>The current system consists of a web application with portals for administrators, clinicians, parents, researchers, and participants, available in both English and Spanish. Users can switch language either logged in or out and can perform various tasks depending on the user type, such as completing surveys, creating new parent users, creating new clinics, etc.</a:t>
            </a:r>
            <a:endParaRPr/>
          </a:p>
        </p:txBody>
      </p:sp>
      <p:sp>
        <p:nvSpPr>
          <p:cNvPr id="40" name="Google Shape;40;p6"/>
          <p:cNvSpPr txBox="1"/>
          <p:nvPr/>
        </p:nvSpPr>
        <p:spPr>
          <a:xfrm>
            <a:off x="31255128" y="20387834"/>
            <a:ext cx="10336695" cy="5078313"/>
          </a:xfrm>
          <a:prstGeom prst="rect">
            <a:avLst/>
          </a:prstGeom>
          <a:noFill/>
          <a:ln>
            <a:noFill/>
          </a:ln>
        </p:spPr>
        <p:txBody>
          <a:bodyPr anchorCtr="0" anchor="t" bIns="45700" lIns="91425" spcFirstLastPara="1" rIns="91425" wrap="square" tIns="45700">
            <a:spAutoFit/>
          </a:bodyPr>
          <a:lstStyle/>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Added Spanish translation for web application that parent users can easily switch between</a:t>
            </a:r>
            <a:endParaRPr/>
          </a:p>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Cleaned up front end design for testing</a:t>
            </a:r>
            <a:endParaRPr/>
          </a:p>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Fixed multiple bugs both on frontend and backend, such as the:</a:t>
            </a:r>
            <a:endParaRPr/>
          </a:p>
          <a:p>
            <a:pPr indent="-571500" lvl="1" marL="1028700" marR="0" rtl="0" algn="l">
              <a:spcBef>
                <a:spcPts val="0"/>
              </a:spcBef>
              <a:spcAft>
                <a:spcPts val="0"/>
              </a:spcAft>
              <a:buClr>
                <a:schemeClr val="dk1"/>
              </a:buClr>
              <a:buSzPts val="3600"/>
              <a:buFont typeface="Arial"/>
              <a:buChar char="•"/>
            </a:pPr>
            <a:r>
              <a:rPr b="0" i="0" lang="en-US" sz="3600" u="none" cap="none" strike="noStrike">
                <a:solidFill>
                  <a:schemeClr val="dk1"/>
                </a:solidFill>
                <a:latin typeface="Arial"/>
                <a:ea typeface="Arial"/>
                <a:cs typeface="Arial"/>
                <a:sym typeface="Arial"/>
              </a:rPr>
              <a:t>Food result calculations</a:t>
            </a:r>
            <a:endParaRPr/>
          </a:p>
          <a:p>
            <a:pPr indent="-571500" lvl="1" marL="1028700" marR="0" rtl="0" algn="l">
              <a:spcBef>
                <a:spcPts val="0"/>
              </a:spcBef>
              <a:spcAft>
                <a:spcPts val="0"/>
              </a:spcAft>
              <a:buClr>
                <a:schemeClr val="dk1"/>
              </a:buClr>
              <a:buSzPts val="3600"/>
              <a:buFont typeface="Arial"/>
              <a:buChar char="•"/>
            </a:pPr>
            <a:r>
              <a:rPr b="0" i="0" lang="en-US" sz="3600" u="none" cap="none" strike="noStrike">
                <a:solidFill>
                  <a:schemeClr val="dk1"/>
                </a:solidFill>
                <a:latin typeface="Arial"/>
                <a:ea typeface="Arial"/>
                <a:cs typeface="Arial"/>
                <a:sym typeface="Arial"/>
              </a:rPr>
              <a:t>Result filtering via username</a:t>
            </a:r>
            <a:endParaRPr/>
          </a:p>
          <a:p>
            <a:pPr indent="-571500" lvl="1" marL="1028700" marR="0" rtl="0" algn="l">
              <a:spcBef>
                <a:spcPts val="0"/>
              </a:spcBef>
              <a:spcAft>
                <a:spcPts val="0"/>
              </a:spcAft>
              <a:buClr>
                <a:schemeClr val="dk1"/>
              </a:buClr>
              <a:buSzPts val="3600"/>
              <a:buFont typeface="Arial"/>
              <a:buChar char="•"/>
            </a:pPr>
            <a:r>
              <a:rPr b="0" i="0" lang="en-US" sz="3600" u="none" cap="none" strike="noStrike">
                <a:solidFill>
                  <a:schemeClr val="dk1"/>
                </a:solidFill>
                <a:latin typeface="Arial"/>
                <a:ea typeface="Arial"/>
                <a:cs typeface="Arial"/>
                <a:sym typeface="Arial"/>
              </a:rPr>
              <a:t>Web page text on various pages</a:t>
            </a:r>
            <a:endParaRPr/>
          </a:p>
          <a:p>
            <a:pPr indent="-571500" lvl="1" marL="1028700" marR="0" rtl="0" algn="l">
              <a:spcBef>
                <a:spcPts val="0"/>
              </a:spcBef>
              <a:spcAft>
                <a:spcPts val="0"/>
              </a:spcAft>
              <a:buClr>
                <a:schemeClr val="dk1"/>
              </a:buClr>
              <a:buSzPts val="3600"/>
              <a:buFont typeface="Arial"/>
              <a:buChar char="•"/>
            </a:pPr>
            <a:r>
              <a:rPr b="0" i="0" lang="en-US" sz="3600" u="none" cap="none" strike="noStrike">
                <a:solidFill>
                  <a:schemeClr val="dk1"/>
                </a:solidFill>
                <a:latin typeface="Arial"/>
                <a:ea typeface="Arial"/>
                <a:cs typeface="Arial"/>
                <a:sym typeface="Arial"/>
              </a:rPr>
              <a:t>Storing of usernames on MongoDB</a:t>
            </a:r>
            <a:endParaRPr/>
          </a:p>
        </p:txBody>
      </p:sp>
      <p:sp>
        <p:nvSpPr>
          <p:cNvPr id="41" name="Google Shape;41;p6"/>
          <p:cNvSpPr txBox="1"/>
          <p:nvPr/>
        </p:nvSpPr>
        <p:spPr>
          <a:xfrm>
            <a:off x="31221788" y="11752234"/>
            <a:ext cx="10336695" cy="5078313"/>
          </a:xfrm>
          <a:prstGeom prst="rect">
            <a:avLst/>
          </a:prstGeom>
          <a:noFill/>
          <a:ln>
            <a:noFill/>
          </a:ln>
        </p:spPr>
        <p:txBody>
          <a:bodyPr anchorCtr="0" anchor="t" bIns="45700" lIns="91425" spcFirstLastPara="1" rIns="91425" wrap="square" tIns="45700">
            <a:spAutoFit/>
          </a:bodyPr>
          <a:lstStyle/>
          <a:p>
            <a:pPr indent="-857250" lvl="0" marL="85725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Web app implemented using Angular, Microservices are using Spring Java framework.</a:t>
            </a:r>
            <a:endParaRPr/>
          </a:p>
          <a:p>
            <a:pPr indent="-857250" lvl="0" marL="85725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Web App deployed as Azure Storage Account with custom domain and Azure CDN in front</a:t>
            </a:r>
            <a:endParaRPr/>
          </a:p>
          <a:p>
            <a:pPr indent="-857250" lvl="0" marL="85725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Microservices deployed on Azure Services.</a:t>
            </a:r>
            <a:endParaRPr/>
          </a:p>
          <a:p>
            <a:pPr indent="-857250" lvl="0" marL="85725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Web app modifications Implemented using TypeScript and Angular.</a:t>
            </a:r>
            <a:endParaRPr/>
          </a:p>
          <a:p>
            <a:pPr indent="-857250" lvl="0" marL="85725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Data creation and manipulation implemented using MongoDB.</a:t>
            </a:r>
            <a:endParaRPr/>
          </a:p>
        </p:txBody>
      </p:sp>
      <p:sp>
        <p:nvSpPr>
          <p:cNvPr id="42" name="Google Shape;42;p6"/>
          <p:cNvSpPr txBox="1"/>
          <p:nvPr/>
        </p:nvSpPr>
        <p:spPr>
          <a:xfrm>
            <a:off x="31255125" y="6048002"/>
            <a:ext cx="10336695" cy="3970318"/>
          </a:xfrm>
          <a:prstGeom prst="rect">
            <a:avLst/>
          </a:prstGeom>
          <a:noFill/>
          <a:ln>
            <a:noFill/>
          </a:ln>
        </p:spPr>
        <p:txBody>
          <a:bodyPr anchorCtr="0" anchor="t" bIns="45700" lIns="91425" spcFirstLastPara="1" rIns="91425" wrap="square" tIns="45700">
            <a:spAutoFit/>
          </a:bodyPr>
          <a:lstStyle/>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Add Spanish translations for all visible text in the parent portal</a:t>
            </a:r>
            <a:endParaRPr/>
          </a:p>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Button for switch between English and Spanish</a:t>
            </a:r>
            <a:endParaRPr/>
          </a:p>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Quality of life adjustments for users</a:t>
            </a:r>
            <a:endParaRPr/>
          </a:p>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Reset password button for all users</a:t>
            </a:r>
            <a:endParaRPr/>
          </a:p>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Make all data up to date for accurate calculations</a:t>
            </a:r>
            <a:endParaRPr/>
          </a:p>
          <a:p>
            <a:pPr indent="-342900" lvl="0" marL="571500" marR="0" rtl="0" algn="l">
              <a:spcBef>
                <a:spcPts val="0"/>
              </a:spcBef>
              <a:spcAft>
                <a:spcPts val="0"/>
              </a:spcAft>
              <a:buClr>
                <a:schemeClr val="dk1"/>
              </a:buClr>
              <a:buSzPts val="3600"/>
              <a:buFont typeface="Arial"/>
              <a:buNone/>
            </a:pPr>
            <a:r>
              <a:t/>
            </a:r>
            <a:endParaRPr sz="3600">
              <a:solidFill>
                <a:schemeClr val="dk1"/>
              </a:solidFill>
              <a:latin typeface="Arial"/>
              <a:ea typeface="Arial"/>
              <a:cs typeface="Arial"/>
              <a:sym typeface="Arial"/>
            </a:endParaRPr>
          </a:p>
        </p:txBody>
      </p:sp>
      <p:sp>
        <p:nvSpPr>
          <p:cNvPr id="43" name="Google Shape;43;p6"/>
          <p:cNvSpPr txBox="1"/>
          <p:nvPr/>
        </p:nvSpPr>
        <p:spPr>
          <a:xfrm>
            <a:off x="2988241" y="20321347"/>
            <a:ext cx="10336695" cy="5078313"/>
          </a:xfrm>
          <a:prstGeom prst="rect">
            <a:avLst/>
          </a:prstGeom>
          <a:noFill/>
          <a:ln>
            <a:noFill/>
          </a:ln>
        </p:spPr>
        <p:txBody>
          <a:bodyPr anchorCtr="0" anchor="t" bIns="45700" lIns="91425" spcFirstLastPara="1" rIns="91425" wrap="square" tIns="45700">
            <a:spAutoFit/>
          </a:bodyPr>
          <a:lstStyle/>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Automated Azure Pipelines checks.</a:t>
            </a:r>
            <a:endParaRPr/>
          </a:p>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Backend service modifications were tested using Postman (Postman collections available for testing).</a:t>
            </a:r>
            <a:endParaRPr/>
          </a:p>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IntelliJ Idea debugging techniques and tools for testing business logic.</a:t>
            </a:r>
            <a:endParaRPr/>
          </a:p>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Google Chrome and Chrome Developer Tools used to test the Web App and UI.</a:t>
            </a:r>
            <a:endParaRPr/>
          </a:p>
          <a:p>
            <a:pPr indent="-571500" lvl="0" marL="571500" marR="0" rtl="0" algn="l">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Integration, Regression and Exploratory testing techniques were utilized.</a:t>
            </a:r>
            <a:endParaRPr/>
          </a:p>
        </p:txBody>
      </p:sp>
      <p:pic>
        <p:nvPicPr>
          <p:cNvPr id="44" name="Google Shape;44;p6"/>
          <p:cNvPicPr preferRelativeResize="0"/>
          <p:nvPr/>
        </p:nvPicPr>
        <p:blipFill rotWithShape="1">
          <a:blip r:embed="rId4">
            <a:alphaModFix/>
          </a:blip>
          <a:srcRect b="4232" l="25415" r="25511" t="0"/>
          <a:stretch/>
        </p:blipFill>
        <p:spPr>
          <a:xfrm>
            <a:off x="15656681" y="20452705"/>
            <a:ext cx="5981370" cy="5078312"/>
          </a:xfrm>
          <a:prstGeom prst="rect">
            <a:avLst/>
          </a:prstGeom>
          <a:noFill/>
          <a:ln>
            <a:noFill/>
          </a:ln>
        </p:spPr>
      </p:pic>
      <p:pic>
        <p:nvPicPr>
          <p:cNvPr id="45" name="Google Shape;45;p6"/>
          <p:cNvPicPr preferRelativeResize="0"/>
          <p:nvPr/>
        </p:nvPicPr>
        <p:blipFill rotWithShape="1">
          <a:blip r:embed="rId5">
            <a:alphaModFix/>
          </a:blip>
          <a:srcRect b="0" l="16028" r="23108" t="0"/>
          <a:stretch/>
        </p:blipFill>
        <p:spPr>
          <a:xfrm>
            <a:off x="14342980" y="25625534"/>
            <a:ext cx="7366799" cy="3082816"/>
          </a:xfrm>
          <a:prstGeom prst="rect">
            <a:avLst/>
          </a:prstGeom>
          <a:noFill/>
          <a:ln>
            <a:noFill/>
          </a:ln>
        </p:spPr>
      </p:pic>
      <p:pic>
        <p:nvPicPr>
          <p:cNvPr id="46" name="Google Shape;46;p6"/>
          <p:cNvPicPr preferRelativeResize="0"/>
          <p:nvPr/>
        </p:nvPicPr>
        <p:blipFill rotWithShape="1">
          <a:blip r:embed="rId6">
            <a:alphaModFix/>
          </a:blip>
          <a:srcRect b="12078" l="0" r="10277" t="0"/>
          <a:stretch/>
        </p:blipFill>
        <p:spPr>
          <a:xfrm>
            <a:off x="21654730" y="25605134"/>
            <a:ext cx="7214521" cy="3236566"/>
          </a:xfrm>
          <a:prstGeom prst="rect">
            <a:avLst/>
          </a:prstGeom>
          <a:noFill/>
          <a:ln>
            <a:noFill/>
          </a:ln>
        </p:spPr>
      </p:pic>
      <p:pic>
        <p:nvPicPr>
          <p:cNvPr id="47" name="Google Shape;47;p6"/>
          <p:cNvPicPr preferRelativeResize="0"/>
          <p:nvPr/>
        </p:nvPicPr>
        <p:blipFill rotWithShape="1">
          <a:blip r:embed="rId7">
            <a:alphaModFix/>
          </a:blip>
          <a:srcRect b="0" l="0" r="0" t="0"/>
          <a:stretch/>
        </p:blipFill>
        <p:spPr>
          <a:xfrm>
            <a:off x="21638050" y="20452705"/>
            <a:ext cx="7191475" cy="5111346"/>
          </a:xfrm>
          <a:prstGeom prst="rect">
            <a:avLst/>
          </a:prstGeom>
          <a:noFill/>
          <a:ln>
            <a:noFill/>
          </a:ln>
        </p:spPr>
      </p:pic>
      <p:pic>
        <p:nvPicPr>
          <p:cNvPr descr="A picture containing clock, drawing&#10;&#10;Description automatically generated" id="48" name="Google Shape;48;p6"/>
          <p:cNvPicPr preferRelativeResize="0"/>
          <p:nvPr/>
        </p:nvPicPr>
        <p:blipFill rotWithShape="1">
          <a:blip r:embed="rId8">
            <a:alphaModFix/>
          </a:blip>
          <a:srcRect b="0" l="0" r="0" t="0"/>
          <a:stretch/>
        </p:blipFill>
        <p:spPr>
          <a:xfrm>
            <a:off x="36196297" y="1734688"/>
            <a:ext cx="2900363" cy="838688"/>
          </a:xfrm>
          <a:prstGeom prst="rect">
            <a:avLst/>
          </a:prstGeom>
          <a:noFill/>
          <a:ln>
            <a:noFill/>
          </a:ln>
        </p:spPr>
      </p:pic>
      <p:pic>
        <p:nvPicPr>
          <p:cNvPr descr="A close up of a sign&#10;&#10;Description automatically generated" id="49" name="Google Shape;49;p6"/>
          <p:cNvPicPr preferRelativeResize="0"/>
          <p:nvPr/>
        </p:nvPicPr>
        <p:blipFill rotWithShape="1">
          <a:blip r:embed="rId9">
            <a:alphaModFix/>
          </a:blip>
          <a:srcRect b="0" l="0" r="0" t="0"/>
          <a:stretch/>
        </p:blipFill>
        <p:spPr>
          <a:xfrm>
            <a:off x="39517081" y="1813884"/>
            <a:ext cx="3128964" cy="844792"/>
          </a:xfrm>
          <a:prstGeom prst="rect">
            <a:avLst/>
          </a:prstGeom>
          <a:noFill/>
          <a:ln>
            <a:noFill/>
          </a:ln>
        </p:spPr>
      </p:pic>
      <p:pic>
        <p:nvPicPr>
          <p:cNvPr id="50" name="Google Shape;50;p6"/>
          <p:cNvPicPr preferRelativeResize="0"/>
          <p:nvPr/>
        </p:nvPicPr>
        <p:blipFill rotWithShape="1">
          <a:blip r:embed="rId10">
            <a:alphaModFix/>
          </a:blip>
          <a:srcRect b="0" l="0" r="0" t="0"/>
          <a:stretch/>
        </p:blipFill>
        <p:spPr>
          <a:xfrm>
            <a:off x="36196297" y="702336"/>
            <a:ext cx="2900363" cy="744273"/>
          </a:xfrm>
          <a:prstGeom prst="rect">
            <a:avLst/>
          </a:prstGeom>
          <a:noFill/>
          <a:ln>
            <a:noFill/>
          </a:ln>
        </p:spPr>
      </p:pic>
      <p:pic>
        <p:nvPicPr>
          <p:cNvPr id="51" name="Google Shape;51;p6"/>
          <p:cNvPicPr preferRelativeResize="0"/>
          <p:nvPr/>
        </p:nvPicPr>
        <p:blipFill rotWithShape="1">
          <a:blip r:embed="rId11">
            <a:alphaModFix/>
          </a:blip>
          <a:srcRect b="0" l="0" r="0" t="0"/>
          <a:stretch/>
        </p:blipFill>
        <p:spPr>
          <a:xfrm>
            <a:off x="39517081" y="851349"/>
            <a:ext cx="2373170" cy="587003"/>
          </a:xfrm>
          <a:prstGeom prst="rect">
            <a:avLst/>
          </a:prstGeom>
          <a:noFill/>
          <a:ln>
            <a:noFill/>
          </a:ln>
        </p:spPr>
      </p:pic>
      <p:pic>
        <p:nvPicPr>
          <p:cNvPr descr="A picture containing drawing&#10;&#10;Description automatically generated" id="52" name="Google Shape;52;p6"/>
          <p:cNvPicPr preferRelativeResize="0"/>
          <p:nvPr/>
        </p:nvPicPr>
        <p:blipFill rotWithShape="1">
          <a:blip r:embed="rId12">
            <a:alphaModFix/>
          </a:blip>
          <a:srcRect b="0" l="0" r="0" t="0"/>
          <a:stretch/>
        </p:blipFill>
        <p:spPr>
          <a:xfrm>
            <a:off x="36196297" y="2882213"/>
            <a:ext cx="2373170" cy="1451758"/>
          </a:xfrm>
          <a:prstGeom prst="rect">
            <a:avLst/>
          </a:prstGeom>
          <a:noFill/>
          <a:ln>
            <a:noFill/>
          </a:ln>
        </p:spPr>
      </p:pic>
      <p:pic>
        <p:nvPicPr>
          <p:cNvPr descr="A close up of a sign&#10;&#10;Description automatically generated" id="53" name="Google Shape;53;p6"/>
          <p:cNvPicPr preferRelativeResize="0"/>
          <p:nvPr/>
        </p:nvPicPr>
        <p:blipFill rotWithShape="1">
          <a:blip r:embed="rId13">
            <a:alphaModFix/>
          </a:blip>
          <a:srcRect b="0" l="0" r="0" t="0"/>
          <a:stretch/>
        </p:blipFill>
        <p:spPr>
          <a:xfrm>
            <a:off x="42305756" y="569120"/>
            <a:ext cx="1106089" cy="1106089"/>
          </a:xfrm>
          <a:prstGeom prst="rect">
            <a:avLst/>
          </a:prstGeom>
          <a:noFill/>
          <a:ln>
            <a:noFill/>
          </a:ln>
        </p:spPr>
      </p:pic>
      <p:pic>
        <p:nvPicPr>
          <p:cNvPr descr="A picture containing clock&#10;&#10;Description automatically generated" id="54" name="Google Shape;54;p6"/>
          <p:cNvPicPr preferRelativeResize="0"/>
          <p:nvPr/>
        </p:nvPicPr>
        <p:blipFill rotWithShape="1">
          <a:blip r:embed="rId14">
            <a:alphaModFix/>
          </a:blip>
          <a:srcRect b="0" l="0" r="0" t="0"/>
          <a:stretch/>
        </p:blipFill>
        <p:spPr>
          <a:xfrm>
            <a:off x="39517081" y="3199933"/>
            <a:ext cx="2373170" cy="601203"/>
          </a:xfrm>
          <a:prstGeom prst="rect">
            <a:avLst/>
          </a:prstGeom>
          <a:noFill/>
          <a:ln>
            <a:noFill/>
          </a:ln>
        </p:spPr>
      </p:pic>
      <p:pic>
        <p:nvPicPr>
          <p:cNvPr descr="Google Shape;113;p1" id="55" name="Google Shape;55;p6"/>
          <p:cNvPicPr preferRelativeResize="0"/>
          <p:nvPr/>
        </p:nvPicPr>
        <p:blipFill rotWithShape="1">
          <a:blip r:embed="rId15">
            <a:alphaModFix/>
          </a:blip>
          <a:srcRect b="0" l="0" r="0" t="0"/>
          <a:stretch/>
        </p:blipFill>
        <p:spPr>
          <a:xfrm>
            <a:off x="3723686" y="11707278"/>
            <a:ext cx="6408550" cy="7047994"/>
          </a:xfrm>
          <a:prstGeom prst="rect">
            <a:avLst/>
          </a:prstGeom>
          <a:noFill/>
          <a:ln>
            <a:noFill/>
          </a:ln>
        </p:spPr>
      </p:pic>
      <p:pic>
        <p:nvPicPr>
          <p:cNvPr id="56" name="Google Shape;56;p6"/>
          <p:cNvPicPr preferRelativeResize="0"/>
          <p:nvPr/>
        </p:nvPicPr>
        <p:blipFill rotWithShape="1">
          <a:blip r:embed="rId16">
            <a:alphaModFix/>
          </a:blip>
          <a:srcRect b="0" l="0" r="0" t="0"/>
          <a:stretch/>
        </p:blipFill>
        <p:spPr>
          <a:xfrm>
            <a:off x="20776425" y="12749975"/>
            <a:ext cx="9449812" cy="4886968"/>
          </a:xfrm>
          <a:prstGeom prst="rect">
            <a:avLst/>
          </a:prstGeom>
          <a:noFill/>
          <a:ln>
            <a:noFill/>
          </a:ln>
        </p:spPr>
      </p:pic>
      <p:pic>
        <p:nvPicPr>
          <p:cNvPr id="57" name="Google Shape;57;p6"/>
          <p:cNvPicPr preferRelativeResize="0"/>
          <p:nvPr/>
        </p:nvPicPr>
        <p:blipFill rotWithShape="1">
          <a:blip r:embed="rId17">
            <a:alphaModFix/>
          </a:blip>
          <a:srcRect b="0" l="0" r="0" t="0"/>
          <a:stretch/>
        </p:blipFill>
        <p:spPr>
          <a:xfrm>
            <a:off x="12506425" y="12548577"/>
            <a:ext cx="7952499" cy="536538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