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56" r:id="rId5"/>
    <p:sldId id="273" r:id="rId6"/>
    <p:sldId id="274" r:id="rId7"/>
    <p:sldId id="294" r:id="rId8"/>
    <p:sldId id="297" r:id="rId9"/>
    <p:sldId id="296" r:id="rId10"/>
    <p:sldId id="295" r:id="rId11"/>
    <p:sldId id="275" r:id="rId12"/>
    <p:sldId id="302" r:id="rId13"/>
    <p:sldId id="292" r:id="rId14"/>
    <p:sldId id="288" r:id="rId15"/>
    <p:sldId id="299" r:id="rId16"/>
    <p:sldId id="291" r:id="rId17"/>
    <p:sldId id="30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311" dt="2021-04-12T20:16:22.944"/>
    <p1510:client id="{1CC67FFB-BAA3-8F82-D4C2-793A99DC9517}" v="517" dt="2021-04-12T19:55:14.729"/>
    <p1510:client id="{34FF7E44-7E83-645D-EC2E-358936100B27}" v="885" dt="2021-04-12T20:24:28.022"/>
    <p1510:client id="{4FCC75D4-080E-D2E5-5DCC-FF273A8752C8}" v="2" dt="2021-04-12T19:56:39.748"/>
    <p1510:client id="{9BBFBC9F-70D8-B000-EADB-1CBA9A8C9A90}" v="49" dt="2021-04-10T03:31:17.577"/>
    <p1510:client id="{B6BCD244-7CB7-D0B8-ED3D-2CE4BB0FC69F}" v="90" dt="2021-04-10T14:54:17.562"/>
    <p1510:client id="{C211BD9F-C0AC-B000-EADB-1693FA0F4204}" v="3" dt="2021-04-11T03:18:22.707"/>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337E36-E95C-48DF-A6BC-4024F80F5321}" type="datetimeFigureOut">
              <a:rPr lang="en-US" smtClean="0"/>
              <a:t>8/1/2021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E5480F-EDB4-47F2-960C-E608AE51B0ED}" type="slidenum">
              <a:rPr lang="en-US" smtClean="0"/>
              <a:t>‹#›</a:t>
            </a:fld>
            <a:endParaRPr lang="en-US"/>
          </a:p>
        </p:txBody>
      </p:sp>
    </p:spTree>
    <p:extLst>
      <p:ext uri="{BB962C8B-B14F-4D97-AF65-F5344CB8AC3E}">
        <p14:creationId xmlns:p14="http://schemas.microsoft.com/office/powerpoint/2010/main" val="1313069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8/1/2021</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mailto:sadjadi@cs.fiu.edu" TargetMode="External"/><Relationship Id="rId2" Type="http://schemas.openxmlformats.org/officeDocument/2006/relationships/hyperlink" Target="mailto:crpalaci@fiu.ed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1680604" y="283779"/>
            <a:ext cx="9072880" cy="1064172"/>
          </a:xfrm>
        </p:spPr>
        <p:txBody>
          <a:bodyPr/>
          <a:lstStyle/>
          <a:p>
            <a:r>
              <a:rPr lang="en-US" dirty="0">
                <a:solidFill>
                  <a:schemeClr val="accent2"/>
                </a:solidFill>
              </a:rPr>
              <a:t>Baby Feed 7.0</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680604" y="2131674"/>
            <a:ext cx="4977214" cy="4156585"/>
          </a:xfrm>
        </p:spPr>
        <p:txBody>
          <a:bodyPr vert="horz" lIns="91440" tIns="45720" rIns="91440" bIns="45720" rtlCol="0" anchor="t">
            <a:normAutofit fontScale="92500" lnSpcReduction="10000"/>
          </a:bodyPr>
          <a:lstStyle/>
          <a:p>
            <a:r>
              <a:rPr lang="en-US" b="1" dirty="0">
                <a:solidFill>
                  <a:schemeClr val="accent2"/>
                </a:solidFill>
              </a:rPr>
              <a:t>Product Owner: </a:t>
            </a:r>
            <a:r>
              <a:rPr lang="en-US" dirty="0"/>
              <a:t>Dr. Cristina Palacios</a:t>
            </a:r>
          </a:p>
          <a:p>
            <a:r>
              <a:rPr lang="en-US" b="1" dirty="0">
                <a:solidFill>
                  <a:schemeClr val="accent2"/>
                </a:solidFill>
              </a:rPr>
              <a:t>Instructor:</a:t>
            </a:r>
            <a:r>
              <a:rPr lang="en-US" b="1" dirty="0"/>
              <a:t> </a:t>
            </a:r>
            <a:r>
              <a:rPr lang="en-US" dirty="0"/>
              <a:t>Masoud </a:t>
            </a:r>
            <a:r>
              <a:rPr lang="en-US" dirty="0" err="1"/>
              <a:t>Sadjadi</a:t>
            </a:r>
            <a:endParaRPr lang="en-US" dirty="0">
              <a:cs typeface="Arial"/>
            </a:endParaRPr>
          </a:p>
          <a:p>
            <a:endParaRPr lang="en-US" dirty="0"/>
          </a:p>
          <a:p>
            <a:r>
              <a:rPr lang="en-US" b="1" dirty="0">
                <a:solidFill>
                  <a:schemeClr val="accent2"/>
                </a:solidFill>
              </a:rPr>
              <a:t>Team Members:</a:t>
            </a:r>
            <a:endParaRPr lang="en-US" b="1" dirty="0">
              <a:solidFill>
                <a:schemeClr val="accent2"/>
              </a:solidFill>
              <a:cs typeface="Arial"/>
            </a:endParaRPr>
          </a:p>
          <a:p>
            <a:pPr rtl="0">
              <a:lnSpc>
                <a:spcPct val="120000"/>
              </a:lnSpc>
              <a:spcBef>
                <a:spcPts val="0"/>
              </a:spcBef>
              <a:spcAft>
                <a:spcPts val="0"/>
              </a:spcAft>
            </a:pPr>
            <a:r>
              <a:rPr lang="en-US" dirty="0"/>
              <a:t>Alberto </a:t>
            </a:r>
            <a:r>
              <a:rPr lang="en-US" dirty="0" err="1"/>
              <a:t>Canete</a:t>
            </a:r>
            <a:endParaRPr lang="en-US" dirty="0"/>
          </a:p>
          <a:p>
            <a:pPr rtl="0">
              <a:lnSpc>
                <a:spcPct val="120000"/>
              </a:lnSpc>
              <a:spcBef>
                <a:spcPts val="0"/>
              </a:spcBef>
              <a:spcAft>
                <a:spcPts val="0"/>
              </a:spcAft>
            </a:pPr>
            <a:r>
              <a:rPr lang="en-US" dirty="0"/>
              <a:t>Arturo Sanchez</a:t>
            </a:r>
          </a:p>
          <a:p>
            <a:pPr rtl="0">
              <a:lnSpc>
                <a:spcPct val="120000"/>
              </a:lnSpc>
              <a:spcBef>
                <a:spcPts val="0"/>
              </a:spcBef>
              <a:spcAft>
                <a:spcPts val="0"/>
              </a:spcAft>
            </a:pPr>
            <a:r>
              <a:rPr lang="en-US" dirty="0"/>
              <a:t>Cody Jimenez</a:t>
            </a:r>
          </a:p>
          <a:p>
            <a:pPr rtl="0">
              <a:lnSpc>
                <a:spcPct val="120000"/>
              </a:lnSpc>
              <a:spcBef>
                <a:spcPts val="0"/>
              </a:spcBef>
              <a:spcAft>
                <a:spcPts val="0"/>
              </a:spcAft>
            </a:pPr>
            <a:r>
              <a:rPr lang="en-US" dirty="0"/>
              <a:t>Henry </a:t>
            </a:r>
            <a:r>
              <a:rPr lang="en-US" dirty="0" err="1"/>
              <a:t>Labrada</a:t>
            </a:r>
            <a:endParaRPr lang="en-US" dirty="0"/>
          </a:p>
          <a:p>
            <a:pPr rtl="0">
              <a:lnSpc>
                <a:spcPct val="120000"/>
              </a:lnSpc>
              <a:spcBef>
                <a:spcPts val="0"/>
              </a:spcBef>
              <a:spcAft>
                <a:spcPts val="0"/>
              </a:spcAft>
            </a:pPr>
            <a:r>
              <a:rPr lang="en-US" dirty="0" err="1"/>
              <a:t>Mikhala</a:t>
            </a:r>
            <a:r>
              <a:rPr lang="en-US" dirty="0"/>
              <a:t> Sanchez</a:t>
            </a:r>
          </a:p>
          <a:p>
            <a:br>
              <a:rPr lang="en-US" dirty="0"/>
            </a:br>
            <a:endParaRPr lang="en-US" dirty="0">
              <a:cs typeface="Arial"/>
            </a:endParaRPr>
          </a:p>
          <a:p>
            <a:endParaRPr lang="en-US" dirty="0"/>
          </a:p>
        </p:txBody>
      </p:sp>
      <p:pic>
        <p:nvPicPr>
          <p:cNvPr id="4" name="Picture 3" descr="A close up of a logo&#10;&#10;Description automatically generated">
            <a:extLst>
              <a:ext uri="{FF2B5EF4-FFF2-40B4-BE49-F238E27FC236}">
                <a16:creationId xmlns:a16="http://schemas.microsoft.com/office/drawing/2014/main" id="{7A47ADB4-BA6B-0747-8BF4-0507FCC1F6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1982" y="2131674"/>
            <a:ext cx="3449414" cy="3569324"/>
          </a:xfrm>
          <a:prstGeom prst="rect">
            <a:avLst/>
          </a:prstGeom>
        </p:spPr>
      </p:pic>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dirty="0">
                <a:solidFill>
                  <a:schemeClr val="accent2"/>
                </a:solidFill>
              </a:rPr>
              <a:t>Use Case Diagram</a:t>
            </a:r>
          </a:p>
        </p:txBody>
      </p:sp>
      <p:pic>
        <p:nvPicPr>
          <p:cNvPr id="2052" name="Picture 4">
            <a:extLst>
              <a:ext uri="{FF2B5EF4-FFF2-40B4-BE49-F238E27FC236}">
                <a16:creationId xmlns:a16="http://schemas.microsoft.com/office/drawing/2014/main" id="{04FEAE32-26FE-4B7A-8219-40B2CA220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905" y="1456298"/>
            <a:ext cx="6917856" cy="46631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054EDB2-8D46-4CFD-944C-382A931FA50A}"/>
              </a:ext>
            </a:extLst>
          </p:cNvPr>
          <p:cNvSpPr txBox="1"/>
          <p:nvPr/>
        </p:nvSpPr>
        <p:spPr>
          <a:xfrm>
            <a:off x="3804124" y="6033143"/>
            <a:ext cx="6017417" cy="923330"/>
          </a:xfrm>
          <a:prstGeom prst="rect">
            <a:avLst/>
          </a:prstGeom>
          <a:noFill/>
        </p:spPr>
        <p:txBody>
          <a:bodyPr wrap="none" rtlCol="0">
            <a:spAutoFit/>
          </a:bodyPr>
          <a:lstStyle/>
          <a:p>
            <a:pPr algn="ctr" rtl="0">
              <a:spcBef>
                <a:spcPts val="0"/>
              </a:spcBef>
              <a:spcAft>
                <a:spcPts val="0"/>
              </a:spcAft>
            </a:pPr>
            <a:r>
              <a:rPr lang="en-US" sz="1800" b="0" i="1" u="none" strike="noStrike" dirty="0">
                <a:solidFill>
                  <a:schemeClr val="bg1"/>
                </a:solidFill>
                <a:effectLst/>
                <a:latin typeface="Times New Roman" panose="02020603050405020304" pitchFamily="18" charset="0"/>
              </a:rPr>
              <a:t> Use case diagram of the results page in clinician portal (M.S.)</a:t>
            </a:r>
            <a:endParaRPr lang="en-US" b="0" dirty="0">
              <a:solidFill>
                <a:schemeClr val="bg1"/>
              </a:solidFill>
              <a:effectLst/>
            </a:endParaRPr>
          </a:p>
          <a:p>
            <a:br>
              <a:rPr lang="en-US" dirty="0"/>
            </a:br>
            <a:endParaRPr lang="en-US" dirty="0"/>
          </a:p>
        </p:txBody>
      </p:sp>
    </p:spTree>
    <p:extLst>
      <p:ext uri="{BB962C8B-B14F-4D97-AF65-F5344CB8AC3E}">
        <p14:creationId xmlns:p14="http://schemas.microsoft.com/office/powerpoint/2010/main" val="1960593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a:solidFill>
                  <a:schemeClr val="accent2"/>
                </a:solidFill>
              </a:rPr>
              <a:t>Sequence Diagrams</a:t>
            </a:r>
          </a:p>
        </p:txBody>
      </p:sp>
      <p:pic>
        <p:nvPicPr>
          <p:cNvPr id="1030" name="Picture 6">
            <a:extLst>
              <a:ext uri="{FF2B5EF4-FFF2-40B4-BE49-F238E27FC236}">
                <a16:creationId xmlns:a16="http://schemas.microsoft.com/office/drawing/2014/main" id="{8B2F7C61-1951-4AF1-9250-7697CE3A7B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9788" y="1522545"/>
            <a:ext cx="8539554" cy="442031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F54BF24-4ABB-4CCC-A973-F86EB0301995}"/>
              </a:ext>
            </a:extLst>
          </p:cNvPr>
          <p:cNvSpPr txBox="1"/>
          <p:nvPr/>
        </p:nvSpPr>
        <p:spPr>
          <a:xfrm>
            <a:off x="3958640" y="5858445"/>
            <a:ext cx="7680252" cy="369332"/>
          </a:xfrm>
          <a:prstGeom prst="rect">
            <a:avLst/>
          </a:prstGeom>
          <a:noFill/>
        </p:spPr>
        <p:txBody>
          <a:bodyPr wrap="square" rtlCol="0">
            <a:spAutoFit/>
          </a:bodyPr>
          <a:lstStyle/>
          <a:p>
            <a:r>
              <a:rPr lang="en-US" sz="1800" b="0" i="1" u="none" strike="noStrike" dirty="0">
                <a:solidFill>
                  <a:schemeClr val="bg1"/>
                </a:solidFill>
                <a:effectLst/>
                <a:latin typeface="Times New Roman" panose="02020603050405020304" pitchFamily="18" charset="0"/>
              </a:rPr>
              <a:t>Sequence diagram of results filtering by parent username (M.S.)</a:t>
            </a:r>
            <a:endParaRPr lang="en-US" dirty="0">
              <a:solidFill>
                <a:schemeClr val="bg1"/>
              </a:solidFill>
            </a:endParaRPr>
          </a:p>
        </p:txBody>
      </p:sp>
    </p:spTree>
    <p:extLst>
      <p:ext uri="{BB962C8B-B14F-4D97-AF65-F5344CB8AC3E}">
        <p14:creationId xmlns:p14="http://schemas.microsoft.com/office/powerpoint/2010/main" val="22520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a:solidFill>
                  <a:schemeClr val="accent2"/>
                </a:solidFill>
              </a:rPr>
              <a:t>Class Diagram</a:t>
            </a:r>
            <a:endParaRPr lang="en-US"/>
          </a:p>
        </p:txBody>
      </p:sp>
      <p:pic>
        <p:nvPicPr>
          <p:cNvPr id="4100" name="Picture 4">
            <a:extLst>
              <a:ext uri="{FF2B5EF4-FFF2-40B4-BE49-F238E27FC236}">
                <a16:creationId xmlns:a16="http://schemas.microsoft.com/office/drawing/2014/main" id="{6BE3985A-0739-42DB-B8F7-6BD201C17E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6316" y="1451979"/>
            <a:ext cx="8006497" cy="46063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CD338B-0056-40E7-B0BC-AF6498DB2050}"/>
              </a:ext>
            </a:extLst>
          </p:cNvPr>
          <p:cNvSpPr txBox="1"/>
          <p:nvPr/>
        </p:nvSpPr>
        <p:spPr>
          <a:xfrm>
            <a:off x="4989138" y="5971979"/>
            <a:ext cx="3580852" cy="923330"/>
          </a:xfrm>
          <a:prstGeom prst="rect">
            <a:avLst/>
          </a:prstGeom>
          <a:noFill/>
        </p:spPr>
        <p:txBody>
          <a:bodyPr wrap="none" rtlCol="0">
            <a:spAutoFit/>
          </a:bodyPr>
          <a:lstStyle/>
          <a:p>
            <a:pPr algn="ctr" rtl="0">
              <a:spcBef>
                <a:spcPts val="0"/>
              </a:spcBef>
              <a:spcAft>
                <a:spcPts val="0"/>
              </a:spcAft>
            </a:pPr>
            <a:r>
              <a:rPr lang="en-US" sz="1800" b="0" i="1" u="none" strike="noStrike" dirty="0">
                <a:solidFill>
                  <a:schemeClr val="bg1"/>
                </a:solidFill>
                <a:effectLst/>
                <a:latin typeface="Times New Roman" panose="02020603050405020304" pitchFamily="18" charset="0"/>
              </a:rPr>
              <a:t>Class diagram of results page (M.S.)</a:t>
            </a:r>
            <a:endParaRPr lang="en-US" b="0" dirty="0">
              <a:solidFill>
                <a:schemeClr val="bg1"/>
              </a:solidFill>
              <a:effectLst/>
            </a:endParaRPr>
          </a:p>
          <a:p>
            <a:br>
              <a:rPr lang="en-US" dirty="0"/>
            </a:br>
            <a:endParaRPr lang="en-US" dirty="0"/>
          </a:p>
        </p:txBody>
      </p:sp>
    </p:spTree>
    <p:extLst>
      <p:ext uri="{BB962C8B-B14F-4D97-AF65-F5344CB8AC3E}">
        <p14:creationId xmlns:p14="http://schemas.microsoft.com/office/powerpoint/2010/main" val="1066222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a:solidFill>
                  <a:schemeClr val="accent2"/>
                </a:solidFill>
              </a:rPr>
              <a:t>System Design Development</a:t>
            </a:r>
          </a:p>
        </p:txBody>
      </p:sp>
      <p:pic>
        <p:nvPicPr>
          <p:cNvPr id="2" name="Picture 4" descr="Chart&#10;&#10;Description automatically generated">
            <a:extLst>
              <a:ext uri="{FF2B5EF4-FFF2-40B4-BE49-F238E27FC236}">
                <a16:creationId xmlns:a16="http://schemas.microsoft.com/office/drawing/2014/main" id="{ED0B0716-25E6-492C-BD1D-B6E67E6E7F37}"/>
              </a:ext>
            </a:extLst>
          </p:cNvPr>
          <p:cNvPicPr>
            <a:picLocks noChangeAspect="1"/>
          </p:cNvPicPr>
          <p:nvPr/>
        </p:nvPicPr>
        <p:blipFill>
          <a:blip r:embed="rId2"/>
          <a:stretch>
            <a:fillRect/>
          </a:stretch>
        </p:blipFill>
        <p:spPr>
          <a:xfrm>
            <a:off x="2307772" y="1949209"/>
            <a:ext cx="8940799" cy="3721581"/>
          </a:xfrm>
          <a:prstGeom prst="rect">
            <a:avLst/>
          </a:prstGeom>
        </p:spPr>
      </p:pic>
    </p:spTree>
    <p:extLst>
      <p:ext uri="{BB962C8B-B14F-4D97-AF65-F5344CB8AC3E}">
        <p14:creationId xmlns:p14="http://schemas.microsoft.com/office/powerpoint/2010/main" val="2221043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C7E93-8A5F-4A80-A281-CAAE4112CD56}"/>
              </a:ext>
            </a:extLst>
          </p:cNvPr>
          <p:cNvSpPr>
            <a:spLocks noGrp="1"/>
          </p:cNvSpPr>
          <p:nvPr>
            <p:ph type="title"/>
          </p:nvPr>
        </p:nvSpPr>
        <p:spPr/>
        <p:txBody>
          <a:bodyPr/>
          <a:lstStyle/>
          <a:p>
            <a:r>
              <a:rPr lang="en-US" b="1">
                <a:solidFill>
                  <a:schemeClr val="accent2"/>
                </a:solidFill>
              </a:rPr>
              <a:t>Summary</a:t>
            </a:r>
          </a:p>
        </p:txBody>
      </p:sp>
      <p:sp>
        <p:nvSpPr>
          <p:cNvPr id="3" name="Content Placeholder 2">
            <a:extLst>
              <a:ext uri="{FF2B5EF4-FFF2-40B4-BE49-F238E27FC236}">
                <a16:creationId xmlns:a16="http://schemas.microsoft.com/office/drawing/2014/main" id="{3F84664A-5BFB-4D1A-BDBF-48652031B583}"/>
              </a:ext>
            </a:extLst>
          </p:cNvPr>
          <p:cNvSpPr>
            <a:spLocks noGrp="1"/>
          </p:cNvSpPr>
          <p:nvPr>
            <p:ph idx="1"/>
          </p:nvPr>
        </p:nvSpPr>
        <p:spPr/>
        <p:txBody>
          <a:bodyPr vert="horz" lIns="91440" tIns="45720" rIns="91440" bIns="45720" rtlCol="0" anchor="t">
            <a:normAutofit/>
          </a:bodyPr>
          <a:lstStyle/>
          <a:p>
            <a:r>
              <a:rPr lang="en-US" dirty="0">
                <a:cs typeface="Arial"/>
              </a:rPr>
              <a:t>The primary objective with this development cycle was to make improvements to the already implemented </a:t>
            </a:r>
            <a:r>
              <a:rPr lang="en-US" dirty="0" err="1">
                <a:cs typeface="Arial"/>
              </a:rPr>
              <a:t>BabyFeed</a:t>
            </a:r>
            <a:r>
              <a:rPr lang="en-US" dirty="0">
                <a:cs typeface="Arial"/>
              </a:rPr>
              <a:t> application by using feedback from real </a:t>
            </a:r>
            <a:r>
              <a:rPr lang="en-US" dirty="0" err="1">
                <a:cs typeface="Arial"/>
              </a:rPr>
              <a:t>BabyFeed</a:t>
            </a:r>
            <a:r>
              <a:rPr lang="en-US" dirty="0">
                <a:cs typeface="Arial"/>
              </a:rPr>
              <a:t> users. </a:t>
            </a:r>
          </a:p>
          <a:p>
            <a:r>
              <a:rPr lang="en-US" dirty="0">
                <a:cs typeface="Arial"/>
              </a:rPr>
              <a:t>In the future, this project could be improved by finding and fixing bugs that may be present throughout.</a:t>
            </a:r>
          </a:p>
          <a:p>
            <a:endParaRPr lang="en-US" dirty="0">
              <a:cs typeface="Arial"/>
            </a:endParaRPr>
          </a:p>
          <a:p>
            <a:r>
              <a:rPr lang="en-US" dirty="0">
                <a:cs typeface="Arial"/>
              </a:rPr>
              <a:t>Product Owner: Dr. Cristina Palacios</a:t>
            </a:r>
          </a:p>
          <a:p>
            <a:pPr lvl="1"/>
            <a:r>
              <a:rPr lang="en-US" dirty="0">
                <a:cs typeface="Arial"/>
              </a:rPr>
              <a:t>Email: </a:t>
            </a:r>
            <a:r>
              <a:rPr lang="en-US" dirty="0">
                <a:cs typeface="Arial"/>
                <a:hlinkClick r:id="rId2"/>
              </a:rPr>
              <a:t>crpalaci@fiu.edu</a:t>
            </a:r>
            <a:endParaRPr lang="en-US" dirty="0">
              <a:cs typeface="Arial"/>
            </a:endParaRPr>
          </a:p>
          <a:p>
            <a:pPr marL="457200" lvl="1" indent="0">
              <a:buNone/>
            </a:pPr>
            <a:endParaRPr lang="en-US" dirty="0">
              <a:cs typeface="Arial"/>
            </a:endParaRPr>
          </a:p>
          <a:p>
            <a:r>
              <a:rPr lang="en-US" dirty="0">
                <a:cs typeface="Arial"/>
              </a:rPr>
              <a:t>Professor: Masoud </a:t>
            </a:r>
            <a:r>
              <a:rPr lang="en-US" dirty="0" err="1">
                <a:cs typeface="Arial"/>
              </a:rPr>
              <a:t>Sadjadi</a:t>
            </a:r>
            <a:endParaRPr lang="en-US" dirty="0">
              <a:cs typeface="Arial"/>
            </a:endParaRPr>
          </a:p>
          <a:p>
            <a:pPr lvl="1"/>
            <a:r>
              <a:rPr lang="en-US" dirty="0">
                <a:cs typeface="Arial"/>
              </a:rPr>
              <a:t>Email: </a:t>
            </a:r>
            <a:r>
              <a:rPr lang="en-US" dirty="0">
                <a:cs typeface="Arial"/>
                <a:hlinkClick r:id="rId3"/>
              </a:rPr>
              <a:t>sadjadi@cs.fiu.edu</a:t>
            </a:r>
            <a:r>
              <a:rPr lang="en-US" dirty="0">
                <a:cs typeface="Arial"/>
              </a:rPr>
              <a:t> </a:t>
            </a:r>
          </a:p>
          <a:p>
            <a:endParaRPr lang="en-US" dirty="0">
              <a:cs typeface="Arial"/>
            </a:endParaRPr>
          </a:p>
          <a:p>
            <a:endParaRPr lang="en-US" dirty="0">
              <a:cs typeface="Arial"/>
            </a:endParaRPr>
          </a:p>
          <a:p>
            <a:pPr marL="0" indent="0">
              <a:buNone/>
            </a:pPr>
            <a:endParaRPr lang="en-US" dirty="0">
              <a:cs typeface="Arial"/>
            </a:endParaRPr>
          </a:p>
        </p:txBody>
      </p:sp>
    </p:spTree>
    <p:extLst>
      <p:ext uri="{BB962C8B-B14F-4D97-AF65-F5344CB8AC3E}">
        <p14:creationId xmlns:p14="http://schemas.microsoft.com/office/powerpoint/2010/main" val="1407331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b="1">
                <a:solidFill>
                  <a:schemeClr val="accent2"/>
                </a:solidFill>
              </a:rPr>
              <a:t>Problem Description</a:t>
            </a: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881896"/>
            <a:ext cx="9718652" cy="3955415"/>
          </a:xfrm>
        </p:spPr>
        <p:txBody>
          <a:bodyPr vert="horz" lIns="91440" tIns="45720" rIns="91440" bIns="45720" rtlCol="0" anchor="t">
            <a:normAutofit/>
          </a:bodyPr>
          <a:lstStyle/>
          <a:p>
            <a:pPr marL="0" indent="0">
              <a:buNone/>
            </a:pPr>
            <a:r>
              <a:rPr lang="en-US" dirty="0">
                <a:ea typeface="+mn-lt"/>
                <a:cs typeface="+mn-lt"/>
              </a:rPr>
              <a:t>Baby Feed is a web application that can be used by clinicians and parents to monitor the diet of an infant via questionnaires and surveys to ensure the infant is within healthy range. This is achieved by calculating the number of calories, nutrients, vitamins, etc., that the infant receives from the foods inputted by the parent to give visual feedback. In Baby Feed v7, the parent portal received a Spanish translation that users can switch to at will, as well as bug fixes to improve the quality of life of the application. </a:t>
            </a:r>
          </a:p>
        </p:txBody>
      </p:sp>
    </p:spTree>
    <p:extLst>
      <p:ext uri="{BB962C8B-B14F-4D97-AF65-F5344CB8AC3E}">
        <p14:creationId xmlns:p14="http://schemas.microsoft.com/office/powerpoint/2010/main" val="44065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b="1" dirty="0">
                <a:solidFill>
                  <a:schemeClr val="accent2"/>
                </a:solidFill>
              </a:rPr>
              <a:t>Problem Management</a:t>
            </a:r>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a:xfrm>
            <a:off x="1917998" y="1825625"/>
            <a:ext cx="9718653" cy="3955415"/>
          </a:xfrm>
        </p:spPr>
        <p:txBody>
          <a:bodyPr vert="horz" lIns="91440" tIns="45720" rIns="91440" bIns="45720" rtlCol="0" anchor="t">
            <a:normAutofit/>
          </a:bodyPr>
          <a:lstStyle/>
          <a:p>
            <a:pPr marL="0" indent="0">
              <a:buNone/>
            </a:pPr>
            <a:r>
              <a:rPr lang="en-US" dirty="0">
                <a:cs typeface="Arial"/>
              </a:rPr>
              <a:t>This project was developed in a semester with the following timeline:</a:t>
            </a:r>
          </a:p>
          <a:p>
            <a:pPr marL="0" indent="0">
              <a:buNone/>
            </a:pPr>
            <a:r>
              <a:rPr lang="en-US" b="1" u="sng" dirty="0"/>
              <a:t>5 Sprints</a:t>
            </a:r>
          </a:p>
          <a:p>
            <a:pPr marL="0" indent="0">
              <a:buNone/>
            </a:pPr>
            <a:r>
              <a:rPr lang="en-US" dirty="0"/>
              <a:t>1st Sprint: </a:t>
            </a:r>
          </a:p>
          <a:p>
            <a:pPr lvl="1">
              <a:buFont typeface="Wingdings" panose="05000000000000000000" pitchFamily="2" charset="2"/>
              <a:buChar char="q"/>
            </a:pPr>
            <a:r>
              <a:rPr lang="en-US" dirty="0"/>
              <a:t> Meeting and coordinating with project owner.</a:t>
            </a:r>
          </a:p>
          <a:p>
            <a:pPr lvl="1">
              <a:buFont typeface="Wingdings" panose="05000000000000000000" pitchFamily="2" charset="2"/>
              <a:buChar char="q"/>
            </a:pPr>
            <a:r>
              <a:rPr lang="en-US" dirty="0"/>
              <a:t> Understanding the version of the program we were given and environment setup</a:t>
            </a:r>
          </a:p>
          <a:p>
            <a:pPr lvl="1">
              <a:buFont typeface="Wingdings" panose="05000000000000000000" pitchFamily="2" charset="2"/>
              <a:buChar char="q"/>
            </a:pPr>
            <a:r>
              <a:rPr lang="en-US" dirty="0"/>
              <a:t> Becoming familiar with code and documentation.</a:t>
            </a:r>
          </a:p>
          <a:p>
            <a:pPr marL="0" indent="0">
              <a:buNone/>
            </a:pPr>
            <a:r>
              <a:rPr lang="en-US" dirty="0"/>
              <a:t>2nd – 4</a:t>
            </a:r>
            <a:r>
              <a:rPr lang="en-US" baseline="30000" dirty="0"/>
              <a:t>th</a:t>
            </a:r>
            <a:r>
              <a:rPr lang="en-US" dirty="0"/>
              <a:t> Sprint:</a:t>
            </a:r>
          </a:p>
          <a:p>
            <a:pPr lvl="1">
              <a:buFont typeface="Wingdings" panose="05000000000000000000" pitchFamily="2" charset="2"/>
              <a:buChar char="q"/>
            </a:pPr>
            <a:r>
              <a:rPr lang="en-US" dirty="0"/>
              <a:t> Improvement of previous features to create a more refined product.</a:t>
            </a:r>
          </a:p>
          <a:p>
            <a:pPr marL="0" indent="0">
              <a:buNone/>
            </a:pPr>
            <a:r>
              <a:rPr lang="en-US" dirty="0"/>
              <a:t>Final Sprint: </a:t>
            </a:r>
          </a:p>
          <a:p>
            <a:pPr lvl="1">
              <a:buFont typeface="Wingdings" panose="05000000000000000000" pitchFamily="2" charset="2"/>
              <a:buChar char="q"/>
            </a:pPr>
            <a:r>
              <a:rPr lang="en-US" dirty="0"/>
              <a:t> Finding and fixing bugs</a:t>
            </a:r>
          </a:p>
          <a:p>
            <a:pPr lvl="1">
              <a:buFont typeface="Wingdings" panose="05000000000000000000" pitchFamily="2" charset="2"/>
              <a:buChar char="q"/>
            </a:pPr>
            <a:r>
              <a:rPr lang="en-US" dirty="0"/>
              <a:t> Preparing final deliverable</a:t>
            </a:r>
          </a:p>
        </p:txBody>
      </p:sp>
    </p:spTree>
    <p:extLst>
      <p:ext uri="{BB962C8B-B14F-4D97-AF65-F5344CB8AC3E}">
        <p14:creationId xmlns:p14="http://schemas.microsoft.com/office/powerpoint/2010/main" val="2576431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ECE-165F-43E3-9EF8-8ACB7FA204A3}"/>
              </a:ext>
            </a:extLst>
          </p:cNvPr>
          <p:cNvSpPr>
            <a:spLocks noGrp="1"/>
          </p:cNvSpPr>
          <p:nvPr>
            <p:ph type="title"/>
          </p:nvPr>
        </p:nvSpPr>
        <p:spPr/>
        <p:txBody>
          <a:bodyPr/>
          <a:lstStyle/>
          <a:p>
            <a:r>
              <a:rPr lang="en-US">
                <a:solidFill>
                  <a:srgbClr val="FFC000"/>
                </a:solidFill>
                <a:cs typeface="Arial"/>
              </a:rPr>
              <a:t>User Stories</a:t>
            </a:r>
            <a:endParaRPr lang="en-US"/>
          </a:p>
        </p:txBody>
      </p:sp>
      <p:sp>
        <p:nvSpPr>
          <p:cNvPr id="3" name="Content Placeholder 2">
            <a:extLst>
              <a:ext uri="{FF2B5EF4-FFF2-40B4-BE49-F238E27FC236}">
                <a16:creationId xmlns:a16="http://schemas.microsoft.com/office/drawing/2014/main" id="{1132EC6A-21A1-48A4-839F-422909D40A1A}"/>
              </a:ext>
            </a:extLst>
          </p:cNvPr>
          <p:cNvSpPr>
            <a:spLocks noGrp="1"/>
          </p:cNvSpPr>
          <p:nvPr>
            <p:ph idx="1"/>
          </p:nvPr>
        </p:nvSpPr>
        <p:spPr>
          <a:xfrm>
            <a:off x="1920240" y="1825625"/>
            <a:ext cx="9718652" cy="4631150"/>
          </a:xfrm>
        </p:spPr>
        <p:txBody>
          <a:bodyPr vert="horz" lIns="91440" tIns="45720" rIns="91440" bIns="45720" rtlCol="0" anchor="t">
            <a:normAutofit fontScale="92500" lnSpcReduction="10000"/>
          </a:bodyPr>
          <a:lstStyle/>
          <a:p>
            <a:pPr>
              <a:buNone/>
            </a:pPr>
            <a:r>
              <a:rPr lang="en-US" sz="2100" b="1" dirty="0">
                <a:solidFill>
                  <a:srgbClr val="FFC000"/>
                </a:solidFill>
                <a:ea typeface="+mn-lt"/>
                <a:cs typeface="+mn-lt"/>
              </a:rPr>
              <a:t>&lt;BF-S2021-68&gt; </a:t>
            </a:r>
            <a:r>
              <a:rPr lang="en-US" b="1" dirty="0">
                <a:ea typeface="+mn-lt"/>
                <a:cs typeface="+mn-lt"/>
              </a:rPr>
              <a:t>bug in admin portal on updating the food item values</a:t>
            </a:r>
          </a:p>
          <a:p>
            <a:pPr>
              <a:buNone/>
            </a:pPr>
            <a:r>
              <a:rPr lang="en-US" sz="2100" b="1" dirty="0">
                <a:solidFill>
                  <a:srgbClr val="FFC000"/>
                </a:solidFill>
                <a:ea typeface="+mn-lt"/>
                <a:cs typeface="+mn-lt"/>
              </a:rPr>
              <a:t>&lt;BF-S2021-69&gt; </a:t>
            </a:r>
            <a:r>
              <a:rPr lang="en-US" b="1" dirty="0">
                <a:ea typeface="+mn-lt"/>
                <a:cs typeface="+mn-lt"/>
              </a:rPr>
              <a:t>in clinician portal, clicks [food results], no results pops up but 			shows "no message available"</a:t>
            </a:r>
          </a:p>
          <a:p>
            <a:pPr>
              <a:buNone/>
            </a:pPr>
            <a:r>
              <a:rPr lang="en-US" sz="2100" b="1" dirty="0">
                <a:solidFill>
                  <a:srgbClr val="FFC000"/>
                </a:solidFill>
                <a:ea typeface="+mn-lt"/>
                <a:cs typeface="+mn-lt"/>
              </a:rPr>
              <a:t>&lt;BF-S2021-70&gt; </a:t>
            </a:r>
            <a:r>
              <a:rPr lang="en-US" b="1" dirty="0">
                <a:ea typeface="+mn-lt"/>
                <a:cs typeface="+mn-lt"/>
              </a:rPr>
              <a:t>change [ Breastmilk - Formula - Cow's Milk] to [Milks]</a:t>
            </a:r>
          </a:p>
          <a:p>
            <a:pPr>
              <a:buNone/>
            </a:pPr>
            <a:r>
              <a:rPr lang="en-US" sz="2100" b="1" dirty="0">
                <a:solidFill>
                  <a:srgbClr val="FFC000"/>
                </a:solidFill>
                <a:ea typeface="+mn-lt"/>
                <a:cs typeface="+mn-lt"/>
              </a:rPr>
              <a:t>&lt;BF-S2021-71&gt; </a:t>
            </a:r>
            <a:r>
              <a:rPr lang="en-US" b="1" dirty="0">
                <a:ea typeface="+mn-lt"/>
                <a:cs typeface="+mn-lt"/>
              </a:rPr>
              <a:t>add the missing values to the formula</a:t>
            </a:r>
          </a:p>
          <a:p>
            <a:pPr>
              <a:buNone/>
            </a:pPr>
            <a:r>
              <a:rPr lang="en-US" sz="2100" b="1" dirty="0">
                <a:solidFill>
                  <a:srgbClr val="FFC000"/>
                </a:solidFill>
                <a:ea typeface="+mn-lt"/>
                <a:cs typeface="+mn-lt"/>
              </a:rPr>
              <a:t>&lt;BF-S2021-72&gt; </a:t>
            </a:r>
            <a:r>
              <a:rPr lang="en-US" b="1" dirty="0">
                <a:ea typeface="+mn-lt"/>
                <a:cs typeface="+mn-lt"/>
              </a:rPr>
              <a:t>Questionnaire page bug: cannot input decimal</a:t>
            </a:r>
          </a:p>
          <a:p>
            <a:pPr>
              <a:buNone/>
            </a:pPr>
            <a:r>
              <a:rPr lang="en-US" sz="2100" b="1" dirty="0">
                <a:solidFill>
                  <a:srgbClr val="FFC000"/>
                </a:solidFill>
                <a:ea typeface="+mn-lt"/>
                <a:cs typeface="+mn-lt"/>
              </a:rPr>
              <a:t>&lt;BF-S2021-73&gt; </a:t>
            </a:r>
            <a:r>
              <a:rPr lang="en-US" b="1" dirty="0">
                <a:ea typeface="+mn-lt"/>
                <a:cs typeface="+mn-lt"/>
              </a:rPr>
              <a:t>change the percent to the integer when clicking nutrients icon</a:t>
            </a:r>
          </a:p>
          <a:p>
            <a:pPr>
              <a:buNone/>
            </a:pPr>
            <a:r>
              <a:rPr lang="en-US" sz="2100" b="1" dirty="0">
                <a:solidFill>
                  <a:srgbClr val="FFC000"/>
                </a:solidFill>
                <a:ea typeface="+mn-lt"/>
                <a:cs typeface="+mn-lt"/>
              </a:rPr>
              <a:t>&lt;BF-S2021-74&gt; </a:t>
            </a:r>
            <a:r>
              <a:rPr lang="en-US" b="1" dirty="0">
                <a:ea typeface="+mn-lt"/>
                <a:cs typeface="+mn-lt"/>
              </a:rPr>
              <a:t>add column with date and username in parent portal, results tab. 		(This is how it appears in clinician portal)</a:t>
            </a:r>
          </a:p>
          <a:p>
            <a:pPr>
              <a:buNone/>
            </a:pPr>
            <a:r>
              <a:rPr lang="en-US" sz="2100" b="1" dirty="0">
                <a:solidFill>
                  <a:srgbClr val="FFC000"/>
                </a:solidFill>
                <a:ea typeface="+mn-lt"/>
                <a:cs typeface="+mn-lt"/>
              </a:rPr>
              <a:t>&lt;BF-S2021-75&gt; </a:t>
            </a:r>
            <a:r>
              <a:rPr lang="en-US" b="1" dirty="0">
                <a:ea typeface="+mn-lt"/>
                <a:cs typeface="+mn-lt"/>
              </a:rPr>
              <a:t>change the text in the parent portal</a:t>
            </a:r>
          </a:p>
          <a:p>
            <a:pPr>
              <a:buNone/>
            </a:pPr>
            <a:r>
              <a:rPr lang="en-US" sz="2100" b="1" dirty="0">
                <a:solidFill>
                  <a:srgbClr val="FFC000"/>
                </a:solidFill>
                <a:ea typeface="+mn-lt"/>
                <a:cs typeface="+mn-lt"/>
              </a:rPr>
              <a:t>&lt;BF-S2021-76&gt; </a:t>
            </a:r>
            <a:r>
              <a:rPr lang="en-US" b="1" dirty="0">
                <a:ea typeface="+mn-lt"/>
                <a:cs typeface="+mn-lt"/>
              </a:rPr>
              <a:t>make the text for the "goal setting" instructions larger</a:t>
            </a:r>
          </a:p>
          <a:p>
            <a:pPr>
              <a:buNone/>
            </a:pPr>
            <a:r>
              <a:rPr lang="en-US" sz="2100" b="1" dirty="0">
                <a:solidFill>
                  <a:srgbClr val="FFC000"/>
                </a:solidFill>
                <a:ea typeface="+mn-lt"/>
                <a:cs typeface="+mn-lt"/>
              </a:rPr>
              <a:t>&lt;BF-S2021-77&gt; </a:t>
            </a:r>
            <a:r>
              <a:rPr lang="en-US" sz="2100" b="1" dirty="0">
                <a:ea typeface="+mn-lt"/>
                <a:cs typeface="+mn-lt"/>
              </a:rPr>
              <a:t>add </a:t>
            </a:r>
            <a:r>
              <a:rPr lang="en-US" b="1" dirty="0">
                <a:ea typeface="+mn-lt"/>
                <a:cs typeface="+mn-lt"/>
              </a:rPr>
              <a:t>sample questionnaire tab in the clinician portal</a:t>
            </a:r>
          </a:p>
          <a:p>
            <a:pPr>
              <a:buNone/>
            </a:pPr>
            <a:r>
              <a:rPr lang="en-US" sz="2100" b="1" dirty="0">
                <a:solidFill>
                  <a:srgbClr val="FFC000"/>
                </a:solidFill>
                <a:ea typeface="+mn-lt"/>
                <a:cs typeface="+mn-lt"/>
              </a:rPr>
              <a:t>&lt;BF-S2021-78&gt; </a:t>
            </a:r>
            <a:r>
              <a:rPr lang="en-US" b="1" dirty="0">
                <a:ea typeface="+mn-lt"/>
                <a:cs typeface="+mn-lt"/>
              </a:rPr>
              <a:t>add goal setting instructions to clinician portal</a:t>
            </a:r>
          </a:p>
          <a:p>
            <a:pPr>
              <a:buNone/>
            </a:pPr>
            <a:endParaRPr lang="en-US" dirty="0"/>
          </a:p>
          <a:p>
            <a:pPr marL="0" indent="0">
              <a:buNone/>
            </a:pPr>
            <a:endParaRPr lang="en-US" dirty="0">
              <a:cs typeface="Arial" panose="020B0604020202020204"/>
            </a:endParaRPr>
          </a:p>
        </p:txBody>
      </p:sp>
    </p:spTree>
    <p:extLst>
      <p:ext uri="{BB962C8B-B14F-4D97-AF65-F5344CB8AC3E}">
        <p14:creationId xmlns:p14="http://schemas.microsoft.com/office/powerpoint/2010/main" val="984997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ECE-165F-43E3-9EF8-8ACB7FA204A3}"/>
              </a:ext>
            </a:extLst>
          </p:cNvPr>
          <p:cNvSpPr>
            <a:spLocks noGrp="1"/>
          </p:cNvSpPr>
          <p:nvPr>
            <p:ph type="title"/>
          </p:nvPr>
        </p:nvSpPr>
        <p:spPr/>
        <p:txBody>
          <a:bodyPr/>
          <a:lstStyle/>
          <a:p>
            <a:r>
              <a:rPr lang="en-US">
                <a:solidFill>
                  <a:srgbClr val="FFC000"/>
                </a:solidFill>
                <a:cs typeface="Arial"/>
              </a:rPr>
              <a:t>User Stories</a:t>
            </a:r>
            <a:endParaRPr lang="en-US"/>
          </a:p>
        </p:txBody>
      </p:sp>
      <p:sp>
        <p:nvSpPr>
          <p:cNvPr id="3" name="Content Placeholder 2">
            <a:extLst>
              <a:ext uri="{FF2B5EF4-FFF2-40B4-BE49-F238E27FC236}">
                <a16:creationId xmlns:a16="http://schemas.microsoft.com/office/drawing/2014/main" id="{1132EC6A-21A1-48A4-839F-422909D40A1A}"/>
              </a:ext>
            </a:extLst>
          </p:cNvPr>
          <p:cNvSpPr>
            <a:spLocks noGrp="1"/>
          </p:cNvSpPr>
          <p:nvPr>
            <p:ph idx="1"/>
          </p:nvPr>
        </p:nvSpPr>
        <p:spPr>
          <a:xfrm>
            <a:off x="1920240" y="1825625"/>
            <a:ext cx="9718652" cy="4501754"/>
          </a:xfrm>
        </p:spPr>
        <p:txBody>
          <a:bodyPr vert="horz" lIns="91440" tIns="45720" rIns="91440" bIns="45720" rtlCol="0" anchor="t">
            <a:normAutofit fontScale="85000" lnSpcReduction="20000"/>
          </a:bodyPr>
          <a:lstStyle/>
          <a:p>
            <a:pPr marL="0" indent="0">
              <a:buNone/>
            </a:pPr>
            <a:r>
              <a:rPr lang="en-US" sz="2100" b="1" dirty="0">
                <a:solidFill>
                  <a:srgbClr val="FFC000"/>
                </a:solidFill>
                <a:ea typeface="+mn-lt"/>
                <a:cs typeface="+mn-lt"/>
              </a:rPr>
              <a:t>&lt;BF-S2021-79&gt; </a:t>
            </a:r>
            <a:r>
              <a:rPr lang="en-US" sz="2100" b="1" dirty="0">
                <a:ea typeface="+mn-lt"/>
                <a:cs typeface="+mn-lt"/>
              </a:rPr>
              <a:t>change text for food item name</a:t>
            </a:r>
          </a:p>
          <a:p>
            <a:pPr marL="0" indent="0">
              <a:buNone/>
            </a:pPr>
            <a:r>
              <a:rPr lang="en-US" sz="2100" b="1" dirty="0">
                <a:solidFill>
                  <a:srgbClr val="FFC000"/>
                </a:solidFill>
                <a:ea typeface="+mn-lt"/>
                <a:cs typeface="+mn-lt"/>
              </a:rPr>
              <a:t>&lt;BF-S2021-80&gt; </a:t>
            </a:r>
            <a:r>
              <a:rPr lang="en-US" sz="2100" b="1" dirty="0">
                <a:ea typeface="+mn-lt"/>
                <a:cs typeface="+mn-lt"/>
              </a:rPr>
              <a:t>add text in User Login to include both English and Spanish</a:t>
            </a:r>
          </a:p>
          <a:p>
            <a:pPr marL="0" indent="0">
              <a:buNone/>
            </a:pPr>
            <a:r>
              <a:rPr lang="en-US" sz="2100" b="1" dirty="0">
                <a:solidFill>
                  <a:srgbClr val="FFC000"/>
                </a:solidFill>
                <a:ea typeface="+mn-lt"/>
                <a:cs typeface="+mn-lt"/>
              </a:rPr>
              <a:t>&lt;BF-S2021-81&gt; </a:t>
            </a:r>
            <a:r>
              <a:rPr lang="en-US" sz="2100" b="1" dirty="0">
                <a:ea typeface="+mn-lt"/>
                <a:cs typeface="+mn-lt"/>
              </a:rPr>
              <a:t>add option in parental portal, Questionnaire tab to Begin Questionnaire 	             in Spanish</a:t>
            </a:r>
          </a:p>
          <a:p>
            <a:pPr marL="0" indent="0">
              <a:buNone/>
            </a:pPr>
            <a:r>
              <a:rPr lang="en-US" sz="2100" b="1" dirty="0">
                <a:solidFill>
                  <a:srgbClr val="FFC000"/>
                </a:solidFill>
                <a:ea typeface="+mn-lt"/>
                <a:cs typeface="+mn-lt"/>
              </a:rPr>
              <a:t>&lt;BF-S2021-82&gt; </a:t>
            </a:r>
            <a:r>
              <a:rPr lang="en-US" sz="2100" b="1" dirty="0">
                <a:ea typeface="+mn-lt"/>
                <a:cs typeface="+mn-lt"/>
              </a:rPr>
              <a:t>add option in participant portal, Questionnaire tab to Begin 			            Questionnaire in Spanish</a:t>
            </a:r>
          </a:p>
          <a:p>
            <a:pPr marL="0" indent="0">
              <a:buNone/>
            </a:pPr>
            <a:r>
              <a:rPr lang="en-US" sz="2100" b="1" dirty="0">
                <a:solidFill>
                  <a:srgbClr val="FFC000"/>
                </a:solidFill>
                <a:ea typeface="+mn-lt"/>
                <a:cs typeface="+mn-lt"/>
              </a:rPr>
              <a:t>&lt;BF-S2021-83&gt; </a:t>
            </a:r>
            <a:r>
              <a:rPr lang="en-US" sz="2100" b="1" dirty="0">
                <a:ea typeface="+mn-lt"/>
                <a:cs typeface="+mn-lt"/>
              </a:rPr>
              <a:t>fix bug in clinician portal, questionnaire results tab</a:t>
            </a:r>
          </a:p>
          <a:p>
            <a:pPr marL="0" indent="0">
              <a:buNone/>
            </a:pPr>
            <a:r>
              <a:rPr lang="en-US" sz="2100" b="1" dirty="0">
                <a:solidFill>
                  <a:srgbClr val="FFC000"/>
                </a:solidFill>
                <a:ea typeface="+mn-lt"/>
                <a:cs typeface="+mn-lt"/>
              </a:rPr>
              <a:t>&lt;BF-S2021-84&gt; </a:t>
            </a:r>
            <a:r>
              <a:rPr lang="en-US" sz="2100" b="1" dirty="0">
                <a:ea typeface="+mn-lt"/>
                <a:cs typeface="+mn-lt"/>
              </a:rPr>
              <a:t>incorrect label displayed in "Food Items" pop-up table</a:t>
            </a:r>
          </a:p>
          <a:p>
            <a:pPr marL="0" indent="0">
              <a:buNone/>
            </a:pPr>
            <a:r>
              <a:rPr lang="en-US" sz="2100" b="1" dirty="0">
                <a:solidFill>
                  <a:srgbClr val="FFC000"/>
                </a:solidFill>
                <a:ea typeface="+mn-lt"/>
                <a:cs typeface="+mn-lt"/>
              </a:rPr>
              <a:t>&lt;BF-S2021-85&gt; </a:t>
            </a:r>
            <a:r>
              <a:rPr lang="en-US" sz="2100" b="1" dirty="0">
                <a:ea typeface="+mn-lt"/>
                <a:cs typeface="+mn-lt"/>
              </a:rPr>
              <a:t>change background color to white/clear for tracking history</a:t>
            </a:r>
          </a:p>
          <a:p>
            <a:pPr marL="0" indent="0">
              <a:buNone/>
            </a:pPr>
            <a:r>
              <a:rPr lang="en-US" sz="2100" b="1" dirty="0">
                <a:solidFill>
                  <a:srgbClr val="FFC000"/>
                </a:solidFill>
                <a:ea typeface="+mn-lt"/>
                <a:cs typeface="+mn-lt"/>
              </a:rPr>
              <a:t>&lt;BF-S2021-86&gt; </a:t>
            </a:r>
            <a:r>
              <a:rPr lang="en-US" sz="2100" b="1" dirty="0">
                <a:ea typeface="+mn-lt"/>
                <a:cs typeface="+mn-lt"/>
              </a:rPr>
              <a:t>make English and Spanish language buttons pretty</a:t>
            </a:r>
          </a:p>
          <a:p>
            <a:pPr marL="0" indent="0">
              <a:buNone/>
            </a:pPr>
            <a:r>
              <a:rPr lang="en-US" sz="2100" b="1" dirty="0">
                <a:solidFill>
                  <a:srgbClr val="FFC000"/>
                </a:solidFill>
                <a:ea typeface="+mn-lt"/>
                <a:cs typeface="+mn-lt"/>
              </a:rPr>
              <a:t>&lt;BF-S2021-87&gt; </a:t>
            </a:r>
            <a:r>
              <a:rPr lang="en-US" sz="2100" b="1" dirty="0">
                <a:ea typeface="+mn-lt"/>
                <a:cs typeface="+mn-lt"/>
              </a:rPr>
              <a:t>create link on login page for reset password</a:t>
            </a:r>
          </a:p>
          <a:p>
            <a:pPr marL="0" indent="0">
              <a:buNone/>
            </a:pPr>
            <a:r>
              <a:rPr lang="en-US" sz="2100" b="1" dirty="0">
                <a:solidFill>
                  <a:srgbClr val="FFC000"/>
                </a:solidFill>
                <a:ea typeface="+mn-lt"/>
                <a:cs typeface="+mn-lt"/>
              </a:rPr>
              <a:t>&lt;BF-S2021-88&gt;</a:t>
            </a:r>
            <a:r>
              <a:rPr lang="en-US" sz="2100" b="1" dirty="0">
                <a:ea typeface="+mn-lt"/>
                <a:cs typeface="+mn-lt"/>
              </a:rPr>
              <a:t> center alignment for login button, if possible</a:t>
            </a:r>
          </a:p>
          <a:p>
            <a:pPr marL="0" indent="0">
              <a:buNone/>
            </a:pPr>
            <a:r>
              <a:rPr lang="en-US" sz="2100" b="1" dirty="0">
                <a:solidFill>
                  <a:srgbClr val="FFC000"/>
                </a:solidFill>
                <a:ea typeface="+mn-lt"/>
                <a:cs typeface="+mn-lt"/>
              </a:rPr>
              <a:t>&lt;BF-S2021-89&gt; </a:t>
            </a:r>
            <a:r>
              <a:rPr lang="en-US" sz="2100" b="1" dirty="0">
                <a:ea typeface="+mn-lt"/>
                <a:cs typeface="+mn-lt"/>
              </a:rPr>
              <a:t>FFQ in Spanish does not submit</a:t>
            </a:r>
          </a:p>
          <a:p>
            <a:pPr marL="0" indent="0">
              <a:buNone/>
            </a:pPr>
            <a:r>
              <a:rPr lang="en-US" sz="2100" b="1" dirty="0">
                <a:solidFill>
                  <a:srgbClr val="FFC000"/>
                </a:solidFill>
                <a:ea typeface="+mn-lt"/>
                <a:cs typeface="+mn-lt"/>
              </a:rPr>
              <a:t>&lt;BF-S2021-90&gt; </a:t>
            </a:r>
            <a:r>
              <a:rPr lang="en-US" sz="2100" b="1" dirty="0">
                <a:ea typeface="+mn-lt"/>
                <a:cs typeface="+mn-lt"/>
              </a:rPr>
              <a:t>little above should be in Spanish and red color</a:t>
            </a:r>
          </a:p>
          <a:p>
            <a:pPr marL="0" indent="0">
              <a:buNone/>
            </a:pPr>
            <a:r>
              <a:rPr lang="en-US" sz="2100" b="1" dirty="0">
                <a:solidFill>
                  <a:srgbClr val="FFC000"/>
                </a:solidFill>
                <a:ea typeface="+mn-lt"/>
                <a:cs typeface="+mn-lt"/>
              </a:rPr>
              <a:t>&lt;BF-S2021-91&gt; </a:t>
            </a:r>
            <a:r>
              <a:rPr lang="en-US" sz="2100" b="1" dirty="0">
                <a:ea typeface="+mn-lt"/>
                <a:cs typeface="+mn-lt"/>
              </a:rPr>
              <a:t>make "need help" button white color</a:t>
            </a:r>
          </a:p>
          <a:p>
            <a:pPr marL="0" indent="0">
              <a:buNone/>
            </a:pPr>
            <a:endParaRPr lang="en-US" dirty="0">
              <a:cs typeface="Arial" panose="020B0604020202020204"/>
            </a:endParaRPr>
          </a:p>
        </p:txBody>
      </p:sp>
    </p:spTree>
    <p:extLst>
      <p:ext uri="{BB962C8B-B14F-4D97-AF65-F5344CB8AC3E}">
        <p14:creationId xmlns:p14="http://schemas.microsoft.com/office/powerpoint/2010/main" val="4222650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ECE-165F-43E3-9EF8-8ACB7FA204A3}"/>
              </a:ext>
            </a:extLst>
          </p:cNvPr>
          <p:cNvSpPr>
            <a:spLocks noGrp="1"/>
          </p:cNvSpPr>
          <p:nvPr>
            <p:ph type="title"/>
          </p:nvPr>
        </p:nvSpPr>
        <p:spPr/>
        <p:txBody>
          <a:bodyPr/>
          <a:lstStyle/>
          <a:p>
            <a:r>
              <a:rPr lang="en-US">
                <a:solidFill>
                  <a:srgbClr val="FFC000"/>
                </a:solidFill>
                <a:cs typeface="Arial"/>
              </a:rPr>
              <a:t>User Stories</a:t>
            </a:r>
            <a:endParaRPr lang="en-US"/>
          </a:p>
        </p:txBody>
      </p:sp>
      <p:sp>
        <p:nvSpPr>
          <p:cNvPr id="3" name="Content Placeholder 2">
            <a:extLst>
              <a:ext uri="{FF2B5EF4-FFF2-40B4-BE49-F238E27FC236}">
                <a16:creationId xmlns:a16="http://schemas.microsoft.com/office/drawing/2014/main" id="{1132EC6A-21A1-48A4-839F-422909D40A1A}"/>
              </a:ext>
            </a:extLst>
          </p:cNvPr>
          <p:cNvSpPr>
            <a:spLocks noGrp="1"/>
          </p:cNvSpPr>
          <p:nvPr>
            <p:ph idx="1"/>
          </p:nvPr>
        </p:nvSpPr>
        <p:spPr>
          <a:xfrm>
            <a:off x="1920240" y="1825625"/>
            <a:ext cx="9718652" cy="4329226"/>
          </a:xfrm>
        </p:spPr>
        <p:txBody>
          <a:bodyPr vert="horz" lIns="91440" tIns="45720" rIns="91440" bIns="45720" rtlCol="0" anchor="t">
            <a:normAutofit fontScale="92500" lnSpcReduction="10000"/>
          </a:bodyPr>
          <a:lstStyle/>
          <a:p>
            <a:pPr>
              <a:buNone/>
            </a:pPr>
            <a:r>
              <a:rPr lang="en-US" b="1" dirty="0">
                <a:solidFill>
                  <a:srgbClr val="FFC000"/>
                </a:solidFill>
                <a:ea typeface="+mn-lt"/>
                <a:cs typeface="+mn-lt"/>
              </a:rPr>
              <a:t>&lt;BF-S2021-93&gt; </a:t>
            </a:r>
            <a:r>
              <a:rPr lang="en-US" b="1" dirty="0">
                <a:ea typeface="+mn-lt"/>
                <a:cs typeface="+mn-lt"/>
              </a:rPr>
              <a:t>display label in food results table </a:t>
            </a:r>
            <a:r>
              <a:rPr lang="en-US" b="1" dirty="0" err="1">
                <a:ea typeface="+mn-lt"/>
                <a:cs typeface="+mn-lt"/>
              </a:rPr>
              <a:t>Español</a:t>
            </a:r>
            <a:endParaRPr lang="en-US" b="1" dirty="0">
              <a:ea typeface="+mn-lt"/>
              <a:cs typeface="+mn-lt"/>
            </a:endParaRPr>
          </a:p>
          <a:p>
            <a:pPr>
              <a:buNone/>
            </a:pPr>
            <a:r>
              <a:rPr lang="en-US" sz="2100" b="1" dirty="0">
                <a:solidFill>
                  <a:srgbClr val="FFC000"/>
                </a:solidFill>
                <a:ea typeface="+mn-lt"/>
                <a:cs typeface="+mn-lt"/>
              </a:rPr>
              <a:t>&lt;BF-S2021-94&gt; </a:t>
            </a:r>
            <a:r>
              <a:rPr lang="en-US" b="1" dirty="0">
                <a:ea typeface="+mn-lt"/>
                <a:cs typeface="+mn-lt"/>
              </a:rPr>
              <a:t>user choices display in parent portal doesn't match FFQ</a:t>
            </a:r>
          </a:p>
          <a:p>
            <a:pPr>
              <a:buNone/>
            </a:pPr>
            <a:r>
              <a:rPr lang="en-US" sz="2100" b="1" dirty="0">
                <a:solidFill>
                  <a:srgbClr val="FFC000"/>
                </a:solidFill>
                <a:ea typeface="+mn-lt"/>
                <a:cs typeface="+mn-lt"/>
              </a:rPr>
              <a:t>&lt;BF-S2021-95&gt; </a:t>
            </a:r>
            <a:r>
              <a:rPr lang="en-US" b="1" dirty="0">
                <a:ea typeface="+mn-lt"/>
                <a:cs typeface="+mn-lt"/>
              </a:rPr>
              <a:t>center the 2 language buttons under "Begin Questionnaire" in 			participant portal</a:t>
            </a:r>
          </a:p>
          <a:p>
            <a:pPr>
              <a:buNone/>
            </a:pPr>
            <a:r>
              <a:rPr lang="en-US" sz="2100" b="1" dirty="0">
                <a:solidFill>
                  <a:srgbClr val="FFC000"/>
                </a:solidFill>
                <a:ea typeface="+mn-lt"/>
                <a:cs typeface="+mn-lt"/>
              </a:rPr>
              <a:t>&lt;BF-S2021-96&gt; </a:t>
            </a:r>
            <a:r>
              <a:rPr lang="en-US" b="1" dirty="0">
                <a:ea typeface="+mn-lt"/>
                <a:cs typeface="+mn-lt"/>
              </a:rPr>
              <a:t>change text for food item in Spanish version</a:t>
            </a:r>
          </a:p>
          <a:p>
            <a:pPr>
              <a:buNone/>
            </a:pPr>
            <a:r>
              <a:rPr lang="en-US" sz="2100" b="1" dirty="0">
                <a:solidFill>
                  <a:srgbClr val="FFC000"/>
                </a:solidFill>
                <a:ea typeface="+mn-lt"/>
                <a:cs typeface="+mn-lt"/>
              </a:rPr>
              <a:t>&lt;BF-S2021-97&gt; </a:t>
            </a:r>
            <a:r>
              <a:rPr lang="en-US" b="1" dirty="0">
                <a:ea typeface="+mn-lt"/>
                <a:cs typeface="+mn-lt"/>
              </a:rPr>
              <a:t>when parent submits tracking (in parent portal, tracking tab) they 		are redirected to the middle of a page</a:t>
            </a:r>
          </a:p>
          <a:p>
            <a:pPr>
              <a:buNone/>
            </a:pPr>
            <a:r>
              <a:rPr lang="en-US" sz="2100" b="1" dirty="0">
                <a:solidFill>
                  <a:srgbClr val="FFC000"/>
                </a:solidFill>
                <a:ea typeface="+mn-lt"/>
                <a:cs typeface="+mn-lt"/>
              </a:rPr>
              <a:t>&lt;BF-S2021-98&gt; </a:t>
            </a:r>
            <a:r>
              <a:rPr lang="en-US" b="1" dirty="0">
                <a:ea typeface="+mn-lt"/>
                <a:cs typeface="+mn-lt"/>
              </a:rPr>
              <a:t>images in "recommendations" tab missing</a:t>
            </a:r>
          </a:p>
          <a:p>
            <a:pPr>
              <a:buNone/>
            </a:pPr>
            <a:r>
              <a:rPr lang="en-US" sz="2100" b="1" dirty="0">
                <a:solidFill>
                  <a:srgbClr val="FFC000"/>
                </a:solidFill>
                <a:ea typeface="+mn-lt"/>
                <a:cs typeface="+mn-lt"/>
              </a:rPr>
              <a:t>&lt;BF-S2021-99&gt; </a:t>
            </a:r>
            <a:r>
              <a:rPr lang="en-US" b="1" dirty="0">
                <a:ea typeface="+mn-lt"/>
                <a:cs typeface="+mn-lt"/>
              </a:rPr>
              <a:t>bug with food results table, salty snacks</a:t>
            </a:r>
          </a:p>
          <a:p>
            <a:pPr>
              <a:buNone/>
            </a:pPr>
            <a:r>
              <a:rPr lang="en-US" sz="2100" b="1" dirty="0">
                <a:solidFill>
                  <a:srgbClr val="FFC000"/>
                </a:solidFill>
                <a:ea typeface="+mn-lt"/>
                <a:cs typeface="+mn-lt"/>
              </a:rPr>
              <a:t>&lt;BF-S2021-100&gt; </a:t>
            </a:r>
            <a:r>
              <a:rPr lang="en-US" b="1" dirty="0">
                <a:ea typeface="+mn-lt"/>
                <a:cs typeface="+mn-lt"/>
              </a:rPr>
              <a:t>bug with food results table, refined grains</a:t>
            </a:r>
          </a:p>
          <a:p>
            <a:pPr>
              <a:buNone/>
            </a:pPr>
            <a:r>
              <a:rPr lang="en-US" sz="2100" b="1" dirty="0">
                <a:solidFill>
                  <a:srgbClr val="FFC000"/>
                </a:solidFill>
                <a:ea typeface="+mn-lt"/>
                <a:cs typeface="+mn-lt"/>
              </a:rPr>
              <a:t>&lt;BF-S2021-101&gt; </a:t>
            </a:r>
            <a:r>
              <a:rPr lang="en-US" b="1" dirty="0">
                <a:ea typeface="+mn-lt"/>
                <a:cs typeface="+mn-lt"/>
              </a:rPr>
              <a:t>When user submits a questionnaire, the user account name did 		  not save to database</a:t>
            </a:r>
          </a:p>
          <a:p>
            <a:pPr>
              <a:buNone/>
            </a:pPr>
            <a:r>
              <a:rPr lang="en-US" sz="2100" b="1" dirty="0">
                <a:solidFill>
                  <a:srgbClr val="FFC000"/>
                </a:solidFill>
                <a:ea typeface="+mn-lt"/>
                <a:cs typeface="+mn-lt"/>
              </a:rPr>
              <a:t>&lt;BF-S2021-103&gt; </a:t>
            </a:r>
            <a:r>
              <a:rPr lang="en-US" b="1" dirty="0">
                <a:ea typeface="+mn-lt"/>
                <a:cs typeface="+mn-lt"/>
              </a:rPr>
              <a:t>change text from "Normal" to read "Adequate"</a:t>
            </a:r>
            <a:endParaRPr lang="en-US" dirty="0"/>
          </a:p>
          <a:p>
            <a:pPr marL="0" indent="0">
              <a:buNone/>
            </a:pPr>
            <a:endParaRPr lang="en-US" dirty="0">
              <a:cs typeface="Arial" panose="020B0604020202020204"/>
            </a:endParaRPr>
          </a:p>
        </p:txBody>
      </p:sp>
    </p:spTree>
    <p:extLst>
      <p:ext uri="{BB962C8B-B14F-4D97-AF65-F5344CB8AC3E}">
        <p14:creationId xmlns:p14="http://schemas.microsoft.com/office/powerpoint/2010/main" val="2991991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ECE-165F-43E3-9EF8-8ACB7FA204A3}"/>
              </a:ext>
            </a:extLst>
          </p:cNvPr>
          <p:cNvSpPr>
            <a:spLocks noGrp="1"/>
          </p:cNvSpPr>
          <p:nvPr>
            <p:ph type="title"/>
          </p:nvPr>
        </p:nvSpPr>
        <p:spPr/>
        <p:txBody>
          <a:bodyPr/>
          <a:lstStyle/>
          <a:p>
            <a:r>
              <a:rPr lang="en-US">
                <a:solidFill>
                  <a:srgbClr val="FFC000"/>
                </a:solidFill>
                <a:cs typeface="Arial"/>
              </a:rPr>
              <a:t>User Stories</a:t>
            </a:r>
            <a:endParaRPr lang="en-US"/>
          </a:p>
        </p:txBody>
      </p:sp>
      <p:sp>
        <p:nvSpPr>
          <p:cNvPr id="3" name="Content Placeholder 2">
            <a:extLst>
              <a:ext uri="{FF2B5EF4-FFF2-40B4-BE49-F238E27FC236}">
                <a16:creationId xmlns:a16="http://schemas.microsoft.com/office/drawing/2014/main" id="{1132EC6A-21A1-48A4-839F-422909D40A1A}"/>
              </a:ext>
            </a:extLst>
          </p:cNvPr>
          <p:cNvSpPr>
            <a:spLocks noGrp="1"/>
          </p:cNvSpPr>
          <p:nvPr>
            <p:ph idx="1"/>
          </p:nvPr>
        </p:nvSpPr>
        <p:spPr>
          <a:xfrm>
            <a:off x="1920240" y="1825625"/>
            <a:ext cx="9718652" cy="4487377"/>
          </a:xfrm>
        </p:spPr>
        <p:txBody>
          <a:bodyPr vert="horz" lIns="91440" tIns="45720" rIns="91440" bIns="45720" rtlCol="0" anchor="t">
            <a:normAutofit/>
          </a:bodyPr>
          <a:lstStyle/>
          <a:p>
            <a:pPr>
              <a:buNone/>
            </a:pPr>
            <a:r>
              <a:rPr lang="en-US" b="1" dirty="0">
                <a:solidFill>
                  <a:srgbClr val="FFC000"/>
                </a:solidFill>
                <a:ea typeface="+mn-lt"/>
                <a:cs typeface="+mn-lt"/>
              </a:rPr>
              <a:t>&lt;BF-S2021-104&gt; </a:t>
            </a:r>
            <a:r>
              <a:rPr lang="en-US" b="1" dirty="0">
                <a:ea typeface="+mn-lt"/>
                <a:cs typeface="+mn-lt"/>
              </a:rPr>
              <a:t>change text from "Equal" to read "Adequate"</a:t>
            </a:r>
          </a:p>
          <a:p>
            <a:pPr>
              <a:buNone/>
            </a:pPr>
            <a:r>
              <a:rPr lang="en-US" b="1" dirty="0">
                <a:solidFill>
                  <a:srgbClr val="FFC000"/>
                </a:solidFill>
                <a:ea typeface="+mn-lt"/>
                <a:cs typeface="+mn-lt"/>
              </a:rPr>
              <a:t>&lt;BF-S2021-105&gt; </a:t>
            </a:r>
            <a:r>
              <a:rPr lang="en-US" b="1" dirty="0">
                <a:ea typeface="+mn-lt"/>
                <a:cs typeface="+mn-lt"/>
              </a:rPr>
              <a:t>change text from "</a:t>
            </a:r>
            <a:r>
              <a:rPr lang="en-US" b="1" dirty="0" err="1">
                <a:ea typeface="+mn-lt"/>
                <a:cs typeface="+mn-lt"/>
              </a:rPr>
              <a:t>tiempo</a:t>
            </a:r>
            <a:r>
              <a:rPr lang="en-US" b="1" dirty="0">
                <a:ea typeface="+mn-lt"/>
                <a:cs typeface="+mn-lt"/>
              </a:rPr>
              <a:t>" to read "</a:t>
            </a:r>
            <a:r>
              <a:rPr lang="en-US" b="1" dirty="0" err="1">
                <a:ea typeface="+mn-lt"/>
                <a:cs typeface="+mn-lt"/>
              </a:rPr>
              <a:t>veces</a:t>
            </a:r>
            <a:r>
              <a:rPr lang="en-US" b="1" dirty="0">
                <a:ea typeface="+mn-lt"/>
                <a:cs typeface="+mn-lt"/>
              </a:rPr>
              <a:t>" in Spanish 			   Questionnaire</a:t>
            </a:r>
          </a:p>
          <a:p>
            <a:pPr>
              <a:buNone/>
            </a:pPr>
            <a:r>
              <a:rPr lang="en-US" b="1" dirty="0">
                <a:solidFill>
                  <a:srgbClr val="FFC000"/>
                </a:solidFill>
                <a:ea typeface="+mn-lt"/>
                <a:cs typeface="+mn-lt"/>
              </a:rPr>
              <a:t>&lt;BF-S2021-106&gt; </a:t>
            </a:r>
            <a:r>
              <a:rPr lang="en-US" b="1" dirty="0">
                <a:ea typeface="+mn-lt"/>
                <a:cs typeface="+mn-lt"/>
              </a:rPr>
              <a:t>save questionnaire responses until submitted</a:t>
            </a:r>
          </a:p>
          <a:p>
            <a:pPr>
              <a:buNone/>
            </a:pPr>
            <a:r>
              <a:rPr lang="en-US" b="1" dirty="0">
                <a:solidFill>
                  <a:srgbClr val="FFC000"/>
                </a:solidFill>
                <a:ea typeface="+mn-lt"/>
                <a:cs typeface="+mn-lt"/>
              </a:rPr>
              <a:t>&lt;BF-S2021-107&gt; </a:t>
            </a:r>
            <a:r>
              <a:rPr lang="en-US" b="1" dirty="0">
                <a:ea typeface="+mn-lt"/>
                <a:cs typeface="+mn-lt"/>
              </a:rPr>
              <a:t>change Spanish text in </a:t>
            </a:r>
            <a:r>
              <a:rPr lang="en-US" b="1" dirty="0" err="1">
                <a:ea typeface="+mn-lt"/>
                <a:cs typeface="+mn-lt"/>
              </a:rPr>
              <a:t>nutrientes</a:t>
            </a:r>
            <a:r>
              <a:rPr lang="en-US" b="1" dirty="0">
                <a:ea typeface="+mn-lt"/>
                <a:cs typeface="+mn-lt"/>
              </a:rPr>
              <a:t> table, </a:t>
            </a:r>
            <a:r>
              <a:rPr lang="en-US" b="1" dirty="0" err="1">
                <a:ea typeface="+mn-lt"/>
                <a:cs typeface="+mn-lt"/>
              </a:rPr>
              <a:t>indicador</a:t>
            </a:r>
            <a:r>
              <a:rPr lang="en-US" b="1" dirty="0">
                <a:ea typeface="+mn-lt"/>
                <a:cs typeface="+mn-lt"/>
              </a:rPr>
              <a:t> column</a:t>
            </a:r>
          </a:p>
          <a:p>
            <a:pPr>
              <a:buNone/>
            </a:pPr>
            <a:r>
              <a:rPr lang="en-US" b="1" dirty="0">
                <a:solidFill>
                  <a:srgbClr val="FFC000"/>
                </a:solidFill>
                <a:ea typeface="+mn-lt"/>
                <a:cs typeface="+mn-lt"/>
              </a:rPr>
              <a:t>&lt;BF-S2021-108&gt; </a:t>
            </a:r>
            <a:r>
              <a:rPr lang="en-US" b="1" dirty="0">
                <a:ea typeface="+mn-lt"/>
                <a:cs typeface="+mn-lt"/>
              </a:rPr>
              <a:t>change Spanish text in </a:t>
            </a:r>
            <a:r>
              <a:rPr lang="en-US" b="1" dirty="0" err="1">
                <a:ea typeface="+mn-lt"/>
                <a:cs typeface="+mn-lt"/>
              </a:rPr>
              <a:t>alimentos</a:t>
            </a:r>
            <a:r>
              <a:rPr lang="en-US" b="1" dirty="0">
                <a:ea typeface="+mn-lt"/>
                <a:cs typeface="+mn-lt"/>
              </a:rPr>
              <a:t> table, </a:t>
            </a:r>
            <a:r>
              <a:rPr lang="en-US" b="1" dirty="0" err="1">
                <a:ea typeface="+mn-lt"/>
                <a:cs typeface="+mn-lt"/>
              </a:rPr>
              <a:t>etiqueta</a:t>
            </a:r>
            <a:r>
              <a:rPr lang="en-US" b="1" dirty="0">
                <a:ea typeface="+mn-lt"/>
                <a:cs typeface="+mn-lt"/>
              </a:rPr>
              <a:t> column</a:t>
            </a:r>
          </a:p>
          <a:p>
            <a:pPr>
              <a:buNone/>
            </a:pPr>
            <a:r>
              <a:rPr lang="en-US" b="1" dirty="0">
                <a:solidFill>
                  <a:srgbClr val="FFC000"/>
                </a:solidFill>
                <a:ea typeface="+mn-lt"/>
                <a:cs typeface="+mn-lt"/>
              </a:rPr>
              <a:t>&lt;BF-S2021-109&gt; </a:t>
            </a:r>
            <a:r>
              <a:rPr lang="en-US" b="1" dirty="0">
                <a:ea typeface="+mn-lt"/>
                <a:cs typeface="+mn-lt"/>
              </a:rPr>
              <a:t>change Spanish text found in </a:t>
            </a:r>
            <a:r>
              <a:rPr lang="en-US" b="1" dirty="0" err="1">
                <a:ea typeface="+mn-lt"/>
                <a:cs typeface="+mn-lt"/>
              </a:rPr>
              <a:t>Historial</a:t>
            </a:r>
            <a:r>
              <a:rPr lang="en-US" b="1" dirty="0">
                <a:ea typeface="+mn-lt"/>
                <a:cs typeface="+mn-lt"/>
              </a:rPr>
              <a:t> de </a:t>
            </a:r>
            <a:r>
              <a:rPr lang="en-US" b="1" dirty="0" err="1">
                <a:ea typeface="+mn-lt"/>
                <a:cs typeface="+mn-lt"/>
              </a:rPr>
              <a:t>Seguiminto</a:t>
            </a:r>
            <a:r>
              <a:rPr lang="en-US" b="1" dirty="0">
                <a:ea typeface="+mn-lt"/>
                <a:cs typeface="+mn-lt"/>
              </a:rPr>
              <a:t> tab</a:t>
            </a:r>
          </a:p>
          <a:p>
            <a:pPr>
              <a:buNone/>
            </a:pPr>
            <a:r>
              <a:rPr lang="en-US" b="1" dirty="0">
                <a:solidFill>
                  <a:srgbClr val="FFC000"/>
                </a:solidFill>
                <a:ea typeface="+mn-lt"/>
                <a:cs typeface="+mn-lt"/>
              </a:rPr>
              <a:t>&lt;BF-S2021-112&gt; </a:t>
            </a:r>
            <a:r>
              <a:rPr lang="en-US" b="1" dirty="0">
                <a:ea typeface="+mn-lt"/>
                <a:cs typeface="+mn-lt"/>
              </a:rPr>
              <a:t>Parent_6 completed questionnaire and username appears as 		   Panther_12 in results</a:t>
            </a:r>
          </a:p>
          <a:p>
            <a:pPr>
              <a:buNone/>
            </a:pPr>
            <a:r>
              <a:rPr lang="en-US" b="1" dirty="0">
                <a:solidFill>
                  <a:srgbClr val="FFC000"/>
                </a:solidFill>
                <a:ea typeface="+mn-lt"/>
                <a:cs typeface="+mn-lt"/>
              </a:rPr>
              <a:t>&lt;BF-S2021-113&gt; </a:t>
            </a:r>
            <a:r>
              <a:rPr lang="en-US" b="1" dirty="0">
                <a:ea typeface="+mn-lt"/>
                <a:cs typeface="+mn-lt"/>
              </a:rPr>
              <a:t>add welcome message to home screen (in English)</a:t>
            </a:r>
          </a:p>
          <a:p>
            <a:pPr>
              <a:buNone/>
            </a:pPr>
            <a:r>
              <a:rPr lang="en-US" b="1" dirty="0">
                <a:solidFill>
                  <a:srgbClr val="FFC000"/>
                </a:solidFill>
                <a:ea typeface="+mn-lt"/>
                <a:cs typeface="+mn-lt"/>
              </a:rPr>
              <a:t>&lt;BF-S2021-114&gt; </a:t>
            </a:r>
            <a:r>
              <a:rPr lang="en-US" b="1" dirty="0">
                <a:ea typeface="+mn-lt"/>
                <a:cs typeface="+mn-lt"/>
              </a:rPr>
              <a:t>add message welcome to home screen (in Spanish)</a:t>
            </a:r>
          </a:p>
          <a:p>
            <a:pPr>
              <a:buNone/>
            </a:pPr>
            <a:endParaRPr lang="en-US" dirty="0"/>
          </a:p>
          <a:p>
            <a:pPr marL="0" indent="0">
              <a:buNone/>
            </a:pPr>
            <a:endParaRPr lang="en-US" dirty="0">
              <a:cs typeface="Arial" panose="020B0604020202020204"/>
            </a:endParaRPr>
          </a:p>
        </p:txBody>
      </p:sp>
    </p:spTree>
    <p:extLst>
      <p:ext uri="{BB962C8B-B14F-4D97-AF65-F5344CB8AC3E}">
        <p14:creationId xmlns:p14="http://schemas.microsoft.com/office/powerpoint/2010/main" val="128598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dirty="0">
                <a:solidFill>
                  <a:schemeClr val="accent2"/>
                </a:solidFill>
              </a:rPr>
              <a:t>System Architecture</a:t>
            </a:r>
          </a:p>
        </p:txBody>
      </p:sp>
      <p:pic>
        <p:nvPicPr>
          <p:cNvPr id="4" name="Picture 4" descr="Diagram&#10;&#10;Description automatically generated">
            <a:extLst>
              <a:ext uri="{FF2B5EF4-FFF2-40B4-BE49-F238E27FC236}">
                <a16:creationId xmlns:a16="http://schemas.microsoft.com/office/drawing/2014/main" id="{48A97705-462C-4510-91D0-D90F12C71C9C}"/>
              </a:ext>
            </a:extLst>
          </p:cNvPr>
          <p:cNvPicPr>
            <a:picLocks noChangeAspect="1"/>
          </p:cNvPicPr>
          <p:nvPr/>
        </p:nvPicPr>
        <p:blipFill>
          <a:blip r:embed="rId2"/>
          <a:stretch>
            <a:fillRect/>
          </a:stretch>
        </p:blipFill>
        <p:spPr>
          <a:xfrm>
            <a:off x="4411841" y="1563732"/>
            <a:ext cx="4764203" cy="4674283"/>
          </a:xfrm>
          <a:prstGeom prst="rect">
            <a:avLst/>
          </a:prstGeom>
        </p:spPr>
      </p:pic>
    </p:spTree>
    <p:extLst>
      <p:ext uri="{BB962C8B-B14F-4D97-AF65-F5344CB8AC3E}">
        <p14:creationId xmlns:p14="http://schemas.microsoft.com/office/powerpoint/2010/main" val="1693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b="1" dirty="0">
                <a:solidFill>
                  <a:schemeClr val="accent2"/>
                </a:solidFill>
              </a:rPr>
              <a:t>Use Case Diagram</a:t>
            </a:r>
          </a:p>
        </p:txBody>
      </p:sp>
      <p:pic>
        <p:nvPicPr>
          <p:cNvPr id="3074" name="Picture 2">
            <a:extLst>
              <a:ext uri="{FF2B5EF4-FFF2-40B4-BE49-F238E27FC236}">
                <a16:creationId xmlns:a16="http://schemas.microsoft.com/office/drawing/2014/main" id="{B9AAF402-CCD3-4F62-B74C-82194C4CAB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6819" y="2518117"/>
            <a:ext cx="10298787" cy="145857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B7163E4-5940-4B93-86C0-F44513C696E5}"/>
              </a:ext>
            </a:extLst>
          </p:cNvPr>
          <p:cNvSpPr txBox="1"/>
          <p:nvPr/>
        </p:nvSpPr>
        <p:spPr>
          <a:xfrm>
            <a:off x="3831738" y="3976689"/>
            <a:ext cx="5895653" cy="369332"/>
          </a:xfrm>
          <a:prstGeom prst="rect">
            <a:avLst/>
          </a:prstGeom>
          <a:noFill/>
        </p:spPr>
        <p:txBody>
          <a:bodyPr wrap="none" rtlCol="0">
            <a:spAutoFit/>
          </a:bodyPr>
          <a:lstStyle/>
          <a:p>
            <a:r>
              <a:rPr lang="en-US" sz="1800" b="0" i="1" u="none" strike="noStrike" dirty="0">
                <a:solidFill>
                  <a:schemeClr val="bg1"/>
                </a:solidFill>
                <a:effectLst/>
                <a:latin typeface="Times New Roman" panose="02020603050405020304" pitchFamily="18" charset="0"/>
              </a:rPr>
              <a:t>Use Case Diagram for Parent Portal with Translation service</a:t>
            </a:r>
            <a:endParaRPr lang="en-US" dirty="0">
              <a:solidFill>
                <a:schemeClr val="bg1"/>
              </a:solidFill>
            </a:endParaRPr>
          </a:p>
        </p:txBody>
      </p:sp>
    </p:spTree>
    <p:extLst>
      <p:ext uri="{BB962C8B-B14F-4D97-AF65-F5344CB8AC3E}">
        <p14:creationId xmlns:p14="http://schemas.microsoft.com/office/powerpoint/2010/main" val="629294225"/>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0E6786E-FABF-4D54-8033-A502B57B210C}">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125</TotalTime>
  <Words>948</Words>
  <Application>Microsoft Office PowerPoint</Application>
  <PresentationFormat>Widescreen</PresentationFormat>
  <Paragraphs>94</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Times New Roman</vt:lpstr>
      <vt:lpstr>Wingdings</vt:lpstr>
      <vt:lpstr>Office Theme</vt:lpstr>
      <vt:lpstr>Baby Feed 7.0</vt:lpstr>
      <vt:lpstr>Problem Description</vt:lpstr>
      <vt:lpstr>Problem Management</vt:lpstr>
      <vt:lpstr>User Stories</vt:lpstr>
      <vt:lpstr>User Stories</vt:lpstr>
      <vt:lpstr>User Stories</vt:lpstr>
      <vt:lpstr>User Stories</vt:lpstr>
      <vt:lpstr>System Architecture</vt:lpstr>
      <vt:lpstr>Use Case Diagram</vt:lpstr>
      <vt:lpstr>Use Case Diagram</vt:lpstr>
      <vt:lpstr>Sequence Diagrams</vt:lpstr>
      <vt:lpstr>Class Diagram</vt:lpstr>
      <vt:lpstr>System Design Development</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Cody Jimenez</cp:lastModifiedBy>
  <cp:revision>9</cp:revision>
  <dcterms:created xsi:type="dcterms:W3CDTF">2019-06-25T19:12:02Z</dcterms:created>
  <dcterms:modified xsi:type="dcterms:W3CDTF">2021-08-02T03:47:32Z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