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3" r:id="rId4"/>
    <p:sldMasterId id="2147483664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e574d5f5de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ge574d5f5de_0_3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Relationship Id="rId3" Type="http://schemas.openxmlformats.org/officeDocument/2006/relationships/image" Target="../media/image4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 type="blank">
  <p:cSld name="BLANK">
    <p:bg>
      <p:bgPr>
        <a:solidFill>
          <a:srgbClr val="F2F2F2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52" name="Google Shape;52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129" y="4723065"/>
            <a:ext cx="414301" cy="35576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4"/>
          <p:cNvSpPr txBox="1"/>
          <p:nvPr/>
        </p:nvSpPr>
        <p:spPr>
          <a:xfrm>
            <a:off x="6018619" y="4900945"/>
            <a:ext cx="2918400" cy="1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300"/>
          </a:p>
        </p:txBody>
      </p:sp>
      <p:sp>
        <p:nvSpPr>
          <p:cNvPr id="54" name="Google Shape;54;p14"/>
          <p:cNvSpPr/>
          <p:nvPr/>
        </p:nvSpPr>
        <p:spPr>
          <a:xfrm>
            <a:off x="0" y="4567799"/>
            <a:ext cx="9144000" cy="61800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8725" lIns="17450" spcFirstLastPara="1" rIns="17450" wrap="square" tIns="8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5"/>
          <p:cNvSpPr/>
          <p:nvPr/>
        </p:nvSpPr>
        <p:spPr>
          <a:xfrm>
            <a:off x="0" y="4567799"/>
            <a:ext cx="9144000" cy="618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8725" lIns="17450" spcFirstLastPara="1" rIns="17450" wrap="square" tIns="8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5"/>
          <p:cNvSpPr txBox="1"/>
          <p:nvPr/>
        </p:nvSpPr>
        <p:spPr>
          <a:xfrm>
            <a:off x="6018619" y="4900945"/>
            <a:ext cx="2918400" cy="1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300"/>
          </a:p>
        </p:txBody>
      </p:sp>
      <p:pic>
        <p:nvPicPr>
          <p:cNvPr descr="A picture containing drawing&#10;&#10;Description automatically generated" id="58" name="Google Shape;5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129" y="4723382"/>
            <a:ext cx="413564" cy="35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drawing&#10;&#10;Description automatically generated" id="60" name="Google Shape;60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49333" y="158793"/>
            <a:ext cx="568977" cy="488578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6"/>
          <p:cNvSpPr txBox="1"/>
          <p:nvPr/>
        </p:nvSpPr>
        <p:spPr>
          <a:xfrm>
            <a:off x="6018619" y="4900945"/>
            <a:ext cx="2918400" cy="1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30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bg>
      <p:bgPr>
        <a:solidFill>
          <a:srgbClr val="F2F2F2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3" name="Google Shape;63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6" y="170186"/>
            <a:ext cx="568977" cy="488578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7"/>
          <p:cNvSpPr txBox="1"/>
          <p:nvPr/>
        </p:nvSpPr>
        <p:spPr>
          <a:xfrm>
            <a:off x="6018619" y="4900945"/>
            <a:ext cx="2918400" cy="1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3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Relationship Id="rId4" Type="http://schemas.openxmlformats.org/officeDocument/2006/relationships/image" Target="../media/image5.png"/><Relationship Id="rId5" Type="http://schemas.openxmlformats.org/officeDocument/2006/relationships/image" Target="../media/image1.png"/><Relationship Id="rId6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/>
          <p:nvPr/>
        </p:nvSpPr>
        <p:spPr>
          <a:xfrm>
            <a:off x="2000250" y="96505"/>
            <a:ext cx="5143500" cy="4332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</a:rPr>
              <a:t>Florida International University</a:t>
            </a:r>
            <a:endParaRPr sz="3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lt1"/>
                </a:solidFill>
              </a:rPr>
              <a:t>Summer 2021</a:t>
            </a:r>
            <a:r>
              <a:rPr i="1" lang="en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" sz="1000">
                <a:solidFill>
                  <a:schemeClr val="lt1"/>
                </a:solidFill>
              </a:rPr>
              <a:t>Capstone II</a:t>
            </a:r>
            <a:endParaRPr sz="300"/>
          </a:p>
        </p:txBody>
      </p:sp>
      <p:sp>
        <p:nvSpPr>
          <p:cNvPr id="70" name="Google Shape;70;p18"/>
          <p:cNvSpPr txBox="1"/>
          <p:nvPr/>
        </p:nvSpPr>
        <p:spPr>
          <a:xfrm>
            <a:off x="904875" y="465494"/>
            <a:ext cx="7334400" cy="5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ts val="1900"/>
              <a:buFont typeface="Arial"/>
              <a:buNone/>
            </a:pPr>
            <a:r>
              <a:rPr b="1" lang="en" sz="1900">
                <a:solidFill>
                  <a:srgbClr val="00FFFF"/>
                </a:solidFill>
              </a:rPr>
              <a:t>ComboCounter</a:t>
            </a:r>
            <a:endParaRPr sz="3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1" lang="en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lang="en" sz="700">
                <a:solidFill>
                  <a:schemeClr val="lt1"/>
                </a:solidFill>
              </a:rPr>
              <a:t>Rafael Carranca Vargas </a:t>
            </a:r>
            <a:endParaRPr sz="3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1" lang="en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" sz="700">
                <a:solidFill>
                  <a:schemeClr val="lt1"/>
                </a:solidFill>
              </a:rPr>
              <a:t>Dr. Masoud Sadjadi, Florida International University</a:t>
            </a:r>
            <a:endParaRPr sz="300"/>
          </a:p>
        </p:txBody>
      </p:sp>
      <p:sp>
        <p:nvSpPr>
          <p:cNvPr id="71" name="Google Shape;71;p18"/>
          <p:cNvSpPr txBox="1"/>
          <p:nvPr/>
        </p:nvSpPr>
        <p:spPr>
          <a:xfrm>
            <a:off x="1610845" y="4893468"/>
            <a:ext cx="4467600" cy="1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500"/>
              <a:buFont typeface="Arial"/>
              <a:buNone/>
            </a:pPr>
            <a:r>
              <a:rPr lang="en" sz="5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XXXXX (</a:t>
            </a:r>
            <a:r>
              <a:rPr i="1" lang="en" sz="5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name of the project sponsor: federal, state or local government, or corporate partners, where applicable</a:t>
            </a:r>
            <a:r>
              <a:rPr lang="en" sz="5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). We/I thank XXXX for his/her/their assistance and mentorship that I/we received throughout the senior design project.</a:t>
            </a:r>
            <a:endParaRPr sz="300"/>
          </a:p>
        </p:txBody>
      </p:sp>
      <p:sp>
        <p:nvSpPr>
          <p:cNvPr id="72" name="Google Shape;72;p18"/>
          <p:cNvSpPr txBox="1"/>
          <p:nvPr/>
        </p:nvSpPr>
        <p:spPr>
          <a:xfrm>
            <a:off x="1610845" y="4807856"/>
            <a:ext cx="953700" cy="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sz="300"/>
          </a:p>
        </p:txBody>
      </p:sp>
      <p:sp>
        <p:nvSpPr>
          <p:cNvPr id="73" name="Google Shape;73;p18"/>
          <p:cNvSpPr txBox="1"/>
          <p:nvPr/>
        </p:nvSpPr>
        <p:spPr>
          <a:xfrm>
            <a:off x="1227426" y="1081325"/>
            <a:ext cx="857400" cy="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sz="300"/>
          </a:p>
        </p:txBody>
      </p:sp>
      <p:sp>
        <p:nvSpPr>
          <p:cNvPr id="74" name="Google Shape;74;p18"/>
          <p:cNvSpPr txBox="1"/>
          <p:nvPr/>
        </p:nvSpPr>
        <p:spPr>
          <a:xfrm>
            <a:off x="4117173" y="1080085"/>
            <a:ext cx="857400" cy="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sz="300"/>
          </a:p>
        </p:txBody>
      </p:sp>
      <p:sp>
        <p:nvSpPr>
          <p:cNvPr id="75" name="Google Shape;75;p18"/>
          <p:cNvSpPr txBox="1"/>
          <p:nvPr/>
        </p:nvSpPr>
        <p:spPr>
          <a:xfrm>
            <a:off x="7013864" y="1087481"/>
            <a:ext cx="857400" cy="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sz="300"/>
          </a:p>
        </p:txBody>
      </p:sp>
      <p:sp>
        <p:nvSpPr>
          <p:cNvPr id="76" name="Google Shape;76;p18"/>
          <p:cNvSpPr txBox="1"/>
          <p:nvPr/>
        </p:nvSpPr>
        <p:spPr>
          <a:xfrm>
            <a:off x="2633851" y="2241141"/>
            <a:ext cx="857400" cy="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2"/>
                </a:solidFill>
              </a:rPr>
              <a:t>SCREENSHOtS</a:t>
            </a:r>
            <a:endParaRPr sz="300"/>
          </a:p>
        </p:txBody>
      </p:sp>
      <p:sp>
        <p:nvSpPr>
          <p:cNvPr id="77" name="Google Shape;77;p18"/>
          <p:cNvSpPr txBox="1"/>
          <p:nvPr/>
        </p:nvSpPr>
        <p:spPr>
          <a:xfrm>
            <a:off x="7013864" y="2241147"/>
            <a:ext cx="857400" cy="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sz="300"/>
          </a:p>
        </p:txBody>
      </p:sp>
      <p:pic>
        <p:nvPicPr>
          <p:cNvPr id="78" name="Google Shape;7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7526" y="296118"/>
            <a:ext cx="767626" cy="355704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8"/>
          <p:cNvSpPr txBox="1"/>
          <p:nvPr/>
        </p:nvSpPr>
        <p:spPr>
          <a:xfrm>
            <a:off x="6600150" y="2358813"/>
            <a:ext cx="17982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</a:rPr>
              <a:t>Resources Utilized:</a:t>
            </a:r>
            <a:endParaRPr sz="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</a:rPr>
              <a:t>MySQL</a:t>
            </a:r>
            <a:endParaRPr sz="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</a:rPr>
              <a:t>MySQL Workbench</a:t>
            </a:r>
            <a:endParaRPr sz="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</a:rPr>
              <a:t>Java</a:t>
            </a:r>
            <a:endParaRPr sz="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</a:rPr>
              <a:t>Github</a:t>
            </a:r>
            <a:endParaRPr sz="800">
              <a:solidFill>
                <a:schemeClr val="lt1"/>
              </a:solidFill>
            </a:endParaRPr>
          </a:p>
        </p:txBody>
      </p:sp>
      <p:sp>
        <p:nvSpPr>
          <p:cNvPr id="80" name="Google Shape;80;p18"/>
          <p:cNvSpPr txBox="1"/>
          <p:nvPr/>
        </p:nvSpPr>
        <p:spPr>
          <a:xfrm>
            <a:off x="757025" y="1211188"/>
            <a:ext cx="17982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</a:rPr>
              <a:t>Despite dealing with lots of information, the program lacked a way to properly store, organize, and fetch that amount of information.</a:t>
            </a:r>
            <a:endParaRPr sz="800">
              <a:solidFill>
                <a:schemeClr val="lt1"/>
              </a:solidFill>
            </a:endParaRPr>
          </a:p>
        </p:txBody>
      </p:sp>
      <p:sp>
        <p:nvSpPr>
          <p:cNvPr id="81" name="Google Shape;81;p18"/>
          <p:cNvSpPr txBox="1"/>
          <p:nvPr/>
        </p:nvSpPr>
        <p:spPr>
          <a:xfrm>
            <a:off x="3672975" y="1211188"/>
            <a:ext cx="1798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</a:rPr>
              <a:t>The system we inherited from the previous team had no database system at all.</a:t>
            </a:r>
            <a:endParaRPr sz="800">
              <a:solidFill>
                <a:schemeClr val="lt1"/>
              </a:solidFill>
            </a:endParaRPr>
          </a:p>
        </p:txBody>
      </p:sp>
      <p:sp>
        <p:nvSpPr>
          <p:cNvPr id="82" name="Google Shape;82;p18"/>
          <p:cNvSpPr txBox="1"/>
          <p:nvPr/>
        </p:nvSpPr>
        <p:spPr>
          <a:xfrm>
            <a:off x="6543475" y="1238825"/>
            <a:ext cx="17982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</a:rPr>
              <a:t>Implementing a database that essentially permanently stores what was being stored within variables in each instance of the program.</a:t>
            </a:r>
            <a:endParaRPr sz="800">
              <a:solidFill>
                <a:schemeClr val="lt1"/>
              </a:solidFill>
            </a:endParaRPr>
          </a:p>
        </p:txBody>
      </p:sp>
      <p:pic>
        <p:nvPicPr>
          <p:cNvPr id="83" name="Google Shape;83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7250" y="2726301"/>
            <a:ext cx="1522990" cy="1120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36850" y="2427736"/>
            <a:ext cx="3607551" cy="17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