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9" r:id="rId5"/>
    <p:sldMasterId id="2147483704" r:id="rId6"/>
  </p:sldMasterIdLst>
  <p:notesMasterIdLst>
    <p:notesMasterId r:id="rId43"/>
  </p:notesMasterIdLst>
  <p:handoutMasterIdLst>
    <p:handoutMasterId r:id="rId44"/>
  </p:handoutMasterIdLst>
  <p:sldIdLst>
    <p:sldId id="324" r:id="rId7"/>
    <p:sldId id="319" r:id="rId8"/>
    <p:sldId id="320" r:id="rId9"/>
    <p:sldId id="321" r:id="rId10"/>
    <p:sldId id="322" r:id="rId11"/>
    <p:sldId id="318" r:id="rId12"/>
    <p:sldId id="258" r:id="rId13"/>
    <p:sldId id="311" r:id="rId14"/>
    <p:sldId id="271" r:id="rId15"/>
    <p:sldId id="312" r:id="rId16"/>
    <p:sldId id="314" r:id="rId17"/>
    <p:sldId id="313" r:id="rId18"/>
    <p:sldId id="316" r:id="rId19"/>
    <p:sldId id="315" r:id="rId20"/>
    <p:sldId id="325" r:id="rId21"/>
    <p:sldId id="328" r:id="rId22"/>
    <p:sldId id="329" r:id="rId23"/>
    <p:sldId id="327" r:id="rId24"/>
    <p:sldId id="330" r:id="rId25"/>
    <p:sldId id="310" r:id="rId26"/>
    <p:sldId id="331" r:id="rId27"/>
    <p:sldId id="332" r:id="rId28"/>
    <p:sldId id="333" r:id="rId29"/>
    <p:sldId id="334" r:id="rId30"/>
    <p:sldId id="256" r:id="rId31"/>
    <p:sldId id="257" r:id="rId32"/>
    <p:sldId id="336" r:id="rId33"/>
    <p:sldId id="259" r:id="rId34"/>
    <p:sldId id="335" r:id="rId35"/>
    <p:sldId id="273" r:id="rId36"/>
    <p:sldId id="274" r:id="rId37"/>
    <p:sldId id="275" r:id="rId38"/>
    <p:sldId id="287" r:id="rId39"/>
    <p:sldId id="276" r:id="rId40"/>
    <p:sldId id="277" r:id="rId41"/>
    <p:sldId id="283"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3" autoAdjust="0"/>
    <p:restoredTop sz="96327"/>
  </p:normalViewPr>
  <p:slideViewPr>
    <p:cSldViewPr snapToGrid="0" snapToObjects="1">
      <p:cViewPr varScale="1">
        <p:scale>
          <a:sx n="114" d="100"/>
          <a:sy n="114" d="100"/>
        </p:scale>
        <p:origin x="636" y="10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8/2/2021</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8/2/2021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e573bf9245_1_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e573bf9245_1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dirty="0"/>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Tree>
    <p:extLst>
      <p:ext uri="{BB962C8B-B14F-4D97-AF65-F5344CB8AC3E}">
        <p14:creationId xmlns:p14="http://schemas.microsoft.com/office/powerpoint/2010/main" val="6119427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983032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2974884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948314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58758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dirty="0"/>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5267093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2791267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dirty="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906604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249181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1323763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053205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dirty="0">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839665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389525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Four Corners">
    <p:spTree>
      <p:nvGrpSpPr>
        <p:cNvPr id="1" name=""/>
        <p:cNvGrpSpPr/>
        <p:nvPr/>
      </p:nvGrpSpPr>
      <p:grpSpPr>
        <a:xfrm>
          <a:off x="0" y="0"/>
          <a:ext cx="0" cy="0"/>
          <a:chOff x="0" y="0"/>
          <a:chExt cx="0" cy="0"/>
        </a:xfrm>
      </p:grpSpPr>
      <p:pic>
        <p:nvPicPr>
          <p:cNvPr id="159" name="Picture 4" descr="Picture 4"/>
          <p:cNvPicPr>
            <a:picLocks noChangeAspect="1"/>
          </p:cNvPicPr>
          <p:nvPr/>
        </p:nvPicPr>
        <p:blipFill>
          <a:blip r:embed="rId2"/>
          <a:stretch>
            <a:fillRect/>
          </a:stretch>
        </p:blipFill>
        <p:spPr>
          <a:xfrm>
            <a:off x="0" y="3059"/>
            <a:ext cx="12192000" cy="6854941"/>
          </a:xfrm>
          <a:prstGeom prst="rect">
            <a:avLst/>
          </a:prstGeom>
          <a:ln w="12700">
            <a:miter lim="400000"/>
          </a:ln>
        </p:spPr>
      </p:pic>
      <p:sp>
        <p:nvSpPr>
          <p:cNvPr id="160" name="Rectangle 2"/>
          <p:cNvSpPr/>
          <p:nvPr/>
        </p:nvSpPr>
        <p:spPr>
          <a:xfrm>
            <a:off x="0" y="0"/>
            <a:ext cx="12192000" cy="6858000"/>
          </a:xfrm>
          <a:prstGeom prst="rect">
            <a:avLst/>
          </a:prstGeom>
          <a:solidFill>
            <a:schemeClr val="accent5">
              <a:lumOff val="44000"/>
            </a:schemeClr>
          </a:solidFill>
          <a:ln w="12700">
            <a:solidFill>
              <a:schemeClr val="accent5">
                <a:lumOff val="44000"/>
              </a:schemeClr>
            </a:solidFill>
            <a:miter/>
          </a:ln>
        </p:spPr>
        <p:txBody>
          <a:bodyPr lIns="45719" rIns="45719" anchor="ctr"/>
          <a:lstStyle/>
          <a:p>
            <a:pPr algn="ctr">
              <a:defRPr>
                <a:solidFill>
                  <a:schemeClr val="accent5">
                    <a:lumOff val="44000"/>
                  </a:schemeClr>
                </a:solidFill>
              </a:defRPr>
            </a:pPr>
            <a:endParaRPr/>
          </a:p>
        </p:txBody>
      </p:sp>
      <p:grpSp>
        <p:nvGrpSpPr>
          <p:cNvPr id="163" name="Group 3"/>
          <p:cNvGrpSpPr/>
          <p:nvPr/>
        </p:nvGrpSpPr>
        <p:grpSpPr>
          <a:xfrm>
            <a:off x="10644674" y="5408676"/>
            <a:ext cx="735607" cy="746593"/>
            <a:chOff x="0" y="0"/>
            <a:chExt cx="735606" cy="746592"/>
          </a:xfrm>
        </p:grpSpPr>
        <p:sp>
          <p:nvSpPr>
            <p:cNvPr id="161" name="Rectangle 4"/>
            <p:cNvSpPr/>
            <p:nvPr/>
          </p:nvSpPr>
          <p:spPr>
            <a:xfrm rot="5400000" flipH="1">
              <a:off x="288555" y="299540"/>
              <a:ext cx="158497" cy="735608"/>
            </a:xfrm>
            <a:prstGeom prst="rect">
              <a:avLst/>
            </a:prstGeom>
            <a:gradFill flip="none" rotWithShape="1">
              <a:gsLst>
                <a:gs pos="30000">
                  <a:schemeClr val="accent4"/>
                </a:gs>
                <a:gs pos="91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sp>
          <p:nvSpPr>
            <p:cNvPr id="162" name="Rectangle 5"/>
            <p:cNvSpPr/>
            <p:nvPr/>
          </p:nvSpPr>
          <p:spPr>
            <a:xfrm rot="10800000" flipH="1">
              <a:off x="577109" y="0"/>
              <a:ext cx="158497" cy="593122"/>
            </a:xfrm>
            <a:prstGeom prst="rect">
              <a:avLst/>
            </a:prstGeom>
            <a:gradFill flip="none" rotWithShape="1">
              <a:gsLst>
                <a:gs pos="28000">
                  <a:schemeClr val="accent4"/>
                </a:gs>
                <a:gs pos="86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grpSp>
      <p:grpSp>
        <p:nvGrpSpPr>
          <p:cNvPr id="166" name="Group 6"/>
          <p:cNvGrpSpPr/>
          <p:nvPr/>
        </p:nvGrpSpPr>
        <p:grpSpPr>
          <a:xfrm>
            <a:off x="789474" y="5408676"/>
            <a:ext cx="735607" cy="746593"/>
            <a:chOff x="0" y="0"/>
            <a:chExt cx="735606" cy="746592"/>
          </a:xfrm>
        </p:grpSpPr>
        <p:sp>
          <p:nvSpPr>
            <p:cNvPr id="164" name="Rectangle 7"/>
            <p:cNvSpPr/>
            <p:nvPr/>
          </p:nvSpPr>
          <p:spPr>
            <a:xfrm rot="16200000">
              <a:off x="288555" y="299540"/>
              <a:ext cx="158497" cy="735608"/>
            </a:xfrm>
            <a:prstGeom prst="rect">
              <a:avLst/>
            </a:prstGeom>
            <a:gradFill flip="none" rotWithShape="1">
              <a:gsLst>
                <a:gs pos="30000">
                  <a:schemeClr val="accent4"/>
                </a:gs>
                <a:gs pos="91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sp>
          <p:nvSpPr>
            <p:cNvPr id="165" name="Rectangle 8"/>
            <p:cNvSpPr/>
            <p:nvPr/>
          </p:nvSpPr>
          <p:spPr>
            <a:xfrm rot="10800000">
              <a:off x="0" y="0"/>
              <a:ext cx="158497" cy="593122"/>
            </a:xfrm>
            <a:prstGeom prst="rect">
              <a:avLst/>
            </a:prstGeom>
            <a:gradFill flip="none" rotWithShape="1">
              <a:gsLst>
                <a:gs pos="28000">
                  <a:schemeClr val="accent4"/>
                </a:gs>
                <a:gs pos="86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grpSp>
      <p:grpSp>
        <p:nvGrpSpPr>
          <p:cNvPr id="169" name="Group 9"/>
          <p:cNvGrpSpPr/>
          <p:nvPr/>
        </p:nvGrpSpPr>
        <p:grpSpPr>
          <a:xfrm>
            <a:off x="10644674" y="745235"/>
            <a:ext cx="735607" cy="746594"/>
            <a:chOff x="0" y="0"/>
            <a:chExt cx="735606" cy="746592"/>
          </a:xfrm>
        </p:grpSpPr>
        <p:sp>
          <p:nvSpPr>
            <p:cNvPr id="167" name="Rectangle 10"/>
            <p:cNvSpPr/>
            <p:nvPr/>
          </p:nvSpPr>
          <p:spPr>
            <a:xfrm rot="5400000">
              <a:off x="288555" y="-288556"/>
              <a:ext cx="158497" cy="735608"/>
            </a:xfrm>
            <a:prstGeom prst="rect">
              <a:avLst/>
            </a:prstGeom>
            <a:gradFill flip="none" rotWithShape="1">
              <a:gsLst>
                <a:gs pos="30000">
                  <a:schemeClr val="accent4"/>
                </a:gs>
                <a:gs pos="91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sp>
          <p:nvSpPr>
            <p:cNvPr id="168" name="Rectangle 11"/>
            <p:cNvSpPr/>
            <p:nvPr/>
          </p:nvSpPr>
          <p:spPr>
            <a:xfrm>
              <a:off x="577109" y="153470"/>
              <a:ext cx="158497" cy="593123"/>
            </a:xfrm>
            <a:prstGeom prst="rect">
              <a:avLst/>
            </a:prstGeom>
            <a:gradFill flip="none" rotWithShape="1">
              <a:gsLst>
                <a:gs pos="28000">
                  <a:schemeClr val="accent4"/>
                </a:gs>
                <a:gs pos="86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grpSp>
      <p:sp>
        <p:nvSpPr>
          <p:cNvPr id="170" name="Body Level One…"/>
          <p:cNvSpPr txBox="1">
            <a:spLocks noGrp="1"/>
          </p:cNvSpPr>
          <p:nvPr>
            <p:ph type="body" sz="half" idx="1"/>
          </p:nvPr>
        </p:nvSpPr>
        <p:spPr>
          <a:xfrm>
            <a:off x="2418590" y="2310783"/>
            <a:ext cx="7510718" cy="3394454"/>
          </a:xfrm>
          <a:prstGeom prst="rect">
            <a:avLst/>
          </a:prstGeom>
        </p:spPr>
        <p:txBody>
          <a:bodyPr/>
          <a:lstStyle>
            <a:lvl1pPr marL="0" indent="0">
              <a:buSzTx/>
              <a:buFontTx/>
              <a:buNone/>
              <a:defRPr sz="1800">
                <a:solidFill>
                  <a:srgbClr val="404040"/>
                </a:solidFill>
              </a:defRPr>
            </a:lvl1pPr>
            <a:lvl2pPr marL="685800" indent="-228600">
              <a:buFontTx/>
              <a:defRPr sz="1800">
                <a:solidFill>
                  <a:srgbClr val="404040"/>
                </a:solidFill>
              </a:defRPr>
            </a:lvl2pPr>
            <a:lvl3pPr marL="1143000" indent="-228600">
              <a:buFontTx/>
              <a:defRPr sz="1800">
                <a:solidFill>
                  <a:srgbClr val="404040"/>
                </a:solidFill>
              </a:defRPr>
            </a:lvl3pPr>
            <a:lvl4pPr marL="1600200" indent="-228600">
              <a:buFontTx/>
              <a:defRPr sz="1800">
                <a:solidFill>
                  <a:srgbClr val="404040"/>
                </a:solidFill>
              </a:defRPr>
            </a:lvl4pPr>
            <a:lvl5pPr marL="2057400" indent="-228600">
              <a:buFontTx/>
              <a:defRPr sz="1800">
                <a:solidFill>
                  <a:srgbClr val="404040"/>
                </a:solidFill>
              </a:defRPr>
            </a:lvl5pPr>
          </a:lstStyle>
          <a:p>
            <a:r>
              <a:t>Body Level One</a:t>
            </a:r>
          </a:p>
          <a:p>
            <a:pPr lvl="1"/>
            <a:r>
              <a:t>Body Level Two</a:t>
            </a:r>
          </a:p>
          <a:p>
            <a:pPr lvl="2"/>
            <a:r>
              <a:t>Body Level Three</a:t>
            </a:r>
          </a:p>
          <a:p>
            <a:pPr lvl="3"/>
            <a:r>
              <a:t>Body Level Four</a:t>
            </a:r>
          </a:p>
          <a:p>
            <a:pPr lvl="4"/>
            <a:r>
              <a:t>Body Level Five</a:t>
            </a:r>
          </a:p>
        </p:txBody>
      </p:sp>
      <p:sp>
        <p:nvSpPr>
          <p:cNvPr id="171" name="Title Text"/>
          <p:cNvSpPr txBox="1">
            <a:spLocks noGrp="1"/>
          </p:cNvSpPr>
          <p:nvPr>
            <p:ph type="title"/>
          </p:nvPr>
        </p:nvSpPr>
        <p:spPr>
          <a:xfrm>
            <a:off x="2418589" y="1198471"/>
            <a:ext cx="7510720" cy="845924"/>
          </a:xfrm>
          <a:prstGeom prst="rect">
            <a:avLst/>
          </a:prstGeom>
        </p:spPr>
        <p:txBody>
          <a:bodyPr/>
          <a:lstStyle>
            <a:lvl1pPr>
              <a:defRPr>
                <a:solidFill>
                  <a:srgbClr val="404040"/>
                </a:solidFill>
              </a:defRPr>
            </a:lvl1pPr>
          </a:lstStyle>
          <a:p>
            <a:r>
              <a:t>Title Text</a:t>
            </a:r>
          </a:p>
        </p:txBody>
      </p:sp>
      <p:grpSp>
        <p:nvGrpSpPr>
          <p:cNvPr id="174" name="Group 14"/>
          <p:cNvGrpSpPr/>
          <p:nvPr/>
        </p:nvGrpSpPr>
        <p:grpSpPr>
          <a:xfrm>
            <a:off x="778488" y="690639"/>
            <a:ext cx="747832" cy="731521"/>
            <a:chOff x="0" y="0"/>
            <a:chExt cx="747831" cy="731520"/>
          </a:xfrm>
        </p:grpSpPr>
        <p:sp>
          <p:nvSpPr>
            <p:cNvPr id="172" name="Rectangle 15"/>
            <p:cNvSpPr/>
            <p:nvPr/>
          </p:nvSpPr>
          <p:spPr>
            <a:xfrm>
              <a:off x="0" y="0"/>
              <a:ext cx="158497" cy="731521"/>
            </a:xfrm>
            <a:prstGeom prst="rect">
              <a:avLst/>
            </a:prstGeom>
            <a:gradFill flip="none" rotWithShape="1">
              <a:gsLst>
                <a:gs pos="30000">
                  <a:schemeClr val="accent4"/>
                </a:gs>
                <a:gs pos="91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sp>
          <p:nvSpPr>
            <p:cNvPr id="173" name="Rectangle 16"/>
            <p:cNvSpPr/>
            <p:nvPr/>
          </p:nvSpPr>
          <p:spPr>
            <a:xfrm rot="16200000">
              <a:off x="371403" y="-217932"/>
              <a:ext cx="158497" cy="594361"/>
            </a:xfrm>
            <a:prstGeom prst="rect">
              <a:avLst/>
            </a:prstGeom>
            <a:gradFill flip="none" rotWithShape="1">
              <a:gsLst>
                <a:gs pos="28000">
                  <a:schemeClr val="accent4"/>
                </a:gs>
                <a:gs pos="86000">
                  <a:srgbClr val="F8C93E"/>
                </a:gs>
              </a:gsLst>
              <a:lin ang="5400000" scaled="0"/>
            </a:gradFill>
            <a:ln w="12700" cap="flat">
              <a:noFill/>
              <a:miter lim="400000"/>
            </a:ln>
            <a:effectLst/>
          </p:spPr>
          <p:txBody>
            <a:bodyPr wrap="square" lIns="45719" tIns="45719" rIns="45719" bIns="45719" numCol="1" anchor="ctr">
              <a:noAutofit/>
            </a:bodyPr>
            <a:lstStyle/>
            <a:p>
              <a:pPr algn="ctr">
                <a:defRPr>
                  <a:solidFill>
                    <a:schemeClr val="accent5">
                      <a:lumOff val="44000"/>
                    </a:schemeClr>
                  </a:solidFill>
                </a:defRPr>
              </a:pPr>
              <a:endParaRPr/>
            </a:p>
          </p:txBody>
        </p:sp>
      </p:grpSp>
      <p:sp>
        <p:nvSpPr>
          <p:cNvPr id="175" name="TextBox 18"/>
          <p:cNvSpPr txBox="1"/>
          <p:nvPr/>
        </p:nvSpPr>
        <p:spPr>
          <a:xfrm>
            <a:off x="3895344" y="222721"/>
            <a:ext cx="4401311" cy="214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900" spc="300">
                <a:solidFill>
                  <a:srgbClr val="BABABA"/>
                </a:solidFill>
                <a:latin typeface="Arial"/>
                <a:ea typeface="Arial"/>
                <a:cs typeface="Arial"/>
                <a:sym typeface="Arial"/>
              </a:defRPr>
            </a:lvl1pPr>
          </a:lstStyle>
          <a:p>
            <a:r>
              <a:t>FLORIDA INTERNATIONAL UNIVERSITY</a:t>
            </a:r>
          </a:p>
        </p:txBody>
      </p:sp>
      <p:sp>
        <p:nvSpPr>
          <p:cNvPr id="176" name="TextBox 20"/>
          <p:cNvSpPr txBox="1"/>
          <p:nvPr/>
        </p:nvSpPr>
        <p:spPr>
          <a:xfrm>
            <a:off x="3895343" y="6404445"/>
            <a:ext cx="4401312" cy="214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900" spc="300">
                <a:solidFill>
                  <a:srgbClr val="808080"/>
                </a:solidFill>
                <a:latin typeface="Arial"/>
                <a:ea typeface="Arial"/>
                <a:cs typeface="Arial"/>
                <a:sym typeface="Arial"/>
              </a:defRPr>
            </a:lvl1pPr>
          </a:lstStyle>
          <a:p>
            <a:r>
              <a:t>COLLEGE OF ENGINEERING AND COMPUTING</a:t>
            </a:r>
          </a:p>
        </p:txBody>
      </p:sp>
      <p:sp>
        <p:nvSpPr>
          <p:cNvPr id="1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7224441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2"/>
          <p:cNvSpPr txBox="1"/>
          <p:nvPr/>
        </p:nvSpPr>
        <p:spPr>
          <a:xfrm>
            <a:off x="4064295" y="418470"/>
            <a:ext cx="4072935"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0" i="0" u="none" strike="noStrike" cap="none">
                <a:solidFill>
                  <a:srgbClr val="F2F2F2"/>
                </a:solidFill>
                <a:latin typeface="Arial"/>
                <a:ea typeface="Arial"/>
                <a:cs typeface="Arial"/>
                <a:sym typeface="Arial"/>
              </a:rPr>
              <a:t>FLORIDA INTERNATIONAL UNIVERSITY</a:t>
            </a:r>
            <a:endParaRPr/>
          </a:p>
        </p:txBody>
      </p:sp>
      <p:sp>
        <p:nvSpPr>
          <p:cNvPr id="15" name="Google Shape;15;p2"/>
          <p:cNvSpPr txBox="1">
            <a:spLocks noGrp="1"/>
          </p:cNvSpPr>
          <p:nvPr>
            <p:ph type="title"/>
          </p:nvPr>
        </p:nvSpPr>
        <p:spPr>
          <a:xfrm>
            <a:off x="1603727" y="3721808"/>
            <a:ext cx="8984543"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1565472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1590222" y="1939925"/>
            <a:ext cx="8984543" cy="43389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2800"/>
              <a:buNone/>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3"/>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 name="Google Shape;19;p3"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20" name="Google Shape;20;p3"/>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21" name="Google Shape;21;p3"/>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extLst>
      <p:ext uri="{BB962C8B-B14F-4D97-AF65-F5344CB8AC3E}">
        <p14:creationId xmlns:p14="http://schemas.microsoft.com/office/powerpoint/2010/main" val="8046477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22"/>
        <p:cNvGrpSpPr/>
        <p:nvPr/>
      </p:nvGrpSpPr>
      <p:grpSpPr>
        <a:xfrm>
          <a:off x="0" y="0"/>
          <a:ext cx="0" cy="0"/>
          <a:chOff x="0" y="0"/>
          <a:chExt cx="0" cy="0"/>
        </a:xfrm>
      </p:grpSpPr>
      <p:sp>
        <p:nvSpPr>
          <p:cNvPr id="23" name="Google Shape;23;p4"/>
          <p:cNvSpPr txBox="1">
            <a:spLocks noGrp="1"/>
          </p:cNvSpPr>
          <p:nvPr>
            <p:ph type="body" idx="1"/>
          </p:nvPr>
        </p:nvSpPr>
        <p:spPr>
          <a:xfrm>
            <a:off x="2994074" y="2799440"/>
            <a:ext cx="6203852" cy="125912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600"/>
              <a:buNone/>
              <a:defRPr sz="3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4" name="Google Shape;24;p4"/>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25" name="Google Shape;25;p4"/>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extLst>
      <p:ext uri="{BB962C8B-B14F-4D97-AF65-F5344CB8AC3E}">
        <p14:creationId xmlns:p14="http://schemas.microsoft.com/office/powerpoint/2010/main" val="14542034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26"/>
        <p:cNvGrpSpPr/>
        <p:nvPr/>
      </p:nvGrpSpPr>
      <p:grpSpPr>
        <a:xfrm>
          <a:off x="0" y="0"/>
          <a:ext cx="0" cy="0"/>
          <a:chOff x="0" y="0"/>
          <a:chExt cx="0" cy="0"/>
        </a:xfrm>
      </p:grpSpPr>
      <p:sp>
        <p:nvSpPr>
          <p:cNvPr id="27" name="Google Shape;27;p5"/>
          <p:cNvSpPr>
            <a:spLocks noGrp="1"/>
          </p:cNvSpPr>
          <p:nvPr>
            <p:ph type="pic" idx="2"/>
          </p:nvPr>
        </p:nvSpPr>
        <p:spPr>
          <a:xfrm flipH="1">
            <a:off x="3721834" y="880677"/>
            <a:ext cx="7988142" cy="5366010"/>
          </a:xfrm>
          <a:prstGeom prst="corner">
            <a:avLst>
              <a:gd name="adj1" fmla="val 57242"/>
              <a:gd name="adj2" fmla="val 95740"/>
            </a:avLst>
          </a:prstGeom>
          <a:blipFill rotWithShape="0">
            <a:blip r:embed="rId2">
              <a:alphaModFix amt="0"/>
            </a:blip>
            <a:stretch>
              <a:fillRect/>
            </a:stretch>
          </a:blip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5"/>
          <p:cNvSpPr txBox="1">
            <a:spLocks noGrp="1"/>
          </p:cNvSpPr>
          <p:nvPr>
            <p:ph type="body" idx="1"/>
          </p:nvPr>
        </p:nvSpPr>
        <p:spPr>
          <a:xfrm>
            <a:off x="839788" y="2951929"/>
            <a:ext cx="2469469" cy="304136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1600"/>
              <a:buNone/>
              <a:defRPr sz="1600"/>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9" name="Google Shape;29;p5"/>
          <p:cNvSpPr txBox="1">
            <a:spLocks noGrp="1"/>
          </p:cNvSpPr>
          <p:nvPr>
            <p:ph type="title"/>
          </p:nvPr>
        </p:nvSpPr>
        <p:spPr>
          <a:xfrm>
            <a:off x="839788" y="748430"/>
            <a:ext cx="4720887" cy="18540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0" name="Google Shape;30;p5" descr="A close up of a sign&#10;&#10;Description automatically generated"/>
          <p:cNvPicPr preferRelativeResize="0"/>
          <p:nvPr/>
        </p:nvPicPr>
        <p:blipFill rotWithShape="1">
          <a:blip r:embed="rId3">
            <a:alphaModFix/>
          </a:blip>
          <a:srcRect/>
          <a:stretch/>
        </p:blipFill>
        <p:spPr>
          <a:xfrm>
            <a:off x="207654" y="6123851"/>
            <a:ext cx="1217550" cy="563880"/>
          </a:xfrm>
          <a:prstGeom prst="rect">
            <a:avLst/>
          </a:prstGeom>
          <a:noFill/>
          <a:ln>
            <a:noFill/>
          </a:ln>
        </p:spPr>
      </p:pic>
      <p:grpSp>
        <p:nvGrpSpPr>
          <p:cNvPr id="31" name="Google Shape;31;p5"/>
          <p:cNvGrpSpPr/>
          <p:nvPr/>
        </p:nvGrpSpPr>
        <p:grpSpPr>
          <a:xfrm>
            <a:off x="3721835" y="773552"/>
            <a:ext cx="7988141" cy="2408473"/>
            <a:chOff x="3673920" y="736031"/>
            <a:chExt cx="7988141" cy="2408473"/>
          </a:xfrm>
        </p:grpSpPr>
        <p:sp>
          <p:nvSpPr>
            <p:cNvPr id="32" name="Google Shape;32;p5"/>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3" name="Google Shape;33;p5"/>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4" name="Google Shape;34;p5"/>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5" name="Google Shape;35;p5"/>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36" name="Google Shape;36;p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28770428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37"/>
        <p:cNvGrpSpPr/>
        <p:nvPr/>
      </p:nvGrpSpPr>
      <p:grpSpPr>
        <a:xfrm>
          <a:off x="0" y="0"/>
          <a:ext cx="0" cy="0"/>
          <a:chOff x="0" y="0"/>
          <a:chExt cx="0" cy="0"/>
        </a:xfrm>
      </p:grpSpPr>
      <p:sp>
        <p:nvSpPr>
          <p:cNvPr id="38" name="Google Shape;38;p6"/>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39" name="Google Shape;39;p6"/>
          <p:cNvGrpSpPr/>
          <p:nvPr/>
        </p:nvGrpSpPr>
        <p:grpSpPr>
          <a:xfrm rot="10800000">
            <a:off x="10644674" y="5408676"/>
            <a:ext cx="735606" cy="746592"/>
            <a:chOff x="897887" y="745236"/>
            <a:chExt cx="735606" cy="746592"/>
          </a:xfrm>
        </p:grpSpPr>
        <p:sp>
          <p:nvSpPr>
            <p:cNvPr id="40" name="Google Shape;40;p6"/>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1" name="Google Shape;41;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42" name="Google Shape;42;p6"/>
          <p:cNvGrpSpPr/>
          <p:nvPr/>
        </p:nvGrpSpPr>
        <p:grpSpPr>
          <a:xfrm rot="10800000" flipH="1">
            <a:off x="789474" y="5408676"/>
            <a:ext cx="735606" cy="746592"/>
            <a:chOff x="897887" y="745236"/>
            <a:chExt cx="735606" cy="746592"/>
          </a:xfrm>
        </p:grpSpPr>
        <p:sp>
          <p:nvSpPr>
            <p:cNvPr id="43" name="Google Shape;43;p6"/>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4" name="Google Shape;44;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45" name="Google Shape;45;p6"/>
          <p:cNvGrpSpPr/>
          <p:nvPr/>
        </p:nvGrpSpPr>
        <p:grpSpPr>
          <a:xfrm flipH="1">
            <a:off x="10644674" y="745236"/>
            <a:ext cx="735606" cy="746592"/>
            <a:chOff x="897887" y="745236"/>
            <a:chExt cx="735606" cy="746592"/>
          </a:xfrm>
        </p:grpSpPr>
        <p:sp>
          <p:nvSpPr>
            <p:cNvPr id="46" name="Google Shape;46;p6"/>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7" name="Google Shape;47;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48" name="Google Shape;48;p6"/>
          <p:cNvSpPr txBox="1">
            <a:spLocks noGrp="1"/>
          </p:cNvSpPr>
          <p:nvPr>
            <p:ph type="body" idx="1"/>
          </p:nvPr>
        </p:nvSpPr>
        <p:spPr>
          <a:xfrm>
            <a:off x="2418591" y="2310784"/>
            <a:ext cx="7510717" cy="339445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800"/>
              <a:buNone/>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6"/>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50" name="Google Shape;50;p6"/>
          <p:cNvGrpSpPr/>
          <p:nvPr/>
        </p:nvGrpSpPr>
        <p:grpSpPr>
          <a:xfrm rot="-5400000" flipH="1">
            <a:off x="786644" y="682484"/>
            <a:ext cx="731520" cy="747831"/>
            <a:chOff x="897887" y="745236"/>
            <a:chExt cx="731520" cy="747831"/>
          </a:xfrm>
        </p:grpSpPr>
        <p:sp>
          <p:nvSpPr>
            <p:cNvPr id="51" name="Google Shape;51;p6"/>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52" name="Google Shape;52;p6"/>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53" name="Google Shape;53;p6"/>
          <p:cNvSpPr txBox="1"/>
          <p:nvPr/>
        </p:nvSpPr>
        <p:spPr>
          <a:xfrm>
            <a:off x="3849624"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BABABA"/>
                </a:solidFill>
                <a:latin typeface="Arial"/>
                <a:ea typeface="Arial"/>
                <a:cs typeface="Arial"/>
                <a:sym typeface="Arial"/>
              </a:rPr>
              <a:t>FLORIDA INTERNATIONAL UNIVERSITY</a:t>
            </a:r>
            <a:endParaRPr/>
          </a:p>
        </p:txBody>
      </p:sp>
      <p:sp>
        <p:nvSpPr>
          <p:cNvPr id="54" name="Google Shape;54;p6"/>
          <p:cNvSpPr txBox="1"/>
          <p:nvPr/>
        </p:nvSpPr>
        <p:spPr>
          <a:xfrm>
            <a:off x="3849623" y="640444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1658044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55"/>
        <p:cNvGrpSpPr/>
        <p:nvPr/>
      </p:nvGrpSpPr>
      <p:grpSpPr>
        <a:xfrm>
          <a:off x="0" y="0"/>
          <a:ext cx="0" cy="0"/>
          <a:chOff x="0" y="0"/>
          <a:chExt cx="0" cy="0"/>
        </a:xfrm>
      </p:grpSpPr>
      <p:pic>
        <p:nvPicPr>
          <p:cNvPr id="56" name="Google Shape;56;p7" descr="A screenshot of a cell phone&#10;&#10;Description automatically generated"/>
          <p:cNvPicPr preferRelativeResize="0"/>
          <p:nvPr/>
        </p:nvPicPr>
        <p:blipFill rotWithShape="1">
          <a:blip r:embed="rId2">
            <a:alphaModFix/>
          </a:blip>
          <a:srcRect/>
          <a:stretch/>
        </p:blipFill>
        <p:spPr>
          <a:xfrm>
            <a:off x="-1" y="0"/>
            <a:ext cx="12192001" cy="6858000"/>
          </a:xfrm>
          <a:prstGeom prst="rect">
            <a:avLst/>
          </a:prstGeom>
          <a:noFill/>
          <a:ln>
            <a:noFill/>
          </a:ln>
        </p:spPr>
      </p:pic>
      <p:sp>
        <p:nvSpPr>
          <p:cNvPr id="57" name="Google Shape;57;p7"/>
          <p:cNvSpPr txBox="1"/>
          <p:nvPr/>
        </p:nvSpPr>
        <p:spPr>
          <a:xfrm>
            <a:off x="3244174" y="1626141"/>
            <a:ext cx="5791200" cy="931030"/>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3600" b="0" i="0" u="none" strike="noStrike" cap="none">
              <a:solidFill>
                <a:srgbClr val="3F3F3F"/>
              </a:solidFill>
              <a:latin typeface="Arial"/>
              <a:ea typeface="Arial"/>
              <a:cs typeface="Arial"/>
              <a:sym typeface="Arial"/>
            </a:endParaRPr>
          </a:p>
        </p:txBody>
      </p:sp>
      <p:sp>
        <p:nvSpPr>
          <p:cNvPr id="58" name="Google Shape;58;p7"/>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7"/>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7"/>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5538513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61"/>
        <p:cNvGrpSpPr/>
        <p:nvPr/>
      </p:nvGrpSpPr>
      <p:grpSpPr>
        <a:xfrm>
          <a:off x="0" y="0"/>
          <a:ext cx="0" cy="0"/>
          <a:chOff x="0" y="0"/>
          <a:chExt cx="0" cy="0"/>
        </a:xfrm>
      </p:grpSpPr>
      <p:pic>
        <p:nvPicPr>
          <p:cNvPr id="62" name="Google Shape;62;p8" descr="A picture containing holding, yellow, colorful, sign&#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3" name="Google Shape;63;p8"/>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8"/>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8"/>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
        <p:nvSpPr>
          <p:cNvPr id="66" name="Google Shape;66;p8"/>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22148916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67"/>
        <p:cNvGrpSpPr/>
        <p:nvPr/>
      </p:nvGrpSpPr>
      <p:grpSpPr>
        <a:xfrm>
          <a:off x="0" y="0"/>
          <a:ext cx="0" cy="0"/>
          <a:chOff x="0" y="0"/>
          <a:chExt cx="0" cy="0"/>
        </a:xfrm>
      </p:grpSpPr>
      <p:sp>
        <p:nvSpPr>
          <p:cNvPr id="68" name="Google Shape;68;p9"/>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69" name="Google Shape;69;p9"/>
          <p:cNvGrpSpPr/>
          <p:nvPr/>
        </p:nvGrpSpPr>
        <p:grpSpPr>
          <a:xfrm rot="10800000" flipH="1">
            <a:off x="11185080" y="298640"/>
            <a:ext cx="735606" cy="746592"/>
            <a:chOff x="10666920" y="5421408"/>
            <a:chExt cx="735606" cy="746592"/>
          </a:xfrm>
        </p:grpSpPr>
        <p:sp>
          <p:nvSpPr>
            <p:cNvPr id="70" name="Google Shape;70;p9"/>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1" name="Google Shape;71;p9"/>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72" name="Google Shape;72;p9"/>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9"/>
          <p:cNvSpPr txBox="1"/>
          <p:nvPr/>
        </p:nvSpPr>
        <p:spPr>
          <a:xfrm>
            <a:off x="3282203" y="894071"/>
            <a:ext cx="6105637" cy="72165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3200" b="0" i="0" u="none" strike="noStrike" cap="none">
              <a:solidFill>
                <a:srgbClr val="D92D8A"/>
              </a:solidFill>
              <a:latin typeface="Arial"/>
              <a:ea typeface="Arial"/>
              <a:cs typeface="Arial"/>
              <a:sym typeface="Arial"/>
            </a:endParaRPr>
          </a:p>
        </p:txBody>
      </p:sp>
      <p:sp>
        <p:nvSpPr>
          <p:cNvPr id="74" name="Google Shape;74;p9"/>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5" name="Google Shape;75;p9" descr="A blue sky&#10;&#10;Description automatically generated"/>
          <p:cNvPicPr preferRelativeResize="0"/>
          <p:nvPr/>
        </p:nvPicPr>
        <p:blipFill rotWithShape="1">
          <a:blip r:embed="rId2">
            <a:alphaModFix/>
          </a:blip>
          <a:srcRect/>
          <a:stretch/>
        </p:blipFill>
        <p:spPr>
          <a:xfrm>
            <a:off x="0" y="1"/>
            <a:ext cx="2465798" cy="6857999"/>
          </a:xfrm>
          <a:prstGeom prst="rect">
            <a:avLst/>
          </a:prstGeom>
          <a:noFill/>
          <a:ln>
            <a:noFill/>
          </a:ln>
        </p:spPr>
      </p:pic>
      <p:pic>
        <p:nvPicPr>
          <p:cNvPr id="76" name="Google Shape;76;p9"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77" name="Google Shape;77;p9"/>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31820203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78"/>
        <p:cNvGrpSpPr/>
        <p:nvPr/>
      </p:nvGrpSpPr>
      <p:grpSpPr>
        <a:xfrm>
          <a:off x="0" y="0"/>
          <a:ext cx="0" cy="0"/>
          <a:chOff x="0" y="0"/>
          <a:chExt cx="0" cy="0"/>
        </a:xfrm>
      </p:grpSpPr>
      <p:sp>
        <p:nvSpPr>
          <p:cNvPr id="79" name="Google Shape;79;p10"/>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0" name="Google Shape;80;p10"/>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0"/>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2" name="Google Shape;82;p10" descr="A blue sky&#10;&#10;Description automatically generated"/>
          <p:cNvPicPr preferRelativeResize="0"/>
          <p:nvPr/>
        </p:nvPicPr>
        <p:blipFill rotWithShape="1">
          <a:blip r:embed="rId2">
            <a:alphaModFix/>
          </a:blip>
          <a:srcRect/>
          <a:stretch/>
        </p:blipFill>
        <p:spPr>
          <a:xfrm>
            <a:off x="0" y="1"/>
            <a:ext cx="2465798" cy="6858000"/>
          </a:xfrm>
          <a:prstGeom prst="rect">
            <a:avLst/>
          </a:prstGeom>
          <a:noFill/>
          <a:ln>
            <a:noFill/>
          </a:ln>
        </p:spPr>
      </p:pic>
      <p:pic>
        <p:nvPicPr>
          <p:cNvPr id="83" name="Google Shape;83;p10"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grpSp>
        <p:nvGrpSpPr>
          <p:cNvPr id="84" name="Google Shape;84;p10"/>
          <p:cNvGrpSpPr/>
          <p:nvPr/>
        </p:nvGrpSpPr>
        <p:grpSpPr>
          <a:xfrm>
            <a:off x="2393879" y="0"/>
            <a:ext cx="9798121" cy="6889337"/>
            <a:chOff x="2421466" y="-1"/>
            <a:chExt cx="9810796" cy="6874007"/>
          </a:xfrm>
        </p:grpSpPr>
        <p:sp>
          <p:nvSpPr>
            <p:cNvPr id="85" name="Google Shape;85;p10"/>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6" name="Google Shape;86;p10"/>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7" name="Google Shape;87;p10"/>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8" name="Google Shape;88;p10"/>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89" name="Google Shape;89;p10"/>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35992433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90"/>
        <p:cNvGrpSpPr/>
        <p:nvPr/>
      </p:nvGrpSpPr>
      <p:grpSpPr>
        <a:xfrm>
          <a:off x="0" y="0"/>
          <a:ext cx="0" cy="0"/>
          <a:chOff x="0" y="0"/>
          <a:chExt cx="0" cy="0"/>
        </a:xfrm>
      </p:grpSpPr>
      <p:sp>
        <p:nvSpPr>
          <p:cNvPr id="91" name="Google Shape;91;p1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92" name="Google Shape;92;p11" descr="A close up of a sign&#10;&#10;Description automatically generated"/>
          <p:cNvPicPr preferRelativeResize="0"/>
          <p:nvPr/>
        </p:nvPicPr>
        <p:blipFill rotWithShape="1">
          <a:blip r:embed="rId2">
            <a:alphaModFix/>
          </a:blip>
          <a:srcRect/>
          <a:stretch/>
        </p:blipFill>
        <p:spPr>
          <a:xfrm>
            <a:off x="545290" y="5713629"/>
            <a:ext cx="1217550" cy="563880"/>
          </a:xfrm>
          <a:prstGeom prst="rect">
            <a:avLst/>
          </a:prstGeom>
          <a:noFill/>
          <a:ln>
            <a:noFill/>
          </a:ln>
        </p:spPr>
      </p:pic>
      <p:sp>
        <p:nvSpPr>
          <p:cNvPr id="93" name="Google Shape;93;p11"/>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11"/>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95" name="Google Shape;95;p11" descr="A blue sky&#10;&#10;Description automatically generated"/>
          <p:cNvPicPr preferRelativeResize="0"/>
          <p:nvPr/>
        </p:nvPicPr>
        <p:blipFill rotWithShape="1">
          <a:blip r:embed="rId3">
            <a:alphaModFix/>
          </a:blip>
          <a:srcRect/>
          <a:stretch/>
        </p:blipFill>
        <p:spPr>
          <a:xfrm>
            <a:off x="4977568" y="0"/>
            <a:ext cx="7214432" cy="6858000"/>
          </a:xfrm>
          <a:prstGeom prst="rect">
            <a:avLst/>
          </a:prstGeom>
          <a:noFill/>
          <a:ln>
            <a:noFill/>
          </a:ln>
        </p:spPr>
      </p:pic>
      <p:sp>
        <p:nvSpPr>
          <p:cNvPr id="96" name="Google Shape;96;p11"/>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97" name="Google Shape;97;p11"/>
          <p:cNvGrpSpPr/>
          <p:nvPr/>
        </p:nvGrpSpPr>
        <p:grpSpPr>
          <a:xfrm rot="10800000" flipH="1">
            <a:off x="5539549" y="5593682"/>
            <a:ext cx="522582" cy="530386"/>
            <a:chOff x="5537620" y="745237"/>
            <a:chExt cx="522582" cy="530386"/>
          </a:xfrm>
        </p:grpSpPr>
        <p:sp>
          <p:nvSpPr>
            <p:cNvPr id="98" name="Google Shape;98;p1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9" name="Google Shape;99;p1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00" name="Google Shape;100;p11"/>
          <p:cNvGrpSpPr/>
          <p:nvPr/>
        </p:nvGrpSpPr>
        <p:grpSpPr>
          <a:xfrm>
            <a:off x="5539549" y="745237"/>
            <a:ext cx="522582" cy="529650"/>
            <a:chOff x="5537620" y="745237"/>
            <a:chExt cx="522582" cy="529650"/>
          </a:xfrm>
        </p:grpSpPr>
        <p:sp>
          <p:nvSpPr>
            <p:cNvPr id="101" name="Google Shape;101;p1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2" name="Google Shape;102;p1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03" name="Google Shape;103;p11"/>
          <p:cNvGrpSpPr/>
          <p:nvPr/>
        </p:nvGrpSpPr>
        <p:grpSpPr>
          <a:xfrm>
            <a:off x="11086608" y="745237"/>
            <a:ext cx="522582" cy="530386"/>
            <a:chOff x="11140977" y="745237"/>
            <a:chExt cx="522582" cy="530386"/>
          </a:xfrm>
        </p:grpSpPr>
        <p:sp>
          <p:nvSpPr>
            <p:cNvPr id="104" name="Google Shape;104;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5" name="Google Shape;105;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06" name="Google Shape;106;p11"/>
          <p:cNvGrpSpPr/>
          <p:nvPr/>
        </p:nvGrpSpPr>
        <p:grpSpPr>
          <a:xfrm rot="10800000" flipH="1">
            <a:off x="11086608" y="5593682"/>
            <a:ext cx="522582" cy="530386"/>
            <a:chOff x="11140977" y="745237"/>
            <a:chExt cx="522582" cy="530386"/>
          </a:xfrm>
        </p:grpSpPr>
        <p:sp>
          <p:nvSpPr>
            <p:cNvPr id="107" name="Google Shape;107;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8" name="Google Shape;108;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09" name="Google Shape;109;p11"/>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FLORIDA INTERNATIONAL UNIVERSITY</a:t>
            </a:r>
            <a:endParaRPr/>
          </a:p>
        </p:txBody>
      </p:sp>
      <p:sp>
        <p:nvSpPr>
          <p:cNvPr id="110" name="Google Shape;110;p11"/>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31940438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111"/>
        <p:cNvGrpSpPr/>
        <p:nvPr/>
      </p:nvGrpSpPr>
      <p:grpSpPr>
        <a:xfrm>
          <a:off x="0" y="0"/>
          <a:ext cx="0" cy="0"/>
          <a:chOff x="0" y="0"/>
          <a:chExt cx="0" cy="0"/>
        </a:xfrm>
      </p:grpSpPr>
      <p:sp>
        <p:nvSpPr>
          <p:cNvPr id="112" name="Google Shape;112;p1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113" name="Google Shape;113;p12" descr="A blue sky&#10;&#10;Description automatically generated"/>
          <p:cNvPicPr preferRelativeResize="0"/>
          <p:nvPr/>
        </p:nvPicPr>
        <p:blipFill rotWithShape="1">
          <a:blip r:embed="rId2">
            <a:alphaModFix/>
          </a:blip>
          <a:srcRect/>
          <a:stretch/>
        </p:blipFill>
        <p:spPr>
          <a:xfrm>
            <a:off x="4977568" y="0"/>
            <a:ext cx="7214432" cy="6858000"/>
          </a:xfrm>
          <a:prstGeom prst="rect">
            <a:avLst/>
          </a:prstGeom>
          <a:noFill/>
          <a:ln>
            <a:noFill/>
          </a:ln>
        </p:spPr>
      </p:pic>
      <p:pic>
        <p:nvPicPr>
          <p:cNvPr id="114" name="Google Shape;114;p12"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115" name="Google Shape;115;p12"/>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12"/>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17" name="Google Shape;117;p12"/>
          <p:cNvGrpSpPr/>
          <p:nvPr/>
        </p:nvGrpSpPr>
        <p:grpSpPr>
          <a:xfrm rot="10800000">
            <a:off x="11087460" y="5596087"/>
            <a:ext cx="522582" cy="530386"/>
            <a:chOff x="2645664" y="2011680"/>
            <a:chExt cx="735606" cy="746592"/>
          </a:xfrm>
        </p:grpSpPr>
        <p:sp>
          <p:nvSpPr>
            <p:cNvPr id="118" name="Google Shape;118;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9" name="Google Shape;119;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20" name="Google Shape;120;p12"/>
          <p:cNvGrpSpPr/>
          <p:nvPr/>
        </p:nvGrpSpPr>
        <p:grpSpPr>
          <a:xfrm rot="10800000" flipH="1">
            <a:off x="5539549" y="5593683"/>
            <a:ext cx="522582" cy="530386"/>
            <a:chOff x="2645664" y="2011680"/>
            <a:chExt cx="735606" cy="746592"/>
          </a:xfrm>
        </p:grpSpPr>
        <p:sp>
          <p:nvSpPr>
            <p:cNvPr id="121" name="Google Shape;121;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2" name="Google Shape;122;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23" name="Google Shape;123;p12"/>
          <p:cNvGrpSpPr/>
          <p:nvPr/>
        </p:nvGrpSpPr>
        <p:grpSpPr>
          <a:xfrm>
            <a:off x="5540614" y="745361"/>
            <a:ext cx="522582" cy="530386"/>
            <a:chOff x="2645664" y="2011680"/>
            <a:chExt cx="735606" cy="746592"/>
          </a:xfrm>
        </p:grpSpPr>
        <p:sp>
          <p:nvSpPr>
            <p:cNvPr id="124" name="Google Shape;124;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5" name="Google Shape;125;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26" name="Google Shape;126;p12"/>
          <p:cNvGrpSpPr/>
          <p:nvPr/>
        </p:nvGrpSpPr>
        <p:grpSpPr>
          <a:xfrm flipH="1">
            <a:off x="11087460" y="742129"/>
            <a:ext cx="522582" cy="530386"/>
            <a:chOff x="2645664" y="2011680"/>
            <a:chExt cx="735606" cy="746592"/>
          </a:xfrm>
        </p:grpSpPr>
        <p:sp>
          <p:nvSpPr>
            <p:cNvPr id="127" name="Google Shape;127;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8" name="Google Shape;128;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29" name="Google Shape;129;p12"/>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12"/>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FLORIDA INTERNATIONAL UNIVERSITY</a:t>
            </a:r>
            <a:endParaRPr/>
          </a:p>
        </p:txBody>
      </p:sp>
      <p:sp>
        <p:nvSpPr>
          <p:cNvPr id="131" name="Google Shape;131;p12"/>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chemeClr val="lt1"/>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23589302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32"/>
        <p:cNvGrpSpPr/>
        <p:nvPr/>
      </p:nvGrpSpPr>
      <p:grpSpPr>
        <a:xfrm>
          <a:off x="0" y="0"/>
          <a:ext cx="0" cy="0"/>
          <a:chOff x="0" y="0"/>
          <a:chExt cx="0" cy="0"/>
        </a:xfrm>
      </p:grpSpPr>
      <p:sp>
        <p:nvSpPr>
          <p:cNvPr id="133" name="Google Shape;133;p13"/>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34" name="Google Shape;134;p13"/>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extLst>
      <p:ext uri="{BB962C8B-B14F-4D97-AF65-F5344CB8AC3E}">
        <p14:creationId xmlns:p14="http://schemas.microsoft.com/office/powerpoint/2010/main" val="26322602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135"/>
        <p:cNvGrpSpPr/>
        <p:nvPr/>
      </p:nvGrpSpPr>
      <p:grpSpPr>
        <a:xfrm>
          <a:off x="0" y="0"/>
          <a:ext cx="0" cy="0"/>
          <a:chOff x="0" y="0"/>
          <a:chExt cx="0" cy="0"/>
        </a:xfrm>
      </p:grpSpPr>
      <p:sp>
        <p:nvSpPr>
          <p:cNvPr id="136" name="Google Shape;136;p14"/>
          <p:cNvSpPr txBox="1">
            <a:spLocks noGrp="1"/>
          </p:cNvSpPr>
          <p:nvPr>
            <p:ph type="body" idx="1"/>
          </p:nvPr>
        </p:nvSpPr>
        <p:spPr>
          <a:xfrm>
            <a:off x="1590222"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7" name="Google Shape;137;p14"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138" name="Google Shape;138;p14"/>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14"/>
          <p:cNvSpPr txBox="1">
            <a:spLocks noGrp="1"/>
          </p:cNvSpPr>
          <p:nvPr>
            <p:ph type="body" idx="2"/>
          </p:nvPr>
        </p:nvSpPr>
        <p:spPr>
          <a:xfrm>
            <a:off x="6352016"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14"/>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
        <p:nvSpPr>
          <p:cNvPr id="141" name="Google Shape;141;p14"/>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12603851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42"/>
        <p:cNvGrpSpPr/>
        <p:nvPr/>
      </p:nvGrpSpPr>
      <p:grpSpPr>
        <a:xfrm>
          <a:off x="0" y="0"/>
          <a:ext cx="0" cy="0"/>
          <a:chOff x="0" y="0"/>
          <a:chExt cx="0" cy="0"/>
        </a:xfrm>
      </p:grpSpPr>
      <p:sp>
        <p:nvSpPr>
          <p:cNvPr id="143" name="Google Shape;143;p15"/>
          <p:cNvSpPr>
            <a:spLocks noGrp="1"/>
          </p:cNvSpPr>
          <p:nvPr>
            <p:ph type="pic" idx="2"/>
          </p:nvPr>
        </p:nvSpPr>
        <p:spPr>
          <a:xfrm>
            <a:off x="3843957" y="696340"/>
            <a:ext cx="7622001" cy="5015143"/>
          </a:xfrm>
          <a:prstGeom prst="corner">
            <a:avLst>
              <a:gd name="adj1" fmla="val 78408"/>
              <a:gd name="adj2" fmla="val 117748"/>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44" name="Google Shape;144;p15" descr="A close up of a sign&#10;&#10;Description automatically generated"/>
          <p:cNvPicPr preferRelativeResize="0"/>
          <p:nvPr/>
        </p:nvPicPr>
        <p:blipFill rotWithShape="1">
          <a:blip r:embed="rId2">
            <a:alphaModFix/>
          </a:blip>
          <a:srcRect/>
          <a:stretch/>
        </p:blipFill>
        <p:spPr>
          <a:xfrm>
            <a:off x="10129936" y="686124"/>
            <a:ext cx="1217550" cy="563880"/>
          </a:xfrm>
          <a:prstGeom prst="rect">
            <a:avLst/>
          </a:prstGeom>
          <a:noFill/>
          <a:ln>
            <a:noFill/>
          </a:ln>
        </p:spPr>
      </p:pic>
      <p:sp>
        <p:nvSpPr>
          <p:cNvPr id="145" name="Google Shape;145;p15"/>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6" name="Google Shape;146;p15"/>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47" name="Google Shape;147;p15"/>
          <p:cNvGrpSpPr/>
          <p:nvPr/>
        </p:nvGrpSpPr>
        <p:grpSpPr>
          <a:xfrm>
            <a:off x="3843957" y="582803"/>
            <a:ext cx="7628352" cy="1197932"/>
            <a:chOff x="3840781" y="580943"/>
            <a:chExt cx="7628352" cy="1197932"/>
          </a:xfrm>
        </p:grpSpPr>
        <p:sp>
          <p:nvSpPr>
            <p:cNvPr id="148" name="Google Shape;148;p15"/>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9" name="Google Shape;149;p15"/>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50" name="Google Shape;150;p15"/>
            <p:cNvSpPr/>
            <p:nvPr/>
          </p:nvSpPr>
          <p:spPr>
            <a:xfrm rot="5400000" flipH="1">
              <a:off x="9201318" y="1125045"/>
              <a:ext cx="1197932" cy="109728"/>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51" name="Google Shape;151;p1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52" name="Google Shape;152;p15"/>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extLst>
      <p:ext uri="{BB962C8B-B14F-4D97-AF65-F5344CB8AC3E}">
        <p14:creationId xmlns:p14="http://schemas.microsoft.com/office/powerpoint/2010/main" val="5088650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53"/>
        <p:cNvGrpSpPr/>
        <p:nvPr/>
      </p:nvGrpSpPr>
      <p:grpSpPr>
        <a:xfrm>
          <a:off x="0" y="0"/>
          <a:ext cx="0" cy="0"/>
          <a:chOff x="0" y="0"/>
          <a:chExt cx="0" cy="0"/>
        </a:xfrm>
      </p:grpSpPr>
      <p:pic>
        <p:nvPicPr>
          <p:cNvPr id="154" name="Google Shape;154;p16" descr="A picture containing flying, plane, bird&#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55" name="Google Shape;155;p16"/>
          <p:cNvSpPr>
            <a:spLocks noGrp="1"/>
          </p:cNvSpPr>
          <p:nvPr>
            <p:ph type="pic" idx="2"/>
          </p:nvPr>
        </p:nvSpPr>
        <p:spPr>
          <a:xfrm>
            <a:off x="3887648" y="546137"/>
            <a:ext cx="7578309" cy="5618863"/>
          </a:xfrm>
          <a:prstGeom prst="corner">
            <a:avLst>
              <a:gd name="adj1" fmla="val 80709"/>
              <a:gd name="adj2" fmla="val 104483"/>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56" name="Google Shape;156;p16" descr="A close up of a sign&#10;&#10;Description automatically generated"/>
          <p:cNvPicPr preferRelativeResize="0"/>
          <p:nvPr/>
        </p:nvPicPr>
        <p:blipFill rotWithShape="1">
          <a:blip r:embed="rId3">
            <a:alphaModFix/>
          </a:blip>
          <a:srcRect/>
          <a:stretch/>
        </p:blipFill>
        <p:spPr>
          <a:xfrm>
            <a:off x="10129936" y="686124"/>
            <a:ext cx="1217550" cy="563880"/>
          </a:xfrm>
          <a:prstGeom prst="rect">
            <a:avLst/>
          </a:prstGeom>
          <a:noFill/>
          <a:ln>
            <a:noFill/>
          </a:ln>
        </p:spPr>
      </p:pic>
      <p:sp>
        <p:nvSpPr>
          <p:cNvPr id="157" name="Google Shape;157;p16"/>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rgbClr val="3F3F3F"/>
              </a:buClr>
              <a:buSzPts val="1600"/>
              <a:buFont typeface="Arial"/>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58" name="Google Shape;158;p16"/>
          <p:cNvGrpSpPr/>
          <p:nvPr/>
        </p:nvGrpSpPr>
        <p:grpSpPr>
          <a:xfrm>
            <a:off x="3887648" y="438917"/>
            <a:ext cx="7578437" cy="1195570"/>
            <a:chOff x="3884346" y="453875"/>
            <a:chExt cx="7578437" cy="1195570"/>
          </a:xfrm>
        </p:grpSpPr>
        <p:sp>
          <p:nvSpPr>
            <p:cNvPr id="159" name="Google Shape;159;p16"/>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0" name="Google Shape;160;p16"/>
            <p:cNvSpPr/>
            <p:nvPr/>
          </p:nvSpPr>
          <p:spPr>
            <a:xfrm rot="5400000" flipH="1">
              <a:off x="9264368" y="944309"/>
              <a:ext cx="1080817" cy="111114"/>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1" name="Google Shape;161;p16"/>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62" name="Google Shape;162;p16"/>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16"/>
          <p:cNvSpPr txBox="1"/>
          <p:nvPr/>
        </p:nvSpPr>
        <p:spPr>
          <a:xfrm>
            <a:off x="245940" y="6483240"/>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FLORIDA INTERNATIONAL UNIVERSITY</a:t>
            </a:r>
            <a:endParaRPr/>
          </a:p>
        </p:txBody>
      </p:sp>
      <p:sp>
        <p:nvSpPr>
          <p:cNvPr id="164" name="Google Shape;164;p16"/>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1324906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65"/>
        <p:cNvGrpSpPr/>
        <p:nvPr/>
      </p:nvGrpSpPr>
      <p:grpSpPr>
        <a:xfrm>
          <a:off x="0" y="0"/>
          <a:ext cx="0" cy="0"/>
          <a:chOff x="0" y="0"/>
          <a:chExt cx="0" cy="0"/>
        </a:xfrm>
      </p:grpSpPr>
      <p:sp>
        <p:nvSpPr>
          <p:cNvPr id="166" name="Google Shape;166;p17"/>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7" name="Google Shape;167;p17"/>
          <p:cNvSpPr>
            <a:spLocks noGrp="1"/>
          </p:cNvSpPr>
          <p:nvPr>
            <p:ph type="pic" idx="2"/>
          </p:nvPr>
        </p:nvSpPr>
        <p:spPr>
          <a:xfrm>
            <a:off x="3893905" y="537158"/>
            <a:ext cx="7570949" cy="5799726"/>
          </a:xfrm>
          <a:prstGeom prst="corner">
            <a:avLst>
              <a:gd name="adj1" fmla="val 83572"/>
              <a:gd name="adj2" fmla="val 113968"/>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68" name="Google Shape;168;p17"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69" name="Google Shape;169;p17"/>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0" name="Google Shape;170;p17"/>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71" name="Google Shape;171;p17"/>
          <p:cNvGrpSpPr/>
          <p:nvPr/>
        </p:nvGrpSpPr>
        <p:grpSpPr>
          <a:xfrm>
            <a:off x="3893905" y="434340"/>
            <a:ext cx="7570948" cy="1059565"/>
            <a:chOff x="3893905" y="434339"/>
            <a:chExt cx="7570948" cy="1059565"/>
          </a:xfrm>
        </p:grpSpPr>
        <p:sp>
          <p:nvSpPr>
            <p:cNvPr id="172" name="Google Shape;172;p17"/>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3" name="Google Shape;173;p17"/>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4" name="Google Shape;174;p17"/>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75" name="Google Shape;175;p17"/>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20899729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76"/>
        <p:cNvGrpSpPr/>
        <p:nvPr/>
      </p:nvGrpSpPr>
      <p:grpSpPr>
        <a:xfrm>
          <a:off x="0" y="0"/>
          <a:ext cx="0" cy="0"/>
          <a:chOff x="0" y="0"/>
          <a:chExt cx="0" cy="0"/>
        </a:xfrm>
      </p:grpSpPr>
      <p:sp>
        <p:nvSpPr>
          <p:cNvPr id="177" name="Google Shape;177;p18"/>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178" name="Google Shape;178;p18"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79" name="Google Shape;179;p18"/>
          <p:cNvSpPr txBox="1">
            <a:spLocks noGrp="1"/>
          </p:cNvSpPr>
          <p:nvPr>
            <p:ph type="title"/>
          </p:nvPr>
        </p:nvSpPr>
        <p:spPr>
          <a:xfrm>
            <a:off x="726040" y="544528"/>
            <a:ext cx="3358280"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 name="Google Shape;180;p18"/>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1" name="Google Shape;181;p18"/>
          <p:cNvSpPr>
            <a:spLocks noGrp="1"/>
          </p:cNvSpPr>
          <p:nvPr>
            <p:ph type="pic" idx="2"/>
          </p:nvPr>
        </p:nvSpPr>
        <p:spPr>
          <a:xfrm flipH="1">
            <a:off x="3632198" y="743802"/>
            <a:ext cx="7976031" cy="5370396"/>
          </a:xfrm>
          <a:prstGeom prst="corner">
            <a:avLst>
              <a:gd name="adj1" fmla="val 57567"/>
              <a:gd name="adj2" fmla="val 95877"/>
            </a:avLst>
          </a:prstGeom>
          <a:blipFill rotWithShape="0">
            <a:blip r:embed="rId3">
              <a:alphaModFix/>
            </a:blip>
            <a:stretch>
              <a:fillRect/>
            </a:stretch>
          </a:blip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182" name="Google Shape;182;p18"/>
          <p:cNvGrpSpPr/>
          <p:nvPr/>
        </p:nvGrpSpPr>
        <p:grpSpPr>
          <a:xfrm>
            <a:off x="3632200" y="637953"/>
            <a:ext cx="7976031" cy="2393648"/>
            <a:chOff x="3683000" y="638356"/>
            <a:chExt cx="7976031" cy="2393648"/>
          </a:xfrm>
        </p:grpSpPr>
        <p:sp>
          <p:nvSpPr>
            <p:cNvPr id="183" name="Google Shape;183;p18"/>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84" name="Google Shape;184;p18"/>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85" name="Google Shape;185;p18"/>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86" name="Google Shape;186;p18"/>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1366211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87"/>
        <p:cNvGrpSpPr/>
        <p:nvPr/>
      </p:nvGrpSpPr>
      <p:grpSpPr>
        <a:xfrm>
          <a:off x="0" y="0"/>
          <a:ext cx="0" cy="0"/>
          <a:chOff x="0" y="0"/>
          <a:chExt cx="0" cy="0"/>
        </a:xfrm>
      </p:grpSpPr>
      <p:pic>
        <p:nvPicPr>
          <p:cNvPr id="188" name="Google Shape;188;p19" descr="A picture containing screenshot&#10;&#10;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189" name="Google Shape;189;p19"/>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19"/>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 name="Google Shape;191;p19"/>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40037868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92"/>
        <p:cNvGrpSpPr/>
        <p:nvPr/>
      </p:nvGrpSpPr>
      <p:grpSpPr>
        <a:xfrm>
          <a:off x="0" y="0"/>
          <a:ext cx="0" cy="0"/>
          <a:chOff x="0" y="0"/>
          <a:chExt cx="0" cy="0"/>
        </a:xfrm>
      </p:grpSpPr>
      <p:pic>
        <p:nvPicPr>
          <p:cNvPr id="193" name="Google Shape;193;p20" descr="A close up of a sign&#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94" name="Google Shape;194;p20"/>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20"/>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6" name="Google Shape;196;p20"/>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
        <p:nvSpPr>
          <p:cNvPr id="197" name="Google Shape;197;p20"/>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F2F2F2"/>
                </a:solidFill>
                <a:latin typeface="Arial"/>
                <a:ea typeface="Arial"/>
                <a:cs typeface="Arial"/>
                <a:sym typeface="Arial"/>
              </a:rPr>
              <a:t>FLORIDA INTERNATIONAL UNIVERSITY</a:t>
            </a:r>
            <a:endParaRPr/>
          </a:p>
        </p:txBody>
      </p:sp>
    </p:spTree>
    <p:extLst>
      <p:ext uri="{BB962C8B-B14F-4D97-AF65-F5344CB8AC3E}">
        <p14:creationId xmlns:p14="http://schemas.microsoft.com/office/powerpoint/2010/main" val="28766165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198"/>
        <p:cNvGrpSpPr/>
        <p:nvPr/>
      </p:nvGrpSpPr>
      <p:grpSpPr>
        <a:xfrm>
          <a:off x="0" y="0"/>
          <a:ext cx="0" cy="0"/>
          <a:chOff x="0" y="0"/>
          <a:chExt cx="0" cy="0"/>
        </a:xfrm>
      </p:grpSpPr>
      <p:sp>
        <p:nvSpPr>
          <p:cNvPr id="199" name="Google Shape;199;p2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200" name="Google Shape;200;p21"/>
          <p:cNvGrpSpPr/>
          <p:nvPr/>
        </p:nvGrpSpPr>
        <p:grpSpPr>
          <a:xfrm>
            <a:off x="5539549" y="745237"/>
            <a:ext cx="522582" cy="530386"/>
            <a:chOff x="5537620" y="745237"/>
            <a:chExt cx="522582" cy="530386"/>
          </a:xfrm>
        </p:grpSpPr>
        <p:sp>
          <p:nvSpPr>
            <p:cNvPr id="201" name="Google Shape;201;p2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2" name="Google Shape;202;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203" name="Google Shape;203;p21"/>
          <p:cNvGrpSpPr/>
          <p:nvPr/>
        </p:nvGrpSpPr>
        <p:grpSpPr>
          <a:xfrm rot="10800000" flipH="1">
            <a:off x="5539549" y="5593682"/>
            <a:ext cx="522582" cy="530386"/>
            <a:chOff x="5537620" y="745237"/>
            <a:chExt cx="522582" cy="530386"/>
          </a:xfrm>
        </p:grpSpPr>
        <p:sp>
          <p:nvSpPr>
            <p:cNvPr id="204" name="Google Shape;204;p2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5" name="Google Shape;205;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206" name="Google Shape;206;p21"/>
          <p:cNvGrpSpPr/>
          <p:nvPr/>
        </p:nvGrpSpPr>
        <p:grpSpPr>
          <a:xfrm>
            <a:off x="11086608" y="745237"/>
            <a:ext cx="522582" cy="530386"/>
            <a:chOff x="11140977" y="745237"/>
            <a:chExt cx="522582" cy="530386"/>
          </a:xfrm>
        </p:grpSpPr>
        <p:sp>
          <p:nvSpPr>
            <p:cNvPr id="207" name="Google Shape;207;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8" name="Google Shape;208;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209" name="Google Shape;209;p21"/>
          <p:cNvGrpSpPr/>
          <p:nvPr/>
        </p:nvGrpSpPr>
        <p:grpSpPr>
          <a:xfrm rot="10800000" flipH="1">
            <a:off x="11086608" y="5593682"/>
            <a:ext cx="522582" cy="530386"/>
            <a:chOff x="11140977" y="745237"/>
            <a:chExt cx="522582" cy="530386"/>
          </a:xfrm>
        </p:grpSpPr>
        <p:sp>
          <p:nvSpPr>
            <p:cNvPr id="210" name="Google Shape;210;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11" name="Google Shape;211;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212" name="Google Shape;212;p21"/>
          <p:cNvSpPr txBox="1">
            <a:spLocks noGrp="1"/>
          </p:cNvSpPr>
          <p:nvPr>
            <p:ph type="body" idx="1"/>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3" name="Google Shape;213;p21" descr="A blue sky&#10;&#10;Description automatically generated"/>
          <p:cNvPicPr preferRelativeResize="0"/>
          <p:nvPr/>
        </p:nvPicPr>
        <p:blipFill rotWithShape="1">
          <a:blip r:embed="rId2">
            <a:alphaModFix/>
          </a:blip>
          <a:srcRect/>
          <a:stretch/>
        </p:blipFill>
        <p:spPr>
          <a:xfrm>
            <a:off x="0" y="1"/>
            <a:ext cx="5065873" cy="6858000"/>
          </a:xfrm>
          <a:prstGeom prst="rect">
            <a:avLst/>
          </a:prstGeom>
          <a:noFill/>
          <a:ln>
            <a:noFill/>
          </a:ln>
        </p:spPr>
      </p:pic>
      <p:pic>
        <p:nvPicPr>
          <p:cNvPr id="214" name="Google Shape;214;p21"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215" name="Google Shape;215;p21"/>
          <p:cNvSpPr txBox="1">
            <a:spLocks noGrp="1"/>
          </p:cNvSpPr>
          <p:nvPr>
            <p:ph type="body" idx="2"/>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21"/>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21"/>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7F7F7F"/>
                </a:solidFill>
                <a:latin typeface="Arial"/>
                <a:ea typeface="Arial"/>
                <a:cs typeface="Arial"/>
                <a:sym typeface="Arial"/>
              </a:rPr>
              <a:t>FLORIDA INTERNATIONAL UNIVERSITY</a:t>
            </a:r>
            <a:endParaRPr/>
          </a:p>
        </p:txBody>
      </p:sp>
      <p:sp>
        <p:nvSpPr>
          <p:cNvPr id="218" name="Google Shape;218;p21"/>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extLst>
      <p:ext uri="{BB962C8B-B14F-4D97-AF65-F5344CB8AC3E}">
        <p14:creationId xmlns:p14="http://schemas.microsoft.com/office/powerpoint/2010/main" val="1594702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image" Target="../media/image14.jpg"/><Relationship Id="rId2" Type="http://schemas.openxmlformats.org/officeDocument/2006/relationships/slideLayout" Target="../slideLayouts/slideLayout22.xml"/><Relationship Id="rId16" Type="http://schemas.openxmlformats.org/officeDocument/2006/relationships/image" Target="../media/image13.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2.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theme" Target="../theme/theme3.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6"/>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8/2/2021</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7"/>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297919205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2" name="Google Shape;12;p1" descr="A blue sky&#10;&#10;Description automatically generated"/>
          <p:cNvPicPr preferRelativeResize="0"/>
          <p:nvPr/>
        </p:nvPicPr>
        <p:blipFill rotWithShape="1">
          <a:blip r:embed="rId22">
            <a:alphaModFix/>
          </a:blip>
          <a:srcRect/>
          <a:stretch/>
        </p:blipFill>
        <p:spPr>
          <a:xfrm>
            <a:off x="0" y="3060"/>
            <a:ext cx="12192000" cy="6854940"/>
          </a:xfrm>
          <a:prstGeom prst="rect">
            <a:avLst/>
          </a:prstGeom>
          <a:noFill/>
          <a:ln>
            <a:noFill/>
          </a:ln>
        </p:spPr>
      </p:pic>
    </p:spTree>
    <p:extLst>
      <p:ext uri="{BB962C8B-B14F-4D97-AF65-F5344CB8AC3E}">
        <p14:creationId xmlns:p14="http://schemas.microsoft.com/office/powerpoint/2010/main" val="586679051"/>
      </p:ext>
    </p:extLst>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5.xml"/><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5.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xml"/><Relationship Id="rId1" Type="http://schemas.openxmlformats.org/officeDocument/2006/relationships/slideLayout" Target="../slideLayouts/slideLayout40.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xml"/><Relationship Id="rId1" Type="http://schemas.openxmlformats.org/officeDocument/2006/relationships/slideLayout" Target="../slideLayouts/slideLayout41.xml"/><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sz="6000" b="1" dirty="0"/>
              <a:t>ComboCounter Project</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3521074"/>
            <a:ext cx="9072880" cy="2216995"/>
          </a:xfrm>
        </p:spPr>
        <p:txBody>
          <a:bodyPr>
            <a:normAutofit/>
          </a:bodyPr>
          <a:lstStyle/>
          <a:p>
            <a:r>
              <a:rPr lang="en-US" altLang="zh-CN" sz="2400" b="1" dirty="0">
                <a:solidFill>
                  <a:schemeClr val="bg1">
                    <a:lumMod val="50000"/>
                  </a:schemeClr>
                </a:solidFill>
              </a:rPr>
              <a:t>Team Members: </a:t>
            </a:r>
            <a:r>
              <a:rPr lang="en-US" altLang="zh-CN" sz="2000" dirty="0"/>
              <a:t>Jonathan Zamora, Jonathan </a:t>
            </a:r>
            <a:r>
              <a:rPr lang="en-US" altLang="zh-CN" sz="2000" dirty="0" err="1"/>
              <a:t>Attias</a:t>
            </a:r>
            <a:r>
              <a:rPr lang="en-US" altLang="zh-CN" sz="2000" dirty="0"/>
              <a:t> </a:t>
            </a:r>
            <a:r>
              <a:rPr lang="en-US" altLang="zh-CN" sz="2000" dirty="0" err="1"/>
              <a:t>Khoudari</a:t>
            </a:r>
            <a:r>
              <a:rPr lang="en-US" altLang="zh-CN" sz="2000" dirty="0"/>
              <a:t>, Rafael Vargas, </a:t>
            </a:r>
            <a:r>
              <a:rPr lang="en-US" altLang="zh-CN" sz="2000" dirty="0" err="1"/>
              <a:t>Junjie</a:t>
            </a:r>
            <a:r>
              <a:rPr lang="en-US" altLang="zh-CN" sz="2000" dirty="0"/>
              <a:t> Yang, </a:t>
            </a:r>
            <a:r>
              <a:rPr lang="en-US" altLang="zh-CN" sz="2000" dirty="0" err="1"/>
              <a:t>Yhomira</a:t>
            </a:r>
            <a:r>
              <a:rPr lang="en-US" altLang="zh-CN" sz="2000" dirty="0"/>
              <a:t> Lopez</a:t>
            </a:r>
          </a:p>
          <a:p>
            <a:r>
              <a:rPr lang="en-US" b="1" dirty="0">
                <a:solidFill>
                  <a:schemeClr val="bg1">
                    <a:lumMod val="50000"/>
                  </a:schemeClr>
                </a:solidFill>
              </a:rPr>
              <a:t>Product Owner: </a:t>
            </a:r>
            <a:r>
              <a:rPr lang="en-US" sz="2000" dirty="0"/>
              <a:t>Michael H. </a:t>
            </a:r>
            <a:r>
              <a:rPr lang="en-US" sz="2000" dirty="0" err="1"/>
              <a:t>Bucar</a:t>
            </a:r>
            <a:endParaRPr lang="en-US" sz="2000" dirty="0"/>
          </a:p>
          <a:p>
            <a:r>
              <a:rPr lang="en-US" sz="2400" b="1" dirty="0">
                <a:solidFill>
                  <a:schemeClr val="bg1">
                    <a:lumMod val="50000"/>
                  </a:schemeClr>
                </a:solidFill>
              </a:rPr>
              <a:t>Instructor: </a:t>
            </a:r>
            <a:r>
              <a:rPr lang="en-US" sz="2000" dirty="0"/>
              <a:t>Masoud </a:t>
            </a:r>
            <a:r>
              <a:rPr lang="en-US" sz="2000" dirty="0" err="1"/>
              <a:t>Sadjadi</a:t>
            </a:r>
            <a:endParaRPr lang="en-US" sz="2000" dirty="0"/>
          </a:p>
          <a:p>
            <a:endParaRPr lang="en-US" dirty="0"/>
          </a:p>
        </p:txBody>
      </p:sp>
    </p:spTree>
    <p:extLst>
      <p:ext uri="{BB962C8B-B14F-4D97-AF65-F5344CB8AC3E}">
        <p14:creationId xmlns:p14="http://schemas.microsoft.com/office/powerpoint/2010/main" val="4088200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638846" y="554200"/>
            <a:ext cx="6278651" cy="737704"/>
          </a:xfrm>
        </p:spPr>
        <p:txBody>
          <a:bodyPr>
            <a:normAutofit/>
          </a:bodyPr>
          <a:lstStyle/>
          <a:p>
            <a:pPr algn="ctr"/>
            <a:r>
              <a:rPr lang="en-US" dirty="0"/>
              <a:t>UI Changes</a:t>
            </a:r>
          </a:p>
        </p:txBody>
      </p:sp>
      <p:sp>
        <p:nvSpPr>
          <p:cNvPr id="4" name="Text Placeholder 1">
            <a:extLst>
              <a:ext uri="{FF2B5EF4-FFF2-40B4-BE49-F238E27FC236}">
                <a16:creationId xmlns:a16="http://schemas.microsoft.com/office/drawing/2014/main" id="{1B239F5D-C574-42EA-8910-55A5AD08BA5E}"/>
              </a:ext>
            </a:extLst>
          </p:cNvPr>
          <p:cNvSpPr>
            <a:spLocks noGrp="1"/>
          </p:cNvSpPr>
          <p:nvPr>
            <p:ph type="body" sz="quarter" idx="14"/>
          </p:nvPr>
        </p:nvSpPr>
        <p:spPr>
          <a:xfrm>
            <a:off x="1590222" y="1644242"/>
            <a:ext cx="8610791" cy="2516696"/>
          </a:xfrm>
        </p:spPr>
        <p:txBody>
          <a:bodyPr>
            <a:normAutofit fontScale="92500" lnSpcReduction="10000"/>
          </a:bodyPr>
          <a:lstStyle/>
          <a:p>
            <a:pPr marL="457200" indent="-457200">
              <a:buFont typeface="Arial" panose="020B0604020202020204" pitchFamily="34" charset="0"/>
              <a:buChar char="•"/>
            </a:pPr>
            <a:r>
              <a:rPr lang="en-US" dirty="0"/>
              <a:t>Created the founding template UI for each mode as well as the underlying code</a:t>
            </a:r>
          </a:p>
          <a:p>
            <a:pPr marL="457200" indent="-457200">
              <a:buFont typeface="Arial" panose="020B0604020202020204" pitchFamily="34" charset="0"/>
              <a:buChar char="•"/>
            </a:pPr>
            <a:r>
              <a:rPr lang="en-US" dirty="0"/>
              <a:t>Created over 15 new icons</a:t>
            </a:r>
          </a:p>
          <a:p>
            <a:pPr marL="457200" indent="-457200">
              <a:buFont typeface="Arial" panose="020B0604020202020204" pitchFamily="34" charset="0"/>
              <a:buChar char="•"/>
            </a:pPr>
            <a:r>
              <a:rPr lang="en-US" dirty="0"/>
              <a:t>Removed 9 icons</a:t>
            </a:r>
          </a:p>
          <a:p>
            <a:pPr marL="457200" indent="-457200">
              <a:buFont typeface="Arial" panose="020B0604020202020204" pitchFamily="34" charset="0"/>
              <a:buChar char="•"/>
            </a:pPr>
            <a:r>
              <a:rPr lang="en-US" dirty="0"/>
              <a:t>Created new FirstPage.java</a:t>
            </a:r>
          </a:p>
          <a:p>
            <a:pPr marL="457200" indent="-457200">
              <a:buFont typeface="Arial" panose="020B0604020202020204" pitchFamily="34" charset="0"/>
              <a:buChar char="•"/>
            </a:pPr>
            <a:r>
              <a:rPr lang="en-US" dirty="0"/>
              <a:t>Completely re-worked the UI for the following files:</a:t>
            </a:r>
          </a:p>
        </p:txBody>
      </p:sp>
      <p:sp>
        <p:nvSpPr>
          <p:cNvPr id="6" name="Text Placeholder 1">
            <a:extLst>
              <a:ext uri="{FF2B5EF4-FFF2-40B4-BE49-F238E27FC236}">
                <a16:creationId xmlns:a16="http://schemas.microsoft.com/office/drawing/2014/main" id="{8E301361-7C9B-4482-80ED-C4EE50BA1A6F}"/>
              </a:ext>
            </a:extLst>
          </p:cNvPr>
          <p:cNvSpPr txBox="1">
            <a:spLocks/>
          </p:cNvSpPr>
          <p:nvPr/>
        </p:nvSpPr>
        <p:spPr>
          <a:xfrm>
            <a:off x="935880" y="4370665"/>
            <a:ext cx="9382579" cy="1258349"/>
          </a:xfrm>
          <a:prstGeom prst="rect">
            <a:avLst/>
          </a:prstGeom>
        </p:spPr>
        <p:txBody>
          <a:bodyPr vert="horz" lIns="91440" tIns="45720" rIns="91440" bIns="45720" numCol="2"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0" lvl="1" indent="-457200"/>
            <a:r>
              <a:rPr lang="en-US" dirty="0"/>
              <a:t>LoginPanel.java</a:t>
            </a:r>
          </a:p>
          <a:p>
            <a:pPr marL="1143000" lvl="1" indent="-457200"/>
            <a:r>
              <a:rPr lang="en-US" dirty="0"/>
              <a:t>RegisterPanel.java</a:t>
            </a:r>
          </a:p>
          <a:p>
            <a:pPr marL="1143000" lvl="1" indent="-457200"/>
            <a:r>
              <a:rPr lang="en-US" dirty="0"/>
              <a:t>SettingsPanel.java</a:t>
            </a:r>
          </a:p>
          <a:p>
            <a:pPr marL="1143000" lvl="1" indent="-457200"/>
            <a:r>
              <a:rPr lang="en-US" dirty="0"/>
              <a:t>TimedModePanel.java</a:t>
            </a:r>
          </a:p>
          <a:p>
            <a:pPr marL="1143000" lvl="1" indent="-457200"/>
            <a:endParaRPr lang="en-US" dirty="0"/>
          </a:p>
        </p:txBody>
      </p:sp>
    </p:spTree>
    <p:extLst>
      <p:ext uri="{BB962C8B-B14F-4D97-AF65-F5344CB8AC3E}">
        <p14:creationId xmlns:p14="http://schemas.microsoft.com/office/powerpoint/2010/main" val="1991743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960364" y="1068341"/>
            <a:ext cx="5057801" cy="747456"/>
          </a:xfrm>
        </p:spPr>
        <p:txBody>
          <a:bodyPr/>
          <a:lstStyle/>
          <a:p>
            <a:r>
              <a:rPr lang="en-US" dirty="0"/>
              <a:t>UI Changes Examples 1</a:t>
            </a:r>
          </a:p>
        </p:txBody>
      </p:sp>
      <p:sp>
        <p:nvSpPr>
          <p:cNvPr id="4" name="Text Placeholder 1">
            <a:extLst>
              <a:ext uri="{FF2B5EF4-FFF2-40B4-BE49-F238E27FC236}">
                <a16:creationId xmlns:a16="http://schemas.microsoft.com/office/drawing/2014/main" id="{72739631-8174-4352-AF0E-23F6009FAB4C}"/>
              </a:ext>
            </a:extLst>
          </p:cNvPr>
          <p:cNvSpPr txBox="1">
            <a:spLocks/>
          </p:cNvSpPr>
          <p:nvPr/>
        </p:nvSpPr>
        <p:spPr>
          <a:xfrm>
            <a:off x="675823" y="2171400"/>
            <a:ext cx="4307238"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Before                  After</a:t>
            </a:r>
          </a:p>
        </p:txBody>
      </p:sp>
      <p:sp>
        <p:nvSpPr>
          <p:cNvPr id="9" name="Text Placeholder 1">
            <a:extLst>
              <a:ext uri="{FF2B5EF4-FFF2-40B4-BE49-F238E27FC236}">
                <a16:creationId xmlns:a16="http://schemas.microsoft.com/office/drawing/2014/main" id="{FE384CF8-2B68-4170-9589-4FCE0BC790DB}"/>
              </a:ext>
            </a:extLst>
          </p:cNvPr>
          <p:cNvSpPr txBox="1">
            <a:spLocks/>
          </p:cNvSpPr>
          <p:nvPr/>
        </p:nvSpPr>
        <p:spPr>
          <a:xfrm>
            <a:off x="5889686" y="2171400"/>
            <a:ext cx="5883944"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    Before                          After</a:t>
            </a:r>
          </a:p>
        </p:txBody>
      </p:sp>
      <p:pic>
        <p:nvPicPr>
          <p:cNvPr id="10" name="image5.png">
            <a:extLst>
              <a:ext uri="{FF2B5EF4-FFF2-40B4-BE49-F238E27FC236}">
                <a16:creationId xmlns:a16="http://schemas.microsoft.com/office/drawing/2014/main" id="{37D41BB9-1CF6-44B0-831B-F45BA12BAFDE}"/>
              </a:ext>
            </a:extLst>
          </p:cNvPr>
          <p:cNvPicPr/>
          <p:nvPr/>
        </p:nvPicPr>
        <p:blipFill>
          <a:blip r:embed="rId2"/>
          <a:srcRect l="8631" r="8631"/>
          <a:stretch>
            <a:fillRect/>
          </a:stretch>
        </p:blipFill>
        <p:spPr>
          <a:xfrm>
            <a:off x="249084" y="3036663"/>
            <a:ext cx="2207048" cy="2548657"/>
          </a:xfrm>
          <a:prstGeom prst="rect">
            <a:avLst/>
          </a:prstGeom>
          <a:ln/>
        </p:spPr>
      </p:pic>
      <p:pic>
        <p:nvPicPr>
          <p:cNvPr id="5" name="Picture 4">
            <a:extLst>
              <a:ext uri="{FF2B5EF4-FFF2-40B4-BE49-F238E27FC236}">
                <a16:creationId xmlns:a16="http://schemas.microsoft.com/office/drawing/2014/main" id="{995F176E-211B-4C25-88E4-2D8784482355}"/>
              </a:ext>
            </a:extLst>
          </p:cNvPr>
          <p:cNvPicPr>
            <a:picLocks noChangeAspect="1"/>
          </p:cNvPicPr>
          <p:nvPr/>
        </p:nvPicPr>
        <p:blipFill>
          <a:blip r:embed="rId3"/>
          <a:stretch>
            <a:fillRect/>
          </a:stretch>
        </p:blipFill>
        <p:spPr>
          <a:xfrm>
            <a:off x="3022608" y="3036663"/>
            <a:ext cx="1875511" cy="2553116"/>
          </a:xfrm>
          <a:prstGeom prst="rect">
            <a:avLst/>
          </a:prstGeom>
        </p:spPr>
      </p:pic>
      <p:pic>
        <p:nvPicPr>
          <p:cNvPr id="11" name="Picture 10">
            <a:extLst>
              <a:ext uri="{FF2B5EF4-FFF2-40B4-BE49-F238E27FC236}">
                <a16:creationId xmlns:a16="http://schemas.microsoft.com/office/drawing/2014/main" id="{D8DA442E-BFD4-4A62-82C7-4DBE65188F6D}"/>
              </a:ext>
            </a:extLst>
          </p:cNvPr>
          <p:cNvPicPr>
            <a:picLocks noChangeAspect="1"/>
          </p:cNvPicPr>
          <p:nvPr/>
        </p:nvPicPr>
        <p:blipFill>
          <a:blip r:embed="rId4"/>
          <a:stretch>
            <a:fillRect/>
          </a:stretch>
        </p:blipFill>
        <p:spPr>
          <a:xfrm>
            <a:off x="5634351" y="2986556"/>
            <a:ext cx="2792328" cy="2648869"/>
          </a:xfrm>
          <a:prstGeom prst="rect">
            <a:avLst/>
          </a:prstGeom>
        </p:spPr>
      </p:pic>
      <p:pic>
        <p:nvPicPr>
          <p:cNvPr id="14" name="Picture 13">
            <a:extLst>
              <a:ext uri="{FF2B5EF4-FFF2-40B4-BE49-F238E27FC236}">
                <a16:creationId xmlns:a16="http://schemas.microsoft.com/office/drawing/2014/main" id="{B29A3B5A-6D5B-4C2E-962A-C1665EF479A8}"/>
              </a:ext>
            </a:extLst>
          </p:cNvPr>
          <p:cNvPicPr>
            <a:picLocks noChangeAspect="1"/>
          </p:cNvPicPr>
          <p:nvPr/>
        </p:nvPicPr>
        <p:blipFill>
          <a:blip r:embed="rId5"/>
          <a:stretch>
            <a:fillRect/>
          </a:stretch>
        </p:blipFill>
        <p:spPr>
          <a:xfrm>
            <a:off x="9353724" y="2832348"/>
            <a:ext cx="2004506" cy="3088227"/>
          </a:xfrm>
          <a:prstGeom prst="rect">
            <a:avLst/>
          </a:prstGeom>
        </p:spPr>
      </p:pic>
      <p:cxnSp>
        <p:nvCxnSpPr>
          <p:cNvPr id="18" name="Straight Connector 17">
            <a:extLst>
              <a:ext uri="{FF2B5EF4-FFF2-40B4-BE49-F238E27FC236}">
                <a16:creationId xmlns:a16="http://schemas.microsoft.com/office/drawing/2014/main" id="{0E7B56DD-54D5-4800-A545-5435BEB2689F}"/>
              </a:ext>
            </a:extLst>
          </p:cNvPr>
          <p:cNvCxnSpPr>
            <a:cxnSpLocks/>
          </p:cNvCxnSpPr>
          <p:nvPr/>
        </p:nvCxnSpPr>
        <p:spPr>
          <a:xfrm>
            <a:off x="5207720" y="2171400"/>
            <a:ext cx="0" cy="4229400"/>
          </a:xfrm>
          <a:prstGeom prst="line">
            <a:avLst/>
          </a:prstGeom>
          <a:ln w="762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06091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960364" y="1068341"/>
            <a:ext cx="5057801" cy="747456"/>
          </a:xfrm>
        </p:spPr>
        <p:txBody>
          <a:bodyPr/>
          <a:lstStyle/>
          <a:p>
            <a:r>
              <a:rPr lang="en-US" dirty="0"/>
              <a:t>UI Changes Examples 2</a:t>
            </a:r>
          </a:p>
        </p:txBody>
      </p:sp>
      <p:sp>
        <p:nvSpPr>
          <p:cNvPr id="4" name="Text Placeholder 1">
            <a:extLst>
              <a:ext uri="{FF2B5EF4-FFF2-40B4-BE49-F238E27FC236}">
                <a16:creationId xmlns:a16="http://schemas.microsoft.com/office/drawing/2014/main" id="{72739631-8174-4352-AF0E-23F6009FAB4C}"/>
              </a:ext>
            </a:extLst>
          </p:cNvPr>
          <p:cNvSpPr txBox="1">
            <a:spLocks/>
          </p:cNvSpPr>
          <p:nvPr/>
        </p:nvSpPr>
        <p:spPr>
          <a:xfrm>
            <a:off x="675823" y="2171400"/>
            <a:ext cx="4307238"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Before                   After</a:t>
            </a:r>
          </a:p>
        </p:txBody>
      </p:sp>
      <p:sp>
        <p:nvSpPr>
          <p:cNvPr id="9" name="Text Placeholder 1">
            <a:extLst>
              <a:ext uri="{FF2B5EF4-FFF2-40B4-BE49-F238E27FC236}">
                <a16:creationId xmlns:a16="http://schemas.microsoft.com/office/drawing/2014/main" id="{FE384CF8-2B68-4170-9589-4FCE0BC790DB}"/>
              </a:ext>
            </a:extLst>
          </p:cNvPr>
          <p:cNvSpPr txBox="1">
            <a:spLocks/>
          </p:cNvSpPr>
          <p:nvPr/>
        </p:nvSpPr>
        <p:spPr>
          <a:xfrm>
            <a:off x="5889686" y="2171400"/>
            <a:ext cx="5883944"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    Before                          After</a:t>
            </a:r>
          </a:p>
        </p:txBody>
      </p:sp>
      <p:cxnSp>
        <p:nvCxnSpPr>
          <p:cNvPr id="18" name="Straight Connector 17">
            <a:extLst>
              <a:ext uri="{FF2B5EF4-FFF2-40B4-BE49-F238E27FC236}">
                <a16:creationId xmlns:a16="http://schemas.microsoft.com/office/drawing/2014/main" id="{0E7B56DD-54D5-4800-A545-5435BEB2689F}"/>
              </a:ext>
            </a:extLst>
          </p:cNvPr>
          <p:cNvCxnSpPr>
            <a:cxnSpLocks/>
          </p:cNvCxnSpPr>
          <p:nvPr/>
        </p:nvCxnSpPr>
        <p:spPr>
          <a:xfrm>
            <a:off x="5207720" y="2171400"/>
            <a:ext cx="0" cy="4229400"/>
          </a:xfrm>
          <a:prstGeom prst="line">
            <a:avLst/>
          </a:prstGeom>
          <a:ln w="76200"/>
        </p:spPr>
        <p:style>
          <a:lnRef idx="1">
            <a:schemeClr val="dk1"/>
          </a:lnRef>
          <a:fillRef idx="0">
            <a:schemeClr val="dk1"/>
          </a:fillRef>
          <a:effectRef idx="0">
            <a:schemeClr val="dk1"/>
          </a:effectRef>
          <a:fontRef idx="minor">
            <a:schemeClr val="tx1"/>
          </a:fontRef>
        </p:style>
      </p:cxnSp>
      <p:pic>
        <p:nvPicPr>
          <p:cNvPr id="26" name="image6.png">
            <a:extLst>
              <a:ext uri="{FF2B5EF4-FFF2-40B4-BE49-F238E27FC236}">
                <a16:creationId xmlns:a16="http://schemas.microsoft.com/office/drawing/2014/main" id="{2FAE50B0-C4C9-4640-8491-0B291B6188A4}"/>
              </a:ext>
            </a:extLst>
          </p:cNvPr>
          <p:cNvPicPr/>
          <p:nvPr/>
        </p:nvPicPr>
        <p:blipFill>
          <a:blip r:embed="rId2"/>
          <a:srcRect l="2816" r="2816"/>
          <a:stretch>
            <a:fillRect/>
          </a:stretch>
        </p:blipFill>
        <p:spPr>
          <a:xfrm>
            <a:off x="80689" y="3036663"/>
            <a:ext cx="2781069" cy="2247613"/>
          </a:xfrm>
          <a:prstGeom prst="rect">
            <a:avLst/>
          </a:prstGeom>
          <a:ln/>
        </p:spPr>
      </p:pic>
      <p:pic>
        <p:nvPicPr>
          <p:cNvPr id="28" name="Picture 27">
            <a:extLst>
              <a:ext uri="{FF2B5EF4-FFF2-40B4-BE49-F238E27FC236}">
                <a16:creationId xmlns:a16="http://schemas.microsoft.com/office/drawing/2014/main" id="{7F1CB9A1-1369-4DA0-8A99-6B6DF11531DF}"/>
              </a:ext>
            </a:extLst>
          </p:cNvPr>
          <p:cNvPicPr>
            <a:picLocks noChangeAspect="1"/>
          </p:cNvPicPr>
          <p:nvPr/>
        </p:nvPicPr>
        <p:blipFill>
          <a:blip r:embed="rId3"/>
          <a:stretch>
            <a:fillRect/>
          </a:stretch>
        </p:blipFill>
        <p:spPr>
          <a:xfrm>
            <a:off x="3075073" y="2986556"/>
            <a:ext cx="1969339" cy="2432095"/>
          </a:xfrm>
          <a:prstGeom prst="rect">
            <a:avLst/>
          </a:prstGeom>
        </p:spPr>
      </p:pic>
      <p:pic>
        <p:nvPicPr>
          <p:cNvPr id="29" name="image13.png">
            <a:extLst>
              <a:ext uri="{FF2B5EF4-FFF2-40B4-BE49-F238E27FC236}">
                <a16:creationId xmlns:a16="http://schemas.microsoft.com/office/drawing/2014/main" id="{BA066759-995B-45A6-B2AB-B399084961CE}"/>
              </a:ext>
            </a:extLst>
          </p:cNvPr>
          <p:cNvPicPr/>
          <p:nvPr/>
        </p:nvPicPr>
        <p:blipFill>
          <a:blip r:embed="rId4"/>
          <a:srcRect t="1339" b="1339"/>
          <a:stretch>
            <a:fillRect/>
          </a:stretch>
        </p:blipFill>
        <p:spPr>
          <a:xfrm>
            <a:off x="5396752" y="3262905"/>
            <a:ext cx="3175058" cy="1879396"/>
          </a:xfrm>
          <a:prstGeom prst="rect">
            <a:avLst/>
          </a:prstGeom>
          <a:ln/>
        </p:spPr>
      </p:pic>
      <p:pic>
        <p:nvPicPr>
          <p:cNvPr id="31" name="Picture 30">
            <a:extLst>
              <a:ext uri="{FF2B5EF4-FFF2-40B4-BE49-F238E27FC236}">
                <a16:creationId xmlns:a16="http://schemas.microsoft.com/office/drawing/2014/main" id="{D0A7A07A-AC1E-4104-BF52-3031C0A5DA1B}"/>
              </a:ext>
            </a:extLst>
          </p:cNvPr>
          <p:cNvPicPr>
            <a:picLocks noChangeAspect="1"/>
          </p:cNvPicPr>
          <p:nvPr/>
        </p:nvPicPr>
        <p:blipFill>
          <a:blip r:embed="rId5"/>
          <a:stretch>
            <a:fillRect/>
          </a:stretch>
        </p:blipFill>
        <p:spPr>
          <a:xfrm>
            <a:off x="9216278" y="2903162"/>
            <a:ext cx="2403088" cy="3157883"/>
          </a:xfrm>
          <a:prstGeom prst="rect">
            <a:avLst/>
          </a:prstGeom>
        </p:spPr>
      </p:pic>
    </p:spTree>
    <p:extLst>
      <p:ext uri="{BB962C8B-B14F-4D97-AF65-F5344CB8AC3E}">
        <p14:creationId xmlns:p14="http://schemas.microsoft.com/office/powerpoint/2010/main" val="285697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960364" y="1068341"/>
            <a:ext cx="5057801" cy="747456"/>
          </a:xfrm>
        </p:spPr>
        <p:txBody>
          <a:bodyPr/>
          <a:lstStyle/>
          <a:p>
            <a:r>
              <a:rPr lang="en-US" dirty="0"/>
              <a:t>UI Corrections</a:t>
            </a:r>
          </a:p>
        </p:txBody>
      </p:sp>
      <p:sp>
        <p:nvSpPr>
          <p:cNvPr id="4" name="Text Placeholder 1">
            <a:extLst>
              <a:ext uri="{FF2B5EF4-FFF2-40B4-BE49-F238E27FC236}">
                <a16:creationId xmlns:a16="http://schemas.microsoft.com/office/drawing/2014/main" id="{72739631-8174-4352-AF0E-23F6009FAB4C}"/>
              </a:ext>
            </a:extLst>
          </p:cNvPr>
          <p:cNvSpPr txBox="1">
            <a:spLocks/>
          </p:cNvSpPr>
          <p:nvPr/>
        </p:nvSpPr>
        <p:spPr>
          <a:xfrm>
            <a:off x="675823" y="2171400"/>
            <a:ext cx="4307238"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Before                  After</a:t>
            </a:r>
          </a:p>
        </p:txBody>
      </p:sp>
      <p:sp>
        <p:nvSpPr>
          <p:cNvPr id="9" name="Text Placeholder 1">
            <a:extLst>
              <a:ext uri="{FF2B5EF4-FFF2-40B4-BE49-F238E27FC236}">
                <a16:creationId xmlns:a16="http://schemas.microsoft.com/office/drawing/2014/main" id="{FE384CF8-2B68-4170-9589-4FCE0BC790DB}"/>
              </a:ext>
            </a:extLst>
          </p:cNvPr>
          <p:cNvSpPr txBox="1">
            <a:spLocks/>
          </p:cNvSpPr>
          <p:nvPr/>
        </p:nvSpPr>
        <p:spPr>
          <a:xfrm>
            <a:off x="5889686" y="2171400"/>
            <a:ext cx="5883944"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    Before                          After</a:t>
            </a:r>
          </a:p>
        </p:txBody>
      </p:sp>
      <p:cxnSp>
        <p:nvCxnSpPr>
          <p:cNvPr id="18" name="Straight Connector 17">
            <a:extLst>
              <a:ext uri="{FF2B5EF4-FFF2-40B4-BE49-F238E27FC236}">
                <a16:creationId xmlns:a16="http://schemas.microsoft.com/office/drawing/2014/main" id="{0E7B56DD-54D5-4800-A545-5435BEB2689F}"/>
              </a:ext>
            </a:extLst>
          </p:cNvPr>
          <p:cNvCxnSpPr>
            <a:cxnSpLocks/>
          </p:cNvCxnSpPr>
          <p:nvPr/>
        </p:nvCxnSpPr>
        <p:spPr>
          <a:xfrm>
            <a:off x="5207720" y="2171400"/>
            <a:ext cx="0" cy="4229400"/>
          </a:xfrm>
          <a:prstGeom prst="line">
            <a:avLst/>
          </a:prstGeom>
          <a:ln w="76200"/>
        </p:spPr>
        <p:style>
          <a:lnRef idx="1">
            <a:schemeClr val="dk1"/>
          </a:lnRef>
          <a:fillRef idx="0">
            <a:schemeClr val="dk1"/>
          </a:fillRef>
          <a:effectRef idx="0">
            <a:schemeClr val="dk1"/>
          </a:effectRef>
          <a:fontRef idx="minor">
            <a:schemeClr val="tx1"/>
          </a:fontRef>
        </p:style>
      </p:cxnSp>
      <p:pic>
        <p:nvPicPr>
          <p:cNvPr id="29" name="image13.png">
            <a:extLst>
              <a:ext uri="{FF2B5EF4-FFF2-40B4-BE49-F238E27FC236}">
                <a16:creationId xmlns:a16="http://schemas.microsoft.com/office/drawing/2014/main" id="{BA066759-995B-45A6-B2AB-B399084961CE}"/>
              </a:ext>
            </a:extLst>
          </p:cNvPr>
          <p:cNvPicPr/>
          <p:nvPr/>
        </p:nvPicPr>
        <p:blipFill>
          <a:blip r:embed="rId2"/>
          <a:srcRect t="1339" b="1339"/>
          <a:stretch>
            <a:fillRect/>
          </a:stretch>
        </p:blipFill>
        <p:spPr>
          <a:xfrm>
            <a:off x="5396752" y="3262905"/>
            <a:ext cx="3175058" cy="1879396"/>
          </a:xfrm>
          <a:prstGeom prst="rect">
            <a:avLst/>
          </a:prstGeom>
          <a:ln/>
        </p:spPr>
      </p:pic>
      <p:pic>
        <p:nvPicPr>
          <p:cNvPr id="31" name="Picture 30">
            <a:extLst>
              <a:ext uri="{FF2B5EF4-FFF2-40B4-BE49-F238E27FC236}">
                <a16:creationId xmlns:a16="http://schemas.microsoft.com/office/drawing/2014/main" id="{D0A7A07A-AC1E-4104-BF52-3031C0A5DA1B}"/>
              </a:ext>
            </a:extLst>
          </p:cNvPr>
          <p:cNvPicPr>
            <a:picLocks noChangeAspect="1"/>
          </p:cNvPicPr>
          <p:nvPr/>
        </p:nvPicPr>
        <p:blipFill>
          <a:blip r:embed="rId3"/>
          <a:stretch>
            <a:fillRect/>
          </a:stretch>
        </p:blipFill>
        <p:spPr>
          <a:xfrm>
            <a:off x="9216278" y="2903162"/>
            <a:ext cx="2403088" cy="3157883"/>
          </a:xfrm>
          <a:prstGeom prst="rect">
            <a:avLst/>
          </a:prstGeom>
        </p:spPr>
      </p:pic>
      <p:pic>
        <p:nvPicPr>
          <p:cNvPr id="7" name="Picture 6">
            <a:extLst>
              <a:ext uri="{FF2B5EF4-FFF2-40B4-BE49-F238E27FC236}">
                <a16:creationId xmlns:a16="http://schemas.microsoft.com/office/drawing/2014/main" id="{BF93158E-DA71-41E1-BDE2-82D04ACA80BF}"/>
              </a:ext>
            </a:extLst>
          </p:cNvPr>
          <p:cNvPicPr>
            <a:picLocks noChangeAspect="1"/>
          </p:cNvPicPr>
          <p:nvPr/>
        </p:nvPicPr>
        <p:blipFill>
          <a:blip r:embed="rId4"/>
          <a:stretch>
            <a:fillRect/>
          </a:stretch>
        </p:blipFill>
        <p:spPr>
          <a:xfrm>
            <a:off x="2766951" y="2785407"/>
            <a:ext cx="2307567" cy="3001385"/>
          </a:xfrm>
          <a:prstGeom prst="rect">
            <a:avLst/>
          </a:prstGeom>
        </p:spPr>
      </p:pic>
      <p:pic>
        <p:nvPicPr>
          <p:cNvPr id="10" name="Picture 9">
            <a:extLst>
              <a:ext uri="{FF2B5EF4-FFF2-40B4-BE49-F238E27FC236}">
                <a16:creationId xmlns:a16="http://schemas.microsoft.com/office/drawing/2014/main" id="{E5581722-8A23-4E61-8D1E-76CA54AA209B}"/>
              </a:ext>
            </a:extLst>
          </p:cNvPr>
          <p:cNvPicPr>
            <a:picLocks noChangeAspect="1"/>
          </p:cNvPicPr>
          <p:nvPr/>
        </p:nvPicPr>
        <p:blipFill>
          <a:blip r:embed="rId5"/>
          <a:stretch>
            <a:fillRect/>
          </a:stretch>
        </p:blipFill>
        <p:spPr>
          <a:xfrm>
            <a:off x="142705" y="2779211"/>
            <a:ext cx="2307568" cy="3007581"/>
          </a:xfrm>
          <a:prstGeom prst="rect">
            <a:avLst/>
          </a:prstGeom>
        </p:spPr>
      </p:pic>
    </p:spTree>
    <p:extLst>
      <p:ext uri="{BB962C8B-B14F-4D97-AF65-F5344CB8AC3E}">
        <p14:creationId xmlns:p14="http://schemas.microsoft.com/office/powerpoint/2010/main" val="632902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960364" y="1068341"/>
            <a:ext cx="5057801" cy="747456"/>
          </a:xfrm>
        </p:spPr>
        <p:txBody>
          <a:bodyPr/>
          <a:lstStyle/>
          <a:p>
            <a:r>
              <a:rPr lang="en-US" dirty="0"/>
              <a:t>UI Additions</a:t>
            </a:r>
          </a:p>
        </p:txBody>
      </p:sp>
      <p:cxnSp>
        <p:nvCxnSpPr>
          <p:cNvPr id="18" name="Straight Connector 17">
            <a:extLst>
              <a:ext uri="{FF2B5EF4-FFF2-40B4-BE49-F238E27FC236}">
                <a16:creationId xmlns:a16="http://schemas.microsoft.com/office/drawing/2014/main" id="{0E7B56DD-54D5-4800-A545-5435BEB2689F}"/>
              </a:ext>
            </a:extLst>
          </p:cNvPr>
          <p:cNvCxnSpPr>
            <a:cxnSpLocks/>
          </p:cNvCxnSpPr>
          <p:nvPr/>
        </p:nvCxnSpPr>
        <p:spPr>
          <a:xfrm>
            <a:off x="5207720" y="2171400"/>
            <a:ext cx="0" cy="4229400"/>
          </a:xfrm>
          <a:prstGeom prst="line">
            <a:avLst/>
          </a:prstGeom>
          <a:ln w="76200"/>
        </p:spPr>
        <p:style>
          <a:lnRef idx="1">
            <a:schemeClr val="dk1"/>
          </a:lnRef>
          <a:fillRef idx="0">
            <a:schemeClr val="dk1"/>
          </a:fillRef>
          <a:effectRef idx="0">
            <a:schemeClr val="dk1"/>
          </a:effectRef>
          <a:fontRef idx="minor">
            <a:schemeClr val="tx1"/>
          </a:fontRef>
        </p:style>
      </p:cxnSp>
      <p:pic>
        <p:nvPicPr>
          <p:cNvPr id="5" name="Picture 4">
            <a:extLst>
              <a:ext uri="{FF2B5EF4-FFF2-40B4-BE49-F238E27FC236}">
                <a16:creationId xmlns:a16="http://schemas.microsoft.com/office/drawing/2014/main" id="{EBD1FB1B-F491-4325-ADCA-4C85708F93FE}"/>
              </a:ext>
            </a:extLst>
          </p:cNvPr>
          <p:cNvPicPr>
            <a:picLocks noChangeAspect="1"/>
          </p:cNvPicPr>
          <p:nvPr/>
        </p:nvPicPr>
        <p:blipFill>
          <a:blip r:embed="rId2"/>
          <a:stretch>
            <a:fillRect/>
          </a:stretch>
        </p:blipFill>
        <p:spPr>
          <a:xfrm>
            <a:off x="297471" y="2981730"/>
            <a:ext cx="4454812" cy="447270"/>
          </a:xfrm>
          <a:prstGeom prst="rect">
            <a:avLst/>
          </a:prstGeom>
        </p:spPr>
      </p:pic>
      <p:pic>
        <p:nvPicPr>
          <p:cNvPr id="7" name="Picture 6">
            <a:extLst>
              <a:ext uri="{FF2B5EF4-FFF2-40B4-BE49-F238E27FC236}">
                <a16:creationId xmlns:a16="http://schemas.microsoft.com/office/drawing/2014/main" id="{28A81012-F356-4769-BF99-449F30932463}"/>
              </a:ext>
            </a:extLst>
          </p:cNvPr>
          <p:cNvPicPr>
            <a:picLocks noChangeAspect="1"/>
          </p:cNvPicPr>
          <p:nvPr/>
        </p:nvPicPr>
        <p:blipFill>
          <a:blip r:embed="rId3"/>
          <a:stretch>
            <a:fillRect/>
          </a:stretch>
        </p:blipFill>
        <p:spPr>
          <a:xfrm>
            <a:off x="3829888" y="3429000"/>
            <a:ext cx="922395" cy="2039986"/>
          </a:xfrm>
          <a:prstGeom prst="rect">
            <a:avLst/>
          </a:prstGeom>
        </p:spPr>
      </p:pic>
      <p:sp>
        <p:nvSpPr>
          <p:cNvPr id="14" name="Text Placeholder 1">
            <a:extLst>
              <a:ext uri="{FF2B5EF4-FFF2-40B4-BE49-F238E27FC236}">
                <a16:creationId xmlns:a16="http://schemas.microsoft.com/office/drawing/2014/main" id="{08D735AB-BEFE-4564-ABCB-173B3D104F46}"/>
              </a:ext>
            </a:extLst>
          </p:cNvPr>
          <p:cNvSpPr txBox="1">
            <a:spLocks/>
          </p:cNvSpPr>
          <p:nvPr/>
        </p:nvSpPr>
        <p:spPr>
          <a:xfrm>
            <a:off x="1337757" y="2194577"/>
            <a:ext cx="2374241"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New Sidebar</a:t>
            </a:r>
          </a:p>
        </p:txBody>
      </p:sp>
      <p:pic>
        <p:nvPicPr>
          <p:cNvPr id="10" name="Picture 9">
            <a:extLst>
              <a:ext uri="{FF2B5EF4-FFF2-40B4-BE49-F238E27FC236}">
                <a16:creationId xmlns:a16="http://schemas.microsoft.com/office/drawing/2014/main" id="{56B6D254-A77A-4EF2-894C-673F531C9DCF}"/>
              </a:ext>
            </a:extLst>
          </p:cNvPr>
          <p:cNvPicPr>
            <a:picLocks noChangeAspect="1"/>
          </p:cNvPicPr>
          <p:nvPr/>
        </p:nvPicPr>
        <p:blipFill>
          <a:blip r:embed="rId4"/>
          <a:stretch>
            <a:fillRect/>
          </a:stretch>
        </p:blipFill>
        <p:spPr>
          <a:xfrm>
            <a:off x="7512421" y="2704237"/>
            <a:ext cx="2266401" cy="3696537"/>
          </a:xfrm>
          <a:prstGeom prst="rect">
            <a:avLst/>
          </a:prstGeom>
        </p:spPr>
      </p:pic>
      <p:sp>
        <p:nvSpPr>
          <p:cNvPr id="17" name="Text Placeholder 1">
            <a:extLst>
              <a:ext uri="{FF2B5EF4-FFF2-40B4-BE49-F238E27FC236}">
                <a16:creationId xmlns:a16="http://schemas.microsoft.com/office/drawing/2014/main" id="{8D0BCAC9-20BD-4655-B1AB-B82E6972FE90}"/>
              </a:ext>
            </a:extLst>
          </p:cNvPr>
          <p:cNvSpPr txBox="1">
            <a:spLocks/>
          </p:cNvSpPr>
          <p:nvPr/>
        </p:nvSpPr>
        <p:spPr>
          <a:xfrm>
            <a:off x="7255701" y="2005187"/>
            <a:ext cx="2779840"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New First Page</a:t>
            </a:r>
          </a:p>
        </p:txBody>
      </p:sp>
    </p:spTree>
    <p:extLst>
      <p:ext uri="{BB962C8B-B14F-4D97-AF65-F5344CB8AC3E}">
        <p14:creationId xmlns:p14="http://schemas.microsoft.com/office/powerpoint/2010/main" val="1165646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b="1" dirty="0"/>
              <a:t>Punch Challenge</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a:lstStyle/>
          <a:p>
            <a:r>
              <a:rPr lang="en-US" altLang="zh-CN" sz="2400" b="1" dirty="0">
                <a:solidFill>
                  <a:schemeClr val="bg2">
                    <a:lumMod val="90000"/>
                  </a:schemeClr>
                </a:solidFill>
              </a:rPr>
              <a:t>Jonathan </a:t>
            </a:r>
            <a:r>
              <a:rPr lang="en-US" altLang="zh-CN" sz="2400" b="1" dirty="0" err="1">
                <a:solidFill>
                  <a:schemeClr val="bg2">
                    <a:lumMod val="90000"/>
                  </a:schemeClr>
                </a:solidFill>
              </a:rPr>
              <a:t>Attais</a:t>
            </a:r>
            <a:r>
              <a:rPr lang="en-US" altLang="zh-CN" sz="2400" b="1" dirty="0">
                <a:solidFill>
                  <a:schemeClr val="bg2">
                    <a:lumMod val="90000"/>
                  </a:schemeClr>
                </a:solidFill>
              </a:rPr>
              <a:t> </a:t>
            </a:r>
            <a:r>
              <a:rPr lang="en-US" altLang="zh-CN" sz="2400" b="1" dirty="0" err="1">
                <a:solidFill>
                  <a:schemeClr val="bg2">
                    <a:lumMod val="90000"/>
                  </a:schemeClr>
                </a:solidFill>
              </a:rPr>
              <a:t>Khoudari</a:t>
            </a:r>
            <a:endParaRPr lang="en-US" sz="2400" b="1" dirty="0">
              <a:solidFill>
                <a:schemeClr val="bg2">
                  <a:lumMod val="90000"/>
                </a:schemeClr>
              </a:solidFill>
            </a:endParaRPr>
          </a:p>
          <a:p>
            <a:r>
              <a:rPr lang="en-US" altLang="zh-CN" sz="1600" b="1" dirty="0">
                <a:solidFill>
                  <a:schemeClr val="bg2">
                    <a:lumMod val="90000"/>
                  </a:schemeClr>
                </a:solidFill>
              </a:rPr>
              <a:t>Team Member</a:t>
            </a:r>
          </a:p>
        </p:txBody>
      </p:sp>
    </p:spTree>
    <p:extLst>
      <p:ext uri="{BB962C8B-B14F-4D97-AF65-F5344CB8AC3E}">
        <p14:creationId xmlns:p14="http://schemas.microsoft.com/office/powerpoint/2010/main" val="2020755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FFAE2106-1CD2-4315-903D-61FE791F4EDA}"/>
              </a:ext>
            </a:extLst>
          </p:cNvPr>
          <p:cNvSpPr txBox="1">
            <a:spLocks/>
          </p:cNvSpPr>
          <p:nvPr/>
        </p:nvSpPr>
        <p:spPr>
          <a:xfrm>
            <a:off x="1920239" y="532435"/>
            <a:ext cx="9718653" cy="11841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pPr marL="0" lvl="1"/>
            <a:r>
              <a:rPr lang="en-US" kern="0">
                <a:solidFill>
                  <a:sysClr val="windowText" lastClr="000000"/>
                </a:solidFill>
              </a:rPr>
              <a:t>Punch Challenge Feature Overview</a:t>
            </a:r>
            <a:endParaRPr lang="en-US" kern="0" dirty="0">
              <a:solidFill>
                <a:sysClr val="windowText" lastClr="000000"/>
              </a:solidFill>
            </a:endParaRPr>
          </a:p>
        </p:txBody>
      </p:sp>
      <p:sp>
        <p:nvSpPr>
          <p:cNvPr id="9" name="Text Placeholder 1">
            <a:extLst>
              <a:ext uri="{FF2B5EF4-FFF2-40B4-BE49-F238E27FC236}">
                <a16:creationId xmlns:a16="http://schemas.microsoft.com/office/drawing/2014/main" id="{C912237F-DEFC-4E3A-AACD-9EC3403A382B}"/>
              </a:ext>
            </a:extLst>
          </p:cNvPr>
          <p:cNvSpPr txBox="1">
            <a:spLocks/>
          </p:cNvSpPr>
          <p:nvPr/>
        </p:nvSpPr>
        <p:spPr>
          <a:xfrm>
            <a:off x="1920240" y="1825625"/>
            <a:ext cx="9718652" cy="39554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The Punch Challenge feature asks the user to input the duration of the workout, and the minimum threshold force for each punch. Once the uses presses ‘Start’, the clock will begin counting down as the user punches the bag. Each punch is either valid or invalid, depending on whether it met the minimum threshold force. In addition, a running average of force per punch is displayed.</a:t>
            </a:r>
            <a:endParaRPr lang="en-US" dirty="0"/>
          </a:p>
        </p:txBody>
      </p:sp>
    </p:spTree>
    <p:extLst>
      <p:ext uri="{BB962C8B-B14F-4D97-AF65-F5344CB8AC3E}">
        <p14:creationId xmlns:p14="http://schemas.microsoft.com/office/powerpoint/2010/main" val="2945531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ser Interface Change">
            <a:extLst>
              <a:ext uri="{FF2B5EF4-FFF2-40B4-BE49-F238E27FC236}">
                <a16:creationId xmlns:a16="http://schemas.microsoft.com/office/drawing/2014/main" id="{629070FE-F853-454E-B866-16EDBCD85390}"/>
              </a:ext>
            </a:extLst>
          </p:cNvPr>
          <p:cNvSpPr txBox="1">
            <a:spLocks/>
          </p:cNvSpPr>
          <p:nvPr/>
        </p:nvSpPr>
        <p:spPr>
          <a:xfrm>
            <a:off x="1920239" y="532435"/>
            <a:ext cx="9718653" cy="11841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pPr marL="0" lvl="1"/>
            <a:r>
              <a:rPr lang="en-US" kern="0">
                <a:solidFill>
                  <a:sysClr val="windowText" lastClr="000000"/>
                </a:solidFill>
              </a:rPr>
              <a:t>User Interface Change</a:t>
            </a:r>
            <a:endParaRPr lang="en-US" kern="0" dirty="0">
              <a:solidFill>
                <a:sysClr val="windowText" lastClr="000000"/>
              </a:solidFill>
            </a:endParaRPr>
          </a:p>
        </p:txBody>
      </p:sp>
      <p:sp>
        <p:nvSpPr>
          <p:cNvPr id="5" name="There are two distinct components comprising this feature: the setup, where the workout duration and minimum force threshold are inputed, and the actual workout panel, where the user clicks ‘Start’ and executes the workout. At the start of the semester, ">
            <a:extLst>
              <a:ext uri="{FF2B5EF4-FFF2-40B4-BE49-F238E27FC236}">
                <a16:creationId xmlns:a16="http://schemas.microsoft.com/office/drawing/2014/main" id="{2CEFC7AF-836A-4750-B06A-9F39C765D494}"/>
              </a:ext>
            </a:extLst>
          </p:cNvPr>
          <p:cNvSpPr txBox="1">
            <a:spLocks/>
          </p:cNvSpPr>
          <p:nvPr/>
        </p:nvSpPr>
        <p:spPr>
          <a:xfrm>
            <a:off x="1920240" y="1825625"/>
            <a:ext cx="9718652" cy="39554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There are two distinct components comprising this feature: the setup, where the workout duration and minimum force threshold are inputed, and the actual workout panel, where the user clicks ‘Start’ and executes the workout. At the start of the semester, the Punch Challenge feature contained both of these components on the same screen, but this semester, along with a general update to the user interface, we split up these two components into two separate screens.</a:t>
            </a:r>
            <a:endParaRPr lang="en-US" dirty="0"/>
          </a:p>
        </p:txBody>
      </p:sp>
    </p:spTree>
    <p:extLst>
      <p:ext uri="{BB962C8B-B14F-4D97-AF65-F5344CB8AC3E}">
        <p14:creationId xmlns:p14="http://schemas.microsoft.com/office/powerpoint/2010/main" val="5285206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Screen Shot 2021-08-01 at 8.00.03 PM.png" descr="Screen Shot 2021-08-01 at 8.00.03 PM.png"/>
          <p:cNvPicPr>
            <a:picLocks noChangeAspect="1"/>
          </p:cNvPicPr>
          <p:nvPr/>
        </p:nvPicPr>
        <p:blipFill>
          <a:blip r:embed="rId2"/>
          <a:stretch>
            <a:fillRect/>
          </a:stretch>
        </p:blipFill>
        <p:spPr>
          <a:xfrm>
            <a:off x="6995885" y="1054987"/>
            <a:ext cx="3602815" cy="4748026"/>
          </a:xfrm>
          <a:prstGeom prst="rect">
            <a:avLst/>
          </a:prstGeom>
          <a:ln w="12700">
            <a:miter lim="400000"/>
          </a:ln>
        </p:spPr>
      </p:pic>
      <p:pic>
        <p:nvPicPr>
          <p:cNvPr id="360" name="Screen Shot 2021-08-01 at 8.00.25 PM.png" descr="Screen Shot 2021-08-01 at 8.00.25 PM.png"/>
          <p:cNvPicPr>
            <a:picLocks noChangeAspect="1"/>
          </p:cNvPicPr>
          <p:nvPr/>
        </p:nvPicPr>
        <p:blipFill>
          <a:blip r:embed="rId3"/>
          <a:stretch>
            <a:fillRect/>
          </a:stretch>
        </p:blipFill>
        <p:spPr>
          <a:xfrm>
            <a:off x="1919429" y="1056000"/>
            <a:ext cx="3677934" cy="4746000"/>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b="1" dirty="0"/>
              <a:t>Multiplayer/Competitive</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a:lstStyle/>
          <a:p>
            <a:r>
              <a:rPr lang="en-US" b="1" dirty="0" err="1">
                <a:solidFill>
                  <a:schemeClr val="bg2">
                    <a:lumMod val="90000"/>
                  </a:schemeClr>
                </a:solidFill>
              </a:rPr>
              <a:t>Yhomira</a:t>
            </a:r>
            <a:r>
              <a:rPr lang="en-US" b="1" dirty="0">
                <a:solidFill>
                  <a:schemeClr val="bg2">
                    <a:lumMod val="90000"/>
                  </a:schemeClr>
                </a:solidFill>
              </a:rPr>
              <a:t> Lopez</a:t>
            </a:r>
            <a:endParaRPr lang="en-US" sz="2400" b="1" dirty="0">
              <a:solidFill>
                <a:schemeClr val="bg2">
                  <a:lumMod val="90000"/>
                </a:schemeClr>
              </a:solidFill>
            </a:endParaRPr>
          </a:p>
          <a:p>
            <a:r>
              <a:rPr lang="en-US" altLang="zh-CN" sz="1600" b="1" dirty="0">
                <a:solidFill>
                  <a:schemeClr val="bg2">
                    <a:lumMod val="90000"/>
                  </a:schemeClr>
                </a:solidFill>
              </a:rPr>
              <a:t>Team Member</a:t>
            </a:r>
          </a:p>
        </p:txBody>
      </p:sp>
    </p:spTree>
    <p:extLst>
      <p:ext uri="{BB962C8B-B14F-4D97-AF65-F5344CB8AC3E}">
        <p14:creationId xmlns:p14="http://schemas.microsoft.com/office/powerpoint/2010/main" val="2431713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4736703" y="654340"/>
            <a:ext cx="4236720" cy="845191"/>
          </a:xfrm>
        </p:spPr>
        <p:txBody>
          <a:bodyPr>
            <a:normAutofit fontScale="90000"/>
          </a:bodyPr>
          <a:lstStyle/>
          <a:p>
            <a:r>
              <a:rPr lang="en-US" sz="6000" b="1"/>
              <a:t>Introduction</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1871401"/>
            <a:ext cx="9072880" cy="1962368"/>
          </a:xfrm>
        </p:spPr>
        <p:txBody>
          <a:bodyPr>
            <a:normAutofit/>
          </a:bodyPr>
          <a:lstStyle/>
          <a:p>
            <a:pPr marL="342900" indent="-342900">
              <a:buFont typeface="Arial" panose="020B0604020202020204" pitchFamily="34" charset="0"/>
              <a:buChar char="•"/>
            </a:pPr>
            <a:r>
              <a:rPr lang="en-US" altLang="zh-CN" sz="2000"/>
              <a:t>This project is designed as a training aid, to identify the user’s weaknesses and improve their skills through different modes</a:t>
            </a:r>
          </a:p>
          <a:p>
            <a:pPr marL="342900" indent="-342900">
              <a:buFont typeface="Arial" panose="020B0604020202020204" pitchFamily="34" charset="0"/>
              <a:buChar char="•"/>
            </a:pPr>
            <a:endParaRPr lang="en-US" altLang="zh-CN" sz="2000"/>
          </a:p>
          <a:p>
            <a:pPr marL="342900" indent="-342900">
              <a:buFont typeface="Arial" panose="020B0604020202020204" pitchFamily="34" charset="0"/>
              <a:buChar char="•"/>
            </a:pPr>
            <a:r>
              <a:rPr lang="en-US" altLang="zh-CN" sz="2000"/>
              <a:t>The project has extensive history which allows the user to save their progress and view it later as well as compete with other players</a:t>
            </a:r>
            <a:endParaRPr lang="en-US" altLang="zh-CN" sz="2000" dirty="0"/>
          </a:p>
        </p:txBody>
      </p:sp>
      <p:pic>
        <p:nvPicPr>
          <p:cNvPr id="5" name="Picture 4" descr="Icon&#10;&#10;Description automatically generated">
            <a:extLst>
              <a:ext uri="{FF2B5EF4-FFF2-40B4-BE49-F238E27FC236}">
                <a16:creationId xmlns:a16="http://schemas.microsoft.com/office/drawing/2014/main" id="{5D6525BB-CECC-4685-9C50-92417946A7AD}"/>
              </a:ext>
            </a:extLst>
          </p:cNvPr>
          <p:cNvPicPr>
            <a:picLocks noChangeAspect="1"/>
          </p:cNvPicPr>
          <p:nvPr/>
        </p:nvPicPr>
        <p:blipFill>
          <a:blip r:embed="rId2"/>
          <a:stretch>
            <a:fillRect/>
          </a:stretch>
        </p:blipFill>
        <p:spPr>
          <a:xfrm>
            <a:off x="8427527" y="3880564"/>
            <a:ext cx="2323096" cy="2323096"/>
          </a:xfrm>
          <a:prstGeom prst="rect">
            <a:avLst/>
          </a:prstGeom>
        </p:spPr>
      </p:pic>
    </p:spTree>
    <p:extLst>
      <p:ext uri="{BB962C8B-B14F-4D97-AF65-F5344CB8AC3E}">
        <p14:creationId xmlns:p14="http://schemas.microsoft.com/office/powerpoint/2010/main" val="1338281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sz="quarter" idx="10"/>
          </p:nvPr>
        </p:nvSpPr>
        <p:spPr>
          <a:xfrm>
            <a:off x="545290" y="1852474"/>
            <a:ext cx="3802775" cy="3280664"/>
          </a:xfrm>
        </p:spPr>
        <p:txBody>
          <a:bodyPr>
            <a:normAutofit/>
          </a:bodyPr>
          <a:lstStyle/>
          <a:p>
            <a:pPr marL="457200" indent="-457200">
              <a:buFont typeface="Arial" panose="020B0604020202020204" pitchFamily="34" charset="0"/>
              <a:buChar char="•"/>
            </a:pPr>
            <a:r>
              <a:rPr lang="en-US" dirty="0"/>
              <a:t>Competition with up to 6 players.</a:t>
            </a:r>
          </a:p>
          <a:p>
            <a:pPr marL="457200" indent="-457200">
              <a:buFont typeface="Arial" panose="020B0604020202020204" pitchFamily="34" charset="0"/>
              <a:buChar char="•"/>
            </a:pPr>
            <a:r>
              <a:rPr lang="en-US" dirty="0"/>
              <a:t>Multiplayer would only show the number of players entered by the user.</a:t>
            </a:r>
          </a:p>
          <a:p>
            <a:pPr marL="457200" indent="-457200">
              <a:buFont typeface="Arial" panose="020B0604020202020204" pitchFamily="34" charset="0"/>
              <a:buChar char="•"/>
            </a:pPr>
            <a:r>
              <a:rPr lang="en-US" dirty="0"/>
              <a:t>Force and Time can be change by user.</a:t>
            </a:r>
          </a:p>
          <a:p>
            <a:pPr marL="457200" indent="-457200">
              <a:buFont typeface="Arial" panose="020B0604020202020204" pitchFamily="34" charset="0"/>
              <a:buChar char="•"/>
            </a:pPr>
            <a:r>
              <a:rPr lang="en-US" dirty="0"/>
              <a:t>Name update.</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545290" y="1039190"/>
            <a:ext cx="3802775" cy="563880"/>
          </a:xfrm>
        </p:spPr>
        <p:txBody>
          <a:bodyPr anchor="ctr">
            <a:normAutofit/>
          </a:bodyPr>
          <a:lstStyle/>
          <a:p>
            <a:r>
              <a:rPr lang="en-US" dirty="0"/>
              <a:t>MULTIPLAYER</a:t>
            </a:r>
          </a:p>
        </p:txBody>
      </p:sp>
      <p:pic>
        <p:nvPicPr>
          <p:cNvPr id="4" name="Picture 3">
            <a:extLst>
              <a:ext uri="{FF2B5EF4-FFF2-40B4-BE49-F238E27FC236}">
                <a16:creationId xmlns:a16="http://schemas.microsoft.com/office/drawing/2014/main" id="{78057B5E-DCF4-49A6-A1D1-2AEB623A698B}"/>
              </a:ext>
            </a:extLst>
          </p:cNvPr>
          <p:cNvPicPr>
            <a:picLocks noChangeAspect="1"/>
          </p:cNvPicPr>
          <p:nvPr/>
        </p:nvPicPr>
        <p:blipFill>
          <a:blip r:embed="rId2"/>
          <a:stretch>
            <a:fillRect/>
          </a:stretch>
        </p:blipFill>
        <p:spPr>
          <a:xfrm>
            <a:off x="6490347" y="2295196"/>
            <a:ext cx="4277180" cy="2395220"/>
          </a:xfrm>
          <a:prstGeom prst="rect">
            <a:avLst/>
          </a:prstGeom>
          <a:noFill/>
          <a:ln>
            <a:noFill/>
          </a:ln>
          <a:effectLst>
            <a:softEdge rad="112500"/>
          </a:effectLst>
        </p:spPr>
      </p:pic>
    </p:spTree>
    <p:extLst>
      <p:ext uri="{BB962C8B-B14F-4D97-AF65-F5344CB8AC3E}">
        <p14:creationId xmlns:p14="http://schemas.microsoft.com/office/powerpoint/2010/main" val="2792158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sz="quarter" idx="10"/>
          </p:nvPr>
        </p:nvSpPr>
        <p:spPr>
          <a:xfrm>
            <a:off x="1403927" y="3548308"/>
            <a:ext cx="9813076" cy="1640981"/>
          </a:xfrm>
        </p:spPr>
        <p:txBody>
          <a:bodyPr>
            <a:normAutofit lnSpcReduction="10000"/>
          </a:bodyPr>
          <a:lstStyle/>
          <a:p>
            <a:pPr marL="0" indent="0">
              <a:buNone/>
            </a:pPr>
            <a:r>
              <a:rPr lang="en-US" dirty="0"/>
              <a:t>The multiplayer is designed to help the user compete with others and see what are their weaknesses and strengths. It also helps with the improvement of technique as the user would be doing the challenge under a higher pressure by competing. </a:t>
            </a:r>
          </a:p>
          <a:p>
            <a:pPr marL="0" indent="0">
              <a:buNone/>
            </a:pPr>
            <a:endParaRPr lang="en-US" dirty="0"/>
          </a:p>
          <a:p>
            <a:pPr marL="0" indent="0">
              <a:spcBef>
                <a:spcPts val="0"/>
              </a:spcBef>
              <a:buNone/>
            </a:pPr>
            <a:r>
              <a:rPr lang="en-US" dirty="0"/>
              <a:t>There is multiplayer modes for all the 5 challenges, </a:t>
            </a:r>
          </a:p>
          <a:p>
            <a:pPr marL="0" indent="0">
              <a:spcBef>
                <a:spcPts val="0"/>
              </a:spcBef>
              <a:buNone/>
            </a:pPr>
            <a:r>
              <a:rPr lang="en-US" dirty="0"/>
              <a:t>but right now, we have 4.</a:t>
            </a:r>
          </a:p>
          <a:p>
            <a:pPr marL="0" indent="0">
              <a:buNone/>
            </a:pPr>
            <a:endParaRPr lang="en-US" dirty="0"/>
          </a:p>
        </p:txBody>
      </p:sp>
      <p:sp>
        <p:nvSpPr>
          <p:cNvPr id="13" name="Title 2">
            <a:extLst>
              <a:ext uri="{FF2B5EF4-FFF2-40B4-BE49-F238E27FC236}">
                <a16:creationId xmlns:a16="http://schemas.microsoft.com/office/drawing/2014/main" id="{EFAEC594-C01C-48B0-A05E-905487483139}"/>
              </a:ext>
            </a:extLst>
          </p:cNvPr>
          <p:cNvSpPr>
            <a:spLocks noGrp="1"/>
          </p:cNvSpPr>
          <p:nvPr>
            <p:ph type="title"/>
          </p:nvPr>
        </p:nvSpPr>
        <p:spPr>
          <a:xfrm>
            <a:off x="3960364" y="1809715"/>
            <a:ext cx="4358819" cy="747456"/>
          </a:xfrm>
        </p:spPr>
        <p:txBody>
          <a:bodyPr/>
          <a:lstStyle/>
          <a:p>
            <a:r>
              <a:rPr lang="en-US" dirty="0"/>
              <a:t>Multiplayer Modes</a:t>
            </a:r>
          </a:p>
        </p:txBody>
      </p:sp>
      <p:pic>
        <p:nvPicPr>
          <p:cNvPr id="4" name="Picture 3" descr="Text&#10;&#10;Description automatically generated">
            <a:extLst>
              <a:ext uri="{FF2B5EF4-FFF2-40B4-BE49-F238E27FC236}">
                <a16:creationId xmlns:a16="http://schemas.microsoft.com/office/drawing/2014/main" id="{556B5155-FD5C-4EC4-9C9A-9FA26E8E92DD}"/>
              </a:ext>
            </a:extLst>
          </p:cNvPr>
          <p:cNvPicPr>
            <a:picLocks noChangeAspect="1"/>
          </p:cNvPicPr>
          <p:nvPr/>
        </p:nvPicPr>
        <p:blipFill rotWithShape="1">
          <a:blip r:embed="rId2"/>
          <a:srcRect t="5545" b="4149"/>
          <a:stretch/>
        </p:blipFill>
        <p:spPr>
          <a:xfrm>
            <a:off x="6744201" y="4368798"/>
            <a:ext cx="2704598" cy="10529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1891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descr="Graphical user interface&#10;&#10;Description automatically generated">
            <a:extLst>
              <a:ext uri="{FF2B5EF4-FFF2-40B4-BE49-F238E27FC236}">
                <a16:creationId xmlns:a16="http://schemas.microsoft.com/office/drawing/2014/main" id="{9E4A5B15-44EB-438A-86F4-B8AE5227B2FD}"/>
              </a:ext>
            </a:extLst>
          </p:cNvPr>
          <p:cNvPicPr>
            <a:picLocks noGrp="1" noChangeAspect="1"/>
          </p:cNvPicPr>
          <p:nvPr>
            <p:ph sz="half" idx="1"/>
          </p:nvPr>
        </p:nvPicPr>
        <p:blipFill rotWithShape="1">
          <a:blip r:embed="rId2"/>
          <a:srcRect t="2067" r="1" b="19071"/>
          <a:stretch/>
        </p:blipFill>
        <p:spPr>
          <a:xfrm>
            <a:off x="6352016" y="1735237"/>
            <a:ext cx="4222749" cy="4338956"/>
          </a:xfrm>
          <a:noFill/>
        </p:spPr>
      </p:pic>
      <p:sp>
        <p:nvSpPr>
          <p:cNvPr id="17" name="Title 2">
            <a:extLst>
              <a:ext uri="{FF2B5EF4-FFF2-40B4-BE49-F238E27FC236}">
                <a16:creationId xmlns:a16="http://schemas.microsoft.com/office/drawing/2014/main" id="{C460F0A2-97D2-4476-8ECD-A1DD15A935B6}"/>
              </a:ext>
            </a:extLst>
          </p:cNvPr>
          <p:cNvSpPr>
            <a:spLocks noGrp="1"/>
          </p:cNvSpPr>
          <p:nvPr>
            <p:ph type="title"/>
          </p:nvPr>
        </p:nvSpPr>
        <p:spPr>
          <a:xfrm>
            <a:off x="1590222" y="470310"/>
            <a:ext cx="8984543" cy="1325563"/>
          </a:xfrm>
        </p:spPr>
        <p:txBody>
          <a:bodyPr anchor="ctr">
            <a:normAutofit/>
          </a:bodyPr>
          <a:lstStyle/>
          <a:p>
            <a:r>
              <a:rPr lang="en-US" sz="2000" dirty="0"/>
              <a:t>The user select the number of players out of 6. When clicking next it would go to the multiplayer only showing the number input.</a:t>
            </a:r>
          </a:p>
        </p:txBody>
      </p:sp>
      <p:pic>
        <p:nvPicPr>
          <p:cNvPr id="22" name="Picture 21" descr="A screenshot of a computer&#10;&#10;Description automatically generated with medium confidence">
            <a:extLst>
              <a:ext uri="{FF2B5EF4-FFF2-40B4-BE49-F238E27FC236}">
                <a16:creationId xmlns:a16="http://schemas.microsoft.com/office/drawing/2014/main" id="{74B79656-11BC-4034-B137-E0CC7A5D55F7}"/>
              </a:ext>
            </a:extLst>
          </p:cNvPr>
          <p:cNvPicPr>
            <a:picLocks noChangeAspect="1"/>
          </p:cNvPicPr>
          <p:nvPr/>
        </p:nvPicPr>
        <p:blipFill rotWithShape="1">
          <a:blip r:embed="rId3"/>
          <a:srcRect t="1604" r="-1" b="20048"/>
          <a:stretch/>
        </p:blipFill>
        <p:spPr>
          <a:xfrm>
            <a:off x="1617235" y="1735237"/>
            <a:ext cx="4222749" cy="4338956"/>
          </a:xfrm>
          <a:prstGeom prst="rect">
            <a:avLst/>
          </a:prstGeom>
          <a:noFill/>
        </p:spPr>
      </p:pic>
    </p:spTree>
    <p:extLst>
      <p:ext uri="{BB962C8B-B14F-4D97-AF65-F5344CB8AC3E}">
        <p14:creationId xmlns:p14="http://schemas.microsoft.com/office/powerpoint/2010/main" val="1305107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with medium confidence">
            <a:extLst>
              <a:ext uri="{FF2B5EF4-FFF2-40B4-BE49-F238E27FC236}">
                <a16:creationId xmlns:a16="http://schemas.microsoft.com/office/drawing/2014/main" id="{3D89436F-AC4E-476E-A8B2-F1F7CABD3AA9}"/>
              </a:ext>
            </a:extLst>
          </p:cNvPr>
          <p:cNvPicPr>
            <a:picLocks noChangeAspect="1"/>
          </p:cNvPicPr>
          <p:nvPr/>
        </p:nvPicPr>
        <p:blipFill>
          <a:blip r:embed="rId2"/>
          <a:stretch>
            <a:fillRect/>
          </a:stretch>
        </p:blipFill>
        <p:spPr>
          <a:xfrm>
            <a:off x="7618678" y="1347117"/>
            <a:ext cx="3658923" cy="4780601"/>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92E19F91-A086-4FE3-9B9B-66DB8DCD504C}"/>
              </a:ext>
            </a:extLst>
          </p:cNvPr>
          <p:cNvPicPr>
            <a:picLocks noChangeAspect="1"/>
          </p:cNvPicPr>
          <p:nvPr/>
        </p:nvPicPr>
        <p:blipFill>
          <a:blip r:embed="rId3"/>
          <a:stretch>
            <a:fillRect/>
          </a:stretch>
        </p:blipFill>
        <p:spPr>
          <a:xfrm>
            <a:off x="3021196" y="795762"/>
            <a:ext cx="3658923" cy="4787010"/>
          </a:xfrm>
          <a:prstGeom prst="rect">
            <a:avLst/>
          </a:prstGeom>
        </p:spPr>
      </p:pic>
      <p:sp>
        <p:nvSpPr>
          <p:cNvPr id="8" name="Arrow: Right 7">
            <a:extLst>
              <a:ext uri="{FF2B5EF4-FFF2-40B4-BE49-F238E27FC236}">
                <a16:creationId xmlns:a16="http://schemas.microsoft.com/office/drawing/2014/main" id="{CBAB8694-6B74-4920-8C37-9C421C31421D}"/>
              </a:ext>
            </a:extLst>
          </p:cNvPr>
          <p:cNvSpPr/>
          <p:nvPr/>
        </p:nvSpPr>
        <p:spPr>
          <a:xfrm>
            <a:off x="6867689" y="2687783"/>
            <a:ext cx="563419" cy="62807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DC2CA758-8029-4683-8BCB-884F64DA6CEB}"/>
              </a:ext>
            </a:extLst>
          </p:cNvPr>
          <p:cNvSpPr txBox="1"/>
          <p:nvPr/>
        </p:nvSpPr>
        <p:spPr>
          <a:xfrm>
            <a:off x="480292" y="1597891"/>
            <a:ext cx="2403680" cy="317009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Name customize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Next button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Exit button to be able to exit from the multiplayer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Back button to return to the panels</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Time taken but the player.</a:t>
            </a:r>
          </a:p>
        </p:txBody>
      </p:sp>
      <p:cxnSp>
        <p:nvCxnSpPr>
          <p:cNvPr id="11" name="Straight Arrow Connector 10">
            <a:extLst>
              <a:ext uri="{FF2B5EF4-FFF2-40B4-BE49-F238E27FC236}">
                <a16:creationId xmlns:a16="http://schemas.microsoft.com/office/drawing/2014/main" id="{575D86A5-4848-405F-9C8A-8BE4DA1C1353}"/>
              </a:ext>
            </a:extLst>
          </p:cNvPr>
          <p:cNvCxnSpPr>
            <a:cxnSpLocks/>
          </p:cNvCxnSpPr>
          <p:nvPr/>
        </p:nvCxnSpPr>
        <p:spPr>
          <a:xfrm flipV="1">
            <a:off x="11102109" y="3860800"/>
            <a:ext cx="363062" cy="655782"/>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5" name="TextBox 14">
            <a:extLst>
              <a:ext uri="{FF2B5EF4-FFF2-40B4-BE49-F238E27FC236}">
                <a16:creationId xmlns:a16="http://schemas.microsoft.com/office/drawing/2014/main" id="{4CA4FF9C-C156-451B-98F6-84AFCD71AFB6}"/>
              </a:ext>
            </a:extLst>
          </p:cNvPr>
          <p:cNvSpPr txBox="1"/>
          <p:nvPr/>
        </p:nvSpPr>
        <p:spPr>
          <a:xfrm>
            <a:off x="11277601" y="3491468"/>
            <a:ext cx="7111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Next</a:t>
            </a:r>
          </a:p>
        </p:txBody>
      </p:sp>
      <p:cxnSp>
        <p:nvCxnSpPr>
          <p:cNvPr id="16" name="Straight Arrow Connector 15">
            <a:extLst>
              <a:ext uri="{FF2B5EF4-FFF2-40B4-BE49-F238E27FC236}">
                <a16:creationId xmlns:a16="http://schemas.microsoft.com/office/drawing/2014/main" id="{0F76C75E-3E59-4D08-92FD-779CC1193EF7}"/>
              </a:ext>
            </a:extLst>
          </p:cNvPr>
          <p:cNvCxnSpPr>
            <a:cxnSpLocks/>
          </p:cNvCxnSpPr>
          <p:nvPr/>
        </p:nvCxnSpPr>
        <p:spPr>
          <a:xfrm flipV="1">
            <a:off x="3394364" y="637309"/>
            <a:ext cx="438727" cy="48634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8" name="TextBox 17">
            <a:extLst>
              <a:ext uri="{FF2B5EF4-FFF2-40B4-BE49-F238E27FC236}">
                <a16:creationId xmlns:a16="http://schemas.microsoft.com/office/drawing/2014/main" id="{9D957D25-B07D-455D-A4BB-374941F63F9C}"/>
              </a:ext>
            </a:extLst>
          </p:cNvPr>
          <p:cNvSpPr txBox="1"/>
          <p:nvPr/>
        </p:nvSpPr>
        <p:spPr>
          <a:xfrm>
            <a:off x="3759200" y="347204"/>
            <a:ext cx="102523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Back</a:t>
            </a:r>
          </a:p>
        </p:txBody>
      </p:sp>
      <p:cxnSp>
        <p:nvCxnSpPr>
          <p:cNvPr id="19" name="Straight Arrow Connector 18">
            <a:extLst>
              <a:ext uri="{FF2B5EF4-FFF2-40B4-BE49-F238E27FC236}">
                <a16:creationId xmlns:a16="http://schemas.microsoft.com/office/drawing/2014/main" id="{84B2573A-F283-4CE4-B979-490E2CB91DAD}"/>
              </a:ext>
            </a:extLst>
          </p:cNvPr>
          <p:cNvCxnSpPr>
            <a:cxnSpLocks/>
          </p:cNvCxnSpPr>
          <p:nvPr/>
        </p:nvCxnSpPr>
        <p:spPr>
          <a:xfrm flipH="1">
            <a:off x="7343362" y="5324764"/>
            <a:ext cx="1361910" cy="39254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1" name="TextBox 20">
            <a:extLst>
              <a:ext uri="{FF2B5EF4-FFF2-40B4-BE49-F238E27FC236}">
                <a16:creationId xmlns:a16="http://schemas.microsoft.com/office/drawing/2014/main" id="{D5DAADCE-9B30-4047-A6C6-A02A1CFD626B}"/>
              </a:ext>
            </a:extLst>
          </p:cNvPr>
          <p:cNvSpPr txBox="1"/>
          <p:nvPr/>
        </p:nvSpPr>
        <p:spPr>
          <a:xfrm>
            <a:off x="5673970" y="5692906"/>
            <a:ext cx="19447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Play and Pause</a:t>
            </a:r>
          </a:p>
        </p:txBody>
      </p:sp>
      <p:cxnSp>
        <p:nvCxnSpPr>
          <p:cNvPr id="22" name="Straight Arrow Connector 21">
            <a:extLst>
              <a:ext uri="{FF2B5EF4-FFF2-40B4-BE49-F238E27FC236}">
                <a16:creationId xmlns:a16="http://schemas.microsoft.com/office/drawing/2014/main" id="{F040E55A-1D24-42C0-B3FF-47FDD9D0D105}"/>
              </a:ext>
            </a:extLst>
          </p:cNvPr>
          <p:cNvCxnSpPr>
            <a:cxnSpLocks/>
          </p:cNvCxnSpPr>
          <p:nvPr/>
        </p:nvCxnSpPr>
        <p:spPr>
          <a:xfrm flipV="1">
            <a:off x="10515600" y="2189018"/>
            <a:ext cx="835891" cy="477678"/>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4" name="TextBox 23">
            <a:extLst>
              <a:ext uri="{FF2B5EF4-FFF2-40B4-BE49-F238E27FC236}">
                <a16:creationId xmlns:a16="http://schemas.microsoft.com/office/drawing/2014/main" id="{52A27C8B-E144-4610-81EF-E9DCADC42B34}"/>
              </a:ext>
            </a:extLst>
          </p:cNvPr>
          <p:cNvSpPr txBox="1"/>
          <p:nvPr/>
        </p:nvSpPr>
        <p:spPr>
          <a:xfrm>
            <a:off x="11277601" y="1958109"/>
            <a:ext cx="8358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Time</a:t>
            </a:r>
          </a:p>
        </p:txBody>
      </p:sp>
    </p:spTree>
    <p:extLst>
      <p:ext uri="{BB962C8B-B14F-4D97-AF65-F5344CB8AC3E}">
        <p14:creationId xmlns:p14="http://schemas.microsoft.com/office/powerpoint/2010/main" val="595333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a:xfrm>
            <a:off x="3577766" y="2004723"/>
            <a:ext cx="7524342" cy="4057951"/>
          </a:xfrm>
        </p:spPr>
        <p:txBody>
          <a:bodyPr>
            <a:normAutofit/>
          </a:bodyPr>
          <a:lstStyle/>
          <a:p>
            <a:r>
              <a:rPr lang="en-US" dirty="0"/>
              <a:t>To get the name update we fallow some steps:</a:t>
            </a:r>
          </a:p>
          <a:p>
            <a:pPr lvl="1"/>
            <a:r>
              <a:rPr lang="en-US" dirty="0"/>
              <a:t>Static method on main to store the names </a:t>
            </a:r>
          </a:p>
          <a:p>
            <a:pPr lvl="2"/>
            <a:r>
              <a:rPr lang="en-US" dirty="0"/>
              <a:t>Public Static String name1 = “Player 1” …</a:t>
            </a:r>
          </a:p>
          <a:p>
            <a:pPr lvl="1"/>
            <a:r>
              <a:rPr lang="en-US" dirty="0"/>
              <a:t>To set only the number of player entered by the user visible:</a:t>
            </a:r>
          </a:p>
          <a:p>
            <a:pPr lvl="2"/>
            <a:r>
              <a:rPr lang="en-US" dirty="0"/>
              <a:t>Player1.setVisible(false);…</a:t>
            </a:r>
          </a:p>
          <a:p>
            <a:pPr lvl="1"/>
            <a:r>
              <a:rPr lang="en-US" dirty="0"/>
              <a:t>Set name in Force Mode</a:t>
            </a:r>
          </a:p>
          <a:p>
            <a:pPr lvl="2"/>
            <a:r>
              <a:rPr lang="en-US" dirty="0"/>
              <a:t> </a:t>
            </a:r>
            <a:r>
              <a:rPr lang="en-US" dirty="0" err="1"/>
              <a:t>playerName.setText</a:t>
            </a:r>
            <a:r>
              <a:rPr lang="en-US" dirty="0"/>
              <a:t>(Main.name1);…</a:t>
            </a:r>
          </a:p>
          <a:p>
            <a:pPr lvl="1"/>
            <a:r>
              <a:rPr lang="en-US" dirty="0"/>
              <a:t>Get and the names in Multiplayer</a:t>
            </a:r>
          </a:p>
          <a:p>
            <a:pPr lvl="2"/>
            <a:r>
              <a:rPr lang="en-US" dirty="0"/>
              <a:t>Main.name1 = player1.getText();…</a:t>
            </a:r>
          </a:p>
          <a:p>
            <a:pPr lvl="2"/>
            <a:r>
              <a:rPr lang="en-US" dirty="0"/>
              <a:t>player1.setText(Main.name1);</a:t>
            </a:r>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282203" y="819848"/>
            <a:ext cx="7929604" cy="747456"/>
          </a:xfrm>
        </p:spPr>
        <p:txBody>
          <a:bodyPr anchor="ctr">
            <a:normAutofit/>
          </a:bodyPr>
          <a:lstStyle/>
          <a:p>
            <a:r>
              <a:rPr lang="en-US" dirty="0"/>
              <a:t>Name update Process</a:t>
            </a:r>
          </a:p>
        </p:txBody>
      </p:sp>
    </p:spTree>
    <p:extLst>
      <p:ext uri="{BB962C8B-B14F-4D97-AF65-F5344CB8AC3E}">
        <p14:creationId xmlns:p14="http://schemas.microsoft.com/office/powerpoint/2010/main" val="35429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b="1" dirty="0"/>
              <a:t>Database</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a:lstStyle/>
          <a:p>
            <a:r>
              <a:rPr lang="en-US" altLang="zh-CN" sz="2400" b="1" dirty="0">
                <a:solidFill>
                  <a:schemeClr val="bg2">
                    <a:lumMod val="90000"/>
                  </a:schemeClr>
                </a:solidFill>
              </a:rPr>
              <a:t>Rafael Vargas</a:t>
            </a:r>
            <a:endParaRPr lang="en-US" sz="2400" b="1" dirty="0">
              <a:solidFill>
                <a:schemeClr val="bg2">
                  <a:lumMod val="90000"/>
                </a:schemeClr>
              </a:solidFill>
            </a:endParaRPr>
          </a:p>
          <a:p>
            <a:r>
              <a:rPr lang="en-US" altLang="zh-CN" sz="1600" b="1" dirty="0">
                <a:solidFill>
                  <a:schemeClr val="bg2">
                    <a:lumMod val="90000"/>
                  </a:schemeClr>
                </a:solidFill>
              </a:rPr>
              <a:t>Team Member</a:t>
            </a:r>
          </a:p>
        </p:txBody>
      </p:sp>
    </p:spTree>
    <p:extLst>
      <p:ext uri="{BB962C8B-B14F-4D97-AF65-F5344CB8AC3E}">
        <p14:creationId xmlns:p14="http://schemas.microsoft.com/office/powerpoint/2010/main" val="509943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3"/>
          <p:cNvSpPr txBox="1">
            <a:spLocks noGrp="1"/>
          </p:cNvSpPr>
          <p:nvPr>
            <p:ph type="body" idx="1"/>
          </p:nvPr>
        </p:nvSpPr>
        <p:spPr>
          <a:xfrm>
            <a:off x="577250" y="2755125"/>
            <a:ext cx="5544000" cy="1805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1800"/>
              <a:buNone/>
            </a:pPr>
            <a:r>
              <a:rPr lang="en-US"/>
              <a:t>These two tables contain the personal information from the user. The email column is the unique primary key throughout the database, meaning it is the field that can identify any unique individual user.</a:t>
            </a:r>
            <a:endParaRPr/>
          </a:p>
        </p:txBody>
      </p:sp>
      <p:sp>
        <p:nvSpPr>
          <p:cNvPr id="230" name="Google Shape;230;p23"/>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3"/>
              </a:buClr>
              <a:buSzPts val="3200"/>
              <a:buFont typeface="Arial"/>
              <a:buNone/>
            </a:pPr>
            <a:r>
              <a:rPr lang="en-US"/>
              <a:t>The Database</a:t>
            </a:r>
            <a:endParaRPr/>
          </a:p>
        </p:txBody>
      </p:sp>
      <p:pic>
        <p:nvPicPr>
          <p:cNvPr id="231" name="Google Shape;231;p23"/>
          <p:cNvPicPr preferRelativeResize="0"/>
          <p:nvPr/>
        </p:nvPicPr>
        <p:blipFill>
          <a:blip r:embed="rId3">
            <a:alphaModFix/>
          </a:blip>
          <a:stretch>
            <a:fillRect/>
          </a:stretch>
        </p:blipFill>
        <p:spPr>
          <a:xfrm>
            <a:off x="6342013" y="2755120"/>
            <a:ext cx="5749826" cy="2737725"/>
          </a:xfrm>
          <a:prstGeom prst="rect">
            <a:avLst/>
          </a:prstGeom>
          <a:noFill/>
          <a:ln>
            <a:noFill/>
          </a:ln>
        </p:spPr>
      </p:pic>
      <p:pic>
        <p:nvPicPr>
          <p:cNvPr id="232" name="Google Shape;232;p23"/>
          <p:cNvPicPr preferRelativeResize="0"/>
          <p:nvPr/>
        </p:nvPicPr>
        <p:blipFill>
          <a:blip r:embed="rId4">
            <a:alphaModFix/>
          </a:blip>
          <a:stretch>
            <a:fillRect/>
          </a:stretch>
        </p:blipFill>
        <p:spPr>
          <a:xfrm>
            <a:off x="577250" y="4309450"/>
            <a:ext cx="5679700" cy="1513000"/>
          </a:xfrm>
          <a:prstGeom prst="rect">
            <a:avLst/>
          </a:prstGeom>
          <a:noFill/>
          <a:ln>
            <a:noFill/>
          </a:ln>
        </p:spPr>
      </p:pic>
      <p:sp>
        <p:nvSpPr>
          <p:cNvPr id="233" name="Google Shape;233;p23"/>
          <p:cNvSpPr txBox="1">
            <a:spLocks noGrp="1"/>
          </p:cNvSpPr>
          <p:nvPr>
            <p:ph type="body" idx="1"/>
          </p:nvPr>
        </p:nvSpPr>
        <p:spPr>
          <a:xfrm>
            <a:off x="6342025" y="5492850"/>
            <a:ext cx="2752200" cy="1150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1800"/>
              <a:buNone/>
            </a:pPr>
            <a:r>
              <a:rPr lang="en-US"/>
              <a:t>The login table will simply contain the details concerning the login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24"/>
          <p:cNvSpPr txBox="1">
            <a:spLocks noGrp="1"/>
          </p:cNvSpPr>
          <p:nvPr>
            <p:ph type="body" idx="1"/>
          </p:nvPr>
        </p:nvSpPr>
        <p:spPr>
          <a:xfrm>
            <a:off x="319976" y="2472800"/>
            <a:ext cx="3149100" cy="1800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1800"/>
              <a:buNone/>
            </a:pPr>
            <a:r>
              <a:rPr lang="en-US"/>
              <a:t>These three tables store the information and data that is used and generated by the three different modes. </a:t>
            </a:r>
            <a:endParaRPr/>
          </a:p>
        </p:txBody>
      </p:sp>
      <p:sp>
        <p:nvSpPr>
          <p:cNvPr id="239" name="Google Shape;239;p24"/>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00"/>
              <a:buFont typeface="Arial"/>
              <a:buNone/>
            </a:pPr>
            <a:r>
              <a:rPr lang="en-US"/>
              <a:t>The Database</a:t>
            </a:r>
            <a:endParaRPr/>
          </a:p>
        </p:txBody>
      </p:sp>
      <p:pic>
        <p:nvPicPr>
          <p:cNvPr id="240" name="Google Shape;240;p24"/>
          <p:cNvPicPr preferRelativeResize="0"/>
          <p:nvPr/>
        </p:nvPicPr>
        <p:blipFill>
          <a:blip r:embed="rId3">
            <a:alphaModFix/>
          </a:blip>
          <a:stretch>
            <a:fillRect/>
          </a:stretch>
        </p:blipFill>
        <p:spPr>
          <a:xfrm>
            <a:off x="3536912" y="2472800"/>
            <a:ext cx="5118174" cy="1800750"/>
          </a:xfrm>
          <a:prstGeom prst="rect">
            <a:avLst/>
          </a:prstGeom>
          <a:noFill/>
          <a:ln>
            <a:noFill/>
          </a:ln>
        </p:spPr>
      </p:pic>
      <p:pic>
        <p:nvPicPr>
          <p:cNvPr id="241" name="Google Shape;241;p24"/>
          <p:cNvPicPr preferRelativeResize="0"/>
          <p:nvPr/>
        </p:nvPicPr>
        <p:blipFill>
          <a:blip r:embed="rId4">
            <a:alphaModFix/>
          </a:blip>
          <a:stretch>
            <a:fillRect/>
          </a:stretch>
        </p:blipFill>
        <p:spPr>
          <a:xfrm>
            <a:off x="6097201" y="4340537"/>
            <a:ext cx="5713525" cy="1870855"/>
          </a:xfrm>
          <a:prstGeom prst="rect">
            <a:avLst/>
          </a:prstGeom>
          <a:noFill/>
          <a:ln>
            <a:noFill/>
          </a:ln>
        </p:spPr>
      </p:pic>
      <p:pic>
        <p:nvPicPr>
          <p:cNvPr id="242" name="Google Shape;242;p24"/>
          <p:cNvPicPr preferRelativeResize="0"/>
          <p:nvPr/>
        </p:nvPicPr>
        <p:blipFill>
          <a:blip r:embed="rId5">
            <a:alphaModFix/>
          </a:blip>
          <a:stretch>
            <a:fillRect/>
          </a:stretch>
        </p:blipFill>
        <p:spPr>
          <a:xfrm>
            <a:off x="319975" y="4331638"/>
            <a:ext cx="5713525" cy="1888633"/>
          </a:xfrm>
          <a:prstGeom prst="rect">
            <a:avLst/>
          </a:prstGeom>
          <a:noFill/>
          <a:ln>
            <a:noFill/>
          </a:ln>
        </p:spPr>
      </p:pic>
      <p:sp>
        <p:nvSpPr>
          <p:cNvPr id="243" name="Google Shape;243;p24"/>
          <p:cNvSpPr txBox="1">
            <a:spLocks noGrp="1"/>
          </p:cNvSpPr>
          <p:nvPr>
            <p:ph type="body" idx="1"/>
          </p:nvPr>
        </p:nvSpPr>
        <p:spPr>
          <a:xfrm>
            <a:off x="8722901" y="2472800"/>
            <a:ext cx="3149100" cy="1800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1800"/>
              <a:buNone/>
            </a:pPr>
            <a:r>
              <a:rPr lang="en-US"/>
              <a:t>Through these tables, it is possible to create a long term history for any user.</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5"/>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p>
            <a:pPr marL="228600" lvl="0" indent="-114300" algn="l" rtl="0">
              <a:lnSpc>
                <a:spcPct val="90000"/>
              </a:lnSpc>
              <a:spcBef>
                <a:spcPts val="0"/>
              </a:spcBef>
              <a:spcAft>
                <a:spcPts val="0"/>
              </a:spcAft>
              <a:buClr>
                <a:srgbClr val="3F3F3F"/>
              </a:buClr>
              <a:buSzPts val="1800"/>
              <a:buNone/>
            </a:pPr>
            <a:endParaRPr/>
          </a:p>
        </p:txBody>
      </p:sp>
      <p:sp>
        <p:nvSpPr>
          <p:cNvPr id="249" name="Google Shape;249;p25"/>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UML Diagram for Database</a:t>
            </a:r>
            <a:endParaRPr/>
          </a:p>
        </p:txBody>
      </p:sp>
      <p:pic>
        <p:nvPicPr>
          <p:cNvPr id="250" name="Google Shape;250;p25"/>
          <p:cNvPicPr preferRelativeResize="0"/>
          <p:nvPr/>
        </p:nvPicPr>
        <p:blipFill>
          <a:blip r:embed="rId3">
            <a:alphaModFix/>
          </a:blip>
          <a:stretch>
            <a:fillRect/>
          </a:stretch>
        </p:blipFill>
        <p:spPr>
          <a:xfrm>
            <a:off x="3386138" y="1505250"/>
            <a:ext cx="5419726" cy="49885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b="1" dirty="0"/>
              <a:t>Past History</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a:lstStyle/>
          <a:p>
            <a:r>
              <a:rPr lang="en-US" altLang="zh-CN" sz="2400" b="1" dirty="0" err="1">
                <a:solidFill>
                  <a:schemeClr val="bg2">
                    <a:lumMod val="90000"/>
                  </a:schemeClr>
                </a:solidFill>
              </a:rPr>
              <a:t>Jun</a:t>
            </a:r>
            <a:r>
              <a:rPr lang="en-US" altLang="zh-CN" b="1" dirty="0" err="1">
                <a:solidFill>
                  <a:schemeClr val="bg2">
                    <a:lumMod val="90000"/>
                  </a:schemeClr>
                </a:solidFill>
              </a:rPr>
              <a:t>J</a:t>
            </a:r>
            <a:r>
              <a:rPr lang="en-US" altLang="zh-CN" sz="2400" b="1" dirty="0" err="1">
                <a:solidFill>
                  <a:schemeClr val="bg2">
                    <a:lumMod val="90000"/>
                  </a:schemeClr>
                </a:solidFill>
              </a:rPr>
              <a:t>ie</a:t>
            </a:r>
            <a:r>
              <a:rPr lang="en-US" altLang="zh-CN" sz="2400" b="1" dirty="0">
                <a:solidFill>
                  <a:schemeClr val="bg2">
                    <a:lumMod val="90000"/>
                  </a:schemeClr>
                </a:solidFill>
              </a:rPr>
              <a:t> Yang</a:t>
            </a:r>
            <a:endParaRPr lang="en-US" sz="2400" b="1" dirty="0">
              <a:solidFill>
                <a:schemeClr val="bg2">
                  <a:lumMod val="90000"/>
                </a:schemeClr>
              </a:solidFill>
            </a:endParaRPr>
          </a:p>
          <a:p>
            <a:r>
              <a:rPr lang="en-US" altLang="zh-CN" sz="1600" b="1" dirty="0">
                <a:solidFill>
                  <a:schemeClr val="bg2">
                    <a:lumMod val="90000"/>
                  </a:schemeClr>
                </a:solidFill>
              </a:rPr>
              <a:t>Team Member</a:t>
            </a:r>
          </a:p>
        </p:txBody>
      </p:sp>
    </p:spTree>
    <p:extLst>
      <p:ext uri="{BB962C8B-B14F-4D97-AF65-F5344CB8AC3E}">
        <p14:creationId xmlns:p14="http://schemas.microsoft.com/office/powerpoint/2010/main" val="604255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4736703" y="654340"/>
            <a:ext cx="4236720" cy="845191"/>
          </a:xfrm>
        </p:spPr>
        <p:txBody>
          <a:bodyPr>
            <a:normAutofit fontScale="90000"/>
          </a:bodyPr>
          <a:lstStyle/>
          <a:p>
            <a:pPr algn="ctr"/>
            <a:r>
              <a:rPr lang="en-US" sz="6000" b="1" dirty="0"/>
              <a:t>Modes</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1871401"/>
            <a:ext cx="9072880" cy="4235784"/>
          </a:xfrm>
        </p:spPr>
        <p:txBody>
          <a:bodyPr>
            <a:normAutofit/>
          </a:bodyPr>
          <a:lstStyle/>
          <a:p>
            <a:r>
              <a:rPr lang="en-US" altLang="zh-CN" sz="2000" dirty="0"/>
              <a:t>The ComboCounter project includes 5 modes which aim to target weakness in any area as well as giving the user a chance to train as much as necessary.</a:t>
            </a:r>
          </a:p>
          <a:p>
            <a:pPr marL="342900" indent="-342900">
              <a:buFont typeface="Arial" panose="020B0604020202020204" pitchFamily="34" charset="0"/>
              <a:buChar char="•"/>
            </a:pPr>
            <a:endParaRPr lang="en-US" altLang="zh-CN" sz="2000" dirty="0"/>
          </a:p>
          <a:p>
            <a:pPr marL="342900" indent="-342900">
              <a:buFont typeface="Arial" panose="020B0604020202020204" pitchFamily="34" charset="0"/>
              <a:buChar char="•"/>
            </a:pPr>
            <a:r>
              <a:rPr lang="en-US" altLang="zh-CN" sz="1800" dirty="0"/>
              <a:t>Combo Mode (prev. Combo Counter)</a:t>
            </a:r>
          </a:p>
          <a:p>
            <a:pPr marL="342900" indent="-342900">
              <a:buFont typeface="Arial" panose="020B0604020202020204" pitchFamily="34" charset="0"/>
              <a:buChar char="•"/>
            </a:pPr>
            <a:r>
              <a:rPr lang="en-US" altLang="zh-CN" sz="1800" dirty="0"/>
              <a:t>Force Mode (prev. Total Force)</a:t>
            </a:r>
          </a:p>
          <a:p>
            <a:pPr marL="342900" indent="-342900">
              <a:buFont typeface="Arial" panose="020B0604020202020204" pitchFamily="34" charset="0"/>
              <a:buChar char="•"/>
            </a:pPr>
            <a:r>
              <a:rPr lang="en-US" altLang="zh-CN" sz="1800" dirty="0"/>
              <a:t>Timed Mode (prev. Total Time)</a:t>
            </a:r>
          </a:p>
          <a:p>
            <a:pPr marL="342900" indent="-342900">
              <a:buFont typeface="Arial" panose="020B0604020202020204" pitchFamily="34" charset="0"/>
              <a:buChar char="•"/>
            </a:pPr>
            <a:r>
              <a:rPr lang="en-US" altLang="zh-CN" sz="1800" dirty="0"/>
              <a:t>Strength Mode (prev. Punch Count)</a:t>
            </a:r>
          </a:p>
          <a:p>
            <a:pPr marL="342900" indent="-342900">
              <a:buFont typeface="Arial" panose="020B0604020202020204" pitchFamily="34" charset="0"/>
              <a:buChar char="•"/>
            </a:pPr>
            <a:r>
              <a:rPr lang="en-US" altLang="zh-CN" sz="1800" dirty="0"/>
              <a:t>Punch Challenge Mode</a:t>
            </a:r>
          </a:p>
          <a:p>
            <a:pPr marL="342900" indent="-342900">
              <a:buFont typeface="Arial" panose="020B0604020202020204" pitchFamily="34" charset="0"/>
              <a:buChar char="•"/>
            </a:pPr>
            <a:endParaRPr lang="en-US" altLang="zh-CN" sz="2000" dirty="0"/>
          </a:p>
        </p:txBody>
      </p:sp>
      <p:pic>
        <p:nvPicPr>
          <p:cNvPr id="5" name="Picture 4" descr="Shape&#10;&#10;Description automatically generated">
            <a:extLst>
              <a:ext uri="{FF2B5EF4-FFF2-40B4-BE49-F238E27FC236}">
                <a16:creationId xmlns:a16="http://schemas.microsoft.com/office/drawing/2014/main" id="{31A6F36A-9A20-4AEB-8457-8CC01F56C8C7}"/>
              </a:ext>
            </a:extLst>
          </p:cNvPr>
          <p:cNvPicPr>
            <a:picLocks noChangeAspect="1"/>
          </p:cNvPicPr>
          <p:nvPr/>
        </p:nvPicPr>
        <p:blipFill>
          <a:blip r:embed="rId2"/>
          <a:stretch>
            <a:fillRect/>
          </a:stretch>
        </p:blipFill>
        <p:spPr>
          <a:xfrm>
            <a:off x="8207539" y="3746377"/>
            <a:ext cx="1815887" cy="1797728"/>
          </a:xfrm>
          <a:prstGeom prst="rect">
            <a:avLst/>
          </a:prstGeom>
        </p:spPr>
      </p:pic>
    </p:spTree>
    <p:extLst>
      <p:ext uri="{BB962C8B-B14F-4D97-AF65-F5344CB8AC3E}">
        <p14:creationId xmlns:p14="http://schemas.microsoft.com/office/powerpoint/2010/main" val="644652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b="1" dirty="0"/>
              <a:t>Link Activity Panel</a:t>
            </a:r>
            <a:endParaRPr lang="en-US" sz="4400" dirty="0"/>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4965431" y="2438400"/>
            <a:ext cx="6586489" cy="3785419"/>
          </a:xfrm>
        </p:spPr>
        <p:txBody>
          <a:bodyPr vert="horz" lIns="91440" tIns="45720" rIns="91440" bIns="45720" rtlCol="0">
            <a:normAutofit/>
          </a:bodyPr>
          <a:lstStyle/>
          <a:p>
            <a:r>
              <a:rPr lang="en-US" b="1" dirty="0"/>
              <a:t>The purpose to create the Panel is for When we save all the information from the game, that when the player “</a:t>
            </a:r>
            <a:r>
              <a:rPr lang="en-US" b="1" dirty="0" err="1"/>
              <a:t>PRESS”the</a:t>
            </a:r>
            <a:r>
              <a:rPr lang="en-US" b="1" dirty="0"/>
              <a:t> “Save </a:t>
            </a:r>
            <a:r>
              <a:rPr lang="en-US" b="1" dirty="0" err="1"/>
              <a:t>Buttom</a:t>
            </a:r>
            <a:r>
              <a:rPr lang="en-US" b="1" dirty="0"/>
              <a:t>” Link the </a:t>
            </a:r>
            <a:r>
              <a:rPr lang="en-US" b="1" dirty="0" err="1"/>
              <a:t>ActivityPanel</a:t>
            </a:r>
            <a:r>
              <a:rPr lang="en-US" b="1" dirty="0"/>
              <a:t> to show all the scores.</a:t>
            </a:r>
          </a:p>
          <a:p>
            <a:endParaRPr lang="en-US" dirty="0"/>
          </a:p>
        </p:txBody>
      </p:sp>
      <p:pic>
        <p:nvPicPr>
          <p:cNvPr id="4" name="Picture 3" descr="Graphical user interface, application, Teams&#10;&#10;Description automatically generated">
            <a:extLst>
              <a:ext uri="{FF2B5EF4-FFF2-40B4-BE49-F238E27FC236}">
                <a16:creationId xmlns:a16="http://schemas.microsoft.com/office/drawing/2014/main" id="{F29B4555-F504-4036-8BD0-B75EADBCC33B}"/>
              </a:ext>
            </a:extLst>
          </p:cNvPr>
          <p:cNvPicPr>
            <a:picLocks noChangeAspect="1"/>
          </p:cNvPicPr>
          <p:nvPr/>
        </p:nvPicPr>
        <p:blipFill rotWithShape="1">
          <a:blip r:embed="rId2">
            <a:extLst>
              <a:ext uri="{28A0092B-C50C-407E-A947-70E740481C1C}">
                <a14:useLocalDpi xmlns:a14="http://schemas.microsoft.com/office/drawing/2010/main" val="0"/>
              </a:ext>
            </a:extLst>
          </a:blip>
          <a:srcRect l="4009" r="5564"/>
          <a:stretch/>
        </p:blipFill>
        <p:spPr>
          <a:xfrm>
            <a:off x="20" y="10"/>
            <a:ext cx="4635571" cy="6857990"/>
          </a:xfrm>
          <a:prstGeom prst="rect">
            <a:avLst/>
          </a:prstGeom>
          <a:noFill/>
          <a:effectLst/>
        </p:spPr>
      </p:pic>
      <p:cxnSp>
        <p:nvCxnSpPr>
          <p:cNvPr id="12" name="Straight Connector 11">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E9B1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650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b="1" dirty="0"/>
              <a:t>Part 2</a:t>
            </a:r>
            <a:endParaRPr lang="en-US" sz="4400" dirty="0"/>
          </a:p>
        </p:txBody>
      </p:sp>
      <p:sp>
        <p:nvSpPr>
          <p:cNvPr id="3" name="Content Placeholder 2">
            <a:extLst>
              <a:ext uri="{FF2B5EF4-FFF2-40B4-BE49-F238E27FC236}">
                <a16:creationId xmlns:a16="http://schemas.microsoft.com/office/drawing/2014/main" id="{CF81B23B-0799-154D-92E9-8AB70F2367E0}"/>
              </a:ext>
            </a:extLst>
          </p:cNvPr>
          <p:cNvSpPr>
            <a:spLocks noGrp="1"/>
          </p:cNvSpPr>
          <p:nvPr>
            <p:ph sz="half" idx="14"/>
          </p:nvPr>
        </p:nvSpPr>
        <p:spPr>
          <a:xfrm>
            <a:off x="4965431" y="2438400"/>
            <a:ext cx="6586489" cy="3785419"/>
          </a:xfrm>
        </p:spPr>
        <p:txBody>
          <a:bodyPr vert="horz" lIns="91440" tIns="45720" rIns="91440" bIns="45720" rtlCol="0">
            <a:normAutofit/>
          </a:bodyPr>
          <a:lstStyle/>
          <a:p>
            <a:r>
              <a:rPr lang="en-US" b="1" dirty="0"/>
              <a:t>Once we hit the “Start </a:t>
            </a:r>
            <a:r>
              <a:rPr lang="en-US" b="1" dirty="0" err="1"/>
              <a:t>Buttom</a:t>
            </a:r>
            <a:r>
              <a:rPr lang="en-US" b="1" dirty="0"/>
              <a:t>” from the last window to pop to this window.</a:t>
            </a:r>
          </a:p>
          <a:p>
            <a:endParaRPr lang="en-US" dirty="0"/>
          </a:p>
        </p:txBody>
      </p:sp>
      <p:pic>
        <p:nvPicPr>
          <p:cNvPr id="5" name="Content Placeholder 4" descr="Graphical user interface, application&#10;&#10;Description automatically generated">
            <a:extLst>
              <a:ext uri="{FF2B5EF4-FFF2-40B4-BE49-F238E27FC236}">
                <a16:creationId xmlns:a16="http://schemas.microsoft.com/office/drawing/2014/main" id="{DB079747-A568-4330-BAA8-01B54B777624}"/>
              </a:ext>
            </a:extLst>
          </p:cNvPr>
          <p:cNvPicPr>
            <a:picLocks noGrp="1" noChangeAspect="1"/>
          </p:cNvPicPr>
          <p:nvPr>
            <p:ph sz="half" idx="13"/>
          </p:nvPr>
        </p:nvPicPr>
        <p:blipFill rotWithShape="1">
          <a:blip r:embed="rId2">
            <a:extLst>
              <a:ext uri="{28A0092B-C50C-407E-A947-70E740481C1C}">
                <a14:useLocalDpi xmlns:a14="http://schemas.microsoft.com/office/drawing/2010/main" val="0"/>
              </a:ext>
            </a:extLst>
          </a:blip>
          <a:srcRect r="11642"/>
          <a:stretch/>
        </p:blipFill>
        <p:spPr>
          <a:xfrm>
            <a:off x="20" y="10"/>
            <a:ext cx="4635571" cy="6857990"/>
          </a:xfrm>
          <a:prstGeom prst="rect">
            <a:avLst/>
          </a:prstGeom>
          <a:noFill/>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29A7D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6431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dirty="0"/>
              <a:t>Part 3</a:t>
            </a:r>
          </a:p>
        </p:txBody>
      </p:sp>
      <p:sp>
        <p:nvSpPr>
          <p:cNvPr id="4" name="Content Placeholder 3">
            <a:extLst>
              <a:ext uri="{FF2B5EF4-FFF2-40B4-BE49-F238E27FC236}">
                <a16:creationId xmlns:a16="http://schemas.microsoft.com/office/drawing/2014/main" id="{32C9EBED-A161-FB4B-922A-8DC1C446BCB5}"/>
              </a:ext>
            </a:extLst>
          </p:cNvPr>
          <p:cNvSpPr>
            <a:spLocks noGrp="1"/>
          </p:cNvSpPr>
          <p:nvPr>
            <p:ph sz="half" idx="14"/>
          </p:nvPr>
        </p:nvSpPr>
        <p:spPr>
          <a:xfrm>
            <a:off x="4965431" y="2438400"/>
            <a:ext cx="6586489" cy="3785419"/>
          </a:xfrm>
        </p:spPr>
        <p:txBody>
          <a:bodyPr vert="horz" lIns="91440" tIns="45720" rIns="91440" bIns="45720" rtlCol="0">
            <a:normAutofit/>
          </a:bodyPr>
          <a:lstStyle/>
          <a:p>
            <a:r>
              <a:rPr lang="en-US" b="1" dirty="0"/>
              <a:t>After we played the game, and we can hit “save” then go to side bar on the top and “press Activity” to go to the score board</a:t>
            </a:r>
          </a:p>
          <a:p>
            <a:endParaRPr lang="en-US" dirty="0"/>
          </a:p>
        </p:txBody>
      </p:sp>
      <p:pic>
        <p:nvPicPr>
          <p:cNvPr id="8" name="Picture 7" descr="A screenshot of a computer&#10;&#10;Description automatically generated with medium confidence">
            <a:extLst>
              <a:ext uri="{FF2B5EF4-FFF2-40B4-BE49-F238E27FC236}">
                <a16:creationId xmlns:a16="http://schemas.microsoft.com/office/drawing/2014/main" id="{88576789-B860-45D1-9D45-2489EDD47F1C}"/>
              </a:ext>
            </a:extLst>
          </p:cNvPr>
          <p:cNvPicPr>
            <a:picLocks noChangeAspect="1"/>
          </p:cNvPicPr>
          <p:nvPr/>
        </p:nvPicPr>
        <p:blipFill rotWithShape="1">
          <a:blip r:embed="rId2"/>
          <a:srcRect l="9574"/>
          <a:stretch/>
        </p:blipFill>
        <p:spPr>
          <a:xfrm>
            <a:off x="20" y="10"/>
            <a:ext cx="4635571" cy="6857990"/>
          </a:xfrm>
          <a:prstGeom prst="rect">
            <a:avLst/>
          </a:prstGeom>
          <a:effectLst/>
        </p:spPr>
      </p:pic>
      <p:cxnSp>
        <p:nvCxnSpPr>
          <p:cNvPr id="13" name="Straight Connector 12">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2AA8D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5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b="1" dirty="0"/>
              <a:t>Part 4</a:t>
            </a:r>
            <a:endParaRPr lang="en-US" sz="4400" dirty="0"/>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a:xfrm>
            <a:off x="4965431" y="2438400"/>
            <a:ext cx="6586489" cy="3785419"/>
          </a:xfrm>
        </p:spPr>
        <p:txBody>
          <a:bodyPr vert="horz" lIns="91440" tIns="45720" rIns="91440" bIns="45720" rtlCol="0">
            <a:normAutofit/>
          </a:bodyPr>
          <a:lstStyle/>
          <a:p>
            <a:r>
              <a:rPr lang="en-US" b="1" dirty="0"/>
              <a:t>Now we come to the score to show all the player’s score</a:t>
            </a:r>
          </a:p>
          <a:p>
            <a:endParaRPr lang="en-US" dirty="0"/>
          </a:p>
        </p:txBody>
      </p:sp>
      <p:pic>
        <p:nvPicPr>
          <p:cNvPr id="8" name="Picture 7" descr="A screenshot of a computer&#10;&#10;Description automatically generated with medium confidence">
            <a:extLst>
              <a:ext uri="{FF2B5EF4-FFF2-40B4-BE49-F238E27FC236}">
                <a16:creationId xmlns:a16="http://schemas.microsoft.com/office/drawing/2014/main" id="{61E5BC8F-493C-4789-A20A-914844D45D48}"/>
              </a:ext>
            </a:extLst>
          </p:cNvPr>
          <p:cNvPicPr>
            <a:picLocks noChangeAspect="1"/>
          </p:cNvPicPr>
          <p:nvPr/>
        </p:nvPicPr>
        <p:blipFill rotWithShape="1">
          <a:blip r:embed="rId2">
            <a:extLst>
              <a:ext uri="{28A0092B-C50C-407E-A947-70E740481C1C}">
                <a14:useLocalDpi xmlns:a14="http://schemas.microsoft.com/office/drawing/2010/main" val="0"/>
              </a:ext>
            </a:extLst>
          </a:blip>
          <a:srcRect l="782" r="8488"/>
          <a:stretch/>
        </p:blipFill>
        <p:spPr>
          <a:xfrm>
            <a:off x="20" y="10"/>
            <a:ext cx="4635571" cy="6857990"/>
          </a:xfrm>
          <a:prstGeom prst="rect">
            <a:avLst/>
          </a:prstGeom>
          <a:effectLst/>
        </p:spPr>
      </p:pic>
      <p:cxnSp>
        <p:nvCxnSpPr>
          <p:cNvPr id="13" name="Straight Connector 12">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21B1E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5221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B5DDF7-39E5-7F41-ABD6-B68079CAF2AE}"/>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b="1" dirty="0" err="1"/>
              <a:t>ForceMode</a:t>
            </a:r>
            <a:endParaRPr lang="en-US" sz="4400" dirty="0"/>
          </a:p>
        </p:txBody>
      </p:sp>
      <p:sp>
        <p:nvSpPr>
          <p:cNvPr id="10" name="Content Placeholder 9">
            <a:extLst>
              <a:ext uri="{FF2B5EF4-FFF2-40B4-BE49-F238E27FC236}">
                <a16:creationId xmlns:a16="http://schemas.microsoft.com/office/drawing/2014/main" id="{BEDB4F05-2983-8D43-9410-6EF036C9B6A8}"/>
              </a:ext>
            </a:extLst>
          </p:cNvPr>
          <p:cNvSpPr>
            <a:spLocks noGrp="1"/>
          </p:cNvSpPr>
          <p:nvPr>
            <p:ph sz="half" idx="14"/>
          </p:nvPr>
        </p:nvSpPr>
        <p:spPr>
          <a:xfrm>
            <a:off x="4965431" y="2438400"/>
            <a:ext cx="6586489" cy="3785419"/>
          </a:xfrm>
        </p:spPr>
        <p:txBody>
          <a:bodyPr vert="horz" lIns="91440" tIns="45720" rIns="91440" bIns="45720" rtlCol="0">
            <a:normAutofit/>
          </a:bodyPr>
          <a:lstStyle/>
          <a:p>
            <a:r>
              <a:rPr lang="en-US" b="1" dirty="0"/>
              <a:t>Now, we move on to the next mode which is the </a:t>
            </a:r>
            <a:r>
              <a:rPr lang="en-US" b="1" dirty="0" err="1"/>
              <a:t>ForceMode</a:t>
            </a:r>
            <a:endParaRPr lang="en-US" b="1" dirty="0"/>
          </a:p>
          <a:p>
            <a:endParaRPr lang="en-US" dirty="0"/>
          </a:p>
        </p:txBody>
      </p:sp>
      <p:pic>
        <p:nvPicPr>
          <p:cNvPr id="14" name="Picture 13" descr="Graphical user interface, application&#10;&#10;Description automatically generated">
            <a:extLst>
              <a:ext uri="{FF2B5EF4-FFF2-40B4-BE49-F238E27FC236}">
                <a16:creationId xmlns:a16="http://schemas.microsoft.com/office/drawing/2014/main" id="{CE039C27-F118-4F8B-9A4A-59A2CB548A8D}"/>
              </a:ext>
            </a:extLst>
          </p:cNvPr>
          <p:cNvPicPr>
            <a:picLocks noChangeAspect="1"/>
          </p:cNvPicPr>
          <p:nvPr/>
        </p:nvPicPr>
        <p:blipFill rotWithShape="1">
          <a:blip r:embed="rId2">
            <a:extLst>
              <a:ext uri="{28A0092B-C50C-407E-A947-70E740481C1C}">
                <a14:useLocalDpi xmlns:a14="http://schemas.microsoft.com/office/drawing/2010/main" val="0"/>
              </a:ext>
            </a:extLst>
          </a:blip>
          <a:srcRect l="1531" r="8644"/>
          <a:stretch/>
        </p:blipFill>
        <p:spPr>
          <a:xfrm>
            <a:off x="20" y="10"/>
            <a:ext cx="4635571" cy="6857990"/>
          </a:xfrm>
          <a:prstGeom prst="rect">
            <a:avLst/>
          </a:prstGeom>
          <a:noFill/>
          <a:effectLst/>
        </p:spPr>
      </p:pic>
      <p:cxnSp>
        <p:nvCxnSpPr>
          <p:cNvPr id="19" name="Straight Connector 1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E89F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101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3F0E3-D2EA-0448-8656-7A7A5F88AAFF}"/>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b="1" dirty="0"/>
              <a:t>Part 5</a:t>
            </a:r>
            <a:endParaRPr lang="en-US" sz="4400" dirty="0"/>
          </a:p>
        </p:txBody>
      </p:sp>
      <p:sp>
        <p:nvSpPr>
          <p:cNvPr id="3" name="Content Placeholder 2">
            <a:extLst>
              <a:ext uri="{FF2B5EF4-FFF2-40B4-BE49-F238E27FC236}">
                <a16:creationId xmlns:a16="http://schemas.microsoft.com/office/drawing/2014/main" id="{28FBA812-CAEA-E543-832E-9553FA2F6451}"/>
              </a:ext>
            </a:extLst>
          </p:cNvPr>
          <p:cNvSpPr>
            <a:spLocks noGrp="1"/>
          </p:cNvSpPr>
          <p:nvPr>
            <p:ph sz="half" idx="14"/>
          </p:nvPr>
        </p:nvSpPr>
        <p:spPr>
          <a:xfrm>
            <a:off x="4965431" y="2438400"/>
            <a:ext cx="6586489" cy="3785419"/>
          </a:xfrm>
        </p:spPr>
        <p:txBody>
          <a:bodyPr vert="horz" lIns="91440" tIns="45720" rIns="91440" bIns="45720" rtlCol="0">
            <a:normAutofit/>
          </a:bodyPr>
          <a:lstStyle/>
          <a:p>
            <a:r>
              <a:rPr lang="en-US" b="1" dirty="0"/>
              <a:t>In the force mode set the </a:t>
            </a:r>
            <a:r>
              <a:rPr lang="en-US" b="1" dirty="0" err="1"/>
              <a:t>Froce</a:t>
            </a:r>
            <a:r>
              <a:rPr lang="en-US" b="1" dirty="0"/>
              <a:t> Goal and start the game the timer will be stop when it hit the goal</a:t>
            </a:r>
          </a:p>
          <a:p>
            <a:endParaRPr lang="en-US" dirty="0"/>
          </a:p>
        </p:txBody>
      </p:sp>
      <p:pic>
        <p:nvPicPr>
          <p:cNvPr id="5" name="Content Placeholder 4" descr="Graphical user interface, application&#10;&#10;Description automatically generated">
            <a:extLst>
              <a:ext uri="{FF2B5EF4-FFF2-40B4-BE49-F238E27FC236}">
                <a16:creationId xmlns:a16="http://schemas.microsoft.com/office/drawing/2014/main" id="{0A159B85-6CB6-40FB-94BC-6DC533E89CD2}"/>
              </a:ext>
            </a:extLst>
          </p:cNvPr>
          <p:cNvPicPr>
            <a:picLocks noChangeAspect="1"/>
          </p:cNvPicPr>
          <p:nvPr/>
        </p:nvPicPr>
        <p:blipFill rotWithShape="1">
          <a:blip r:embed="rId2">
            <a:extLst>
              <a:ext uri="{28A0092B-C50C-407E-A947-70E740481C1C}">
                <a14:useLocalDpi xmlns:a14="http://schemas.microsoft.com/office/drawing/2010/main" val="0"/>
              </a:ext>
            </a:extLst>
          </a:blip>
          <a:srcRect r="12500"/>
          <a:stretch/>
        </p:blipFill>
        <p:spPr>
          <a:xfrm>
            <a:off x="20" y="10"/>
            <a:ext cx="4635571" cy="6857990"/>
          </a:xfrm>
          <a:prstGeom prst="rect">
            <a:avLst/>
          </a:prstGeom>
          <a:noFill/>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499BE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1222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b="1">
                <a:solidFill>
                  <a:schemeClr val="tx1"/>
                </a:solidFill>
              </a:rPr>
              <a:t>Last</a:t>
            </a:r>
            <a:endParaRPr lang="en-US" sz="5400">
              <a:solidFill>
                <a:schemeClr val="tx1"/>
              </a:solidFill>
            </a:endParaRPr>
          </a:p>
        </p:txBody>
      </p:sp>
      <p:sp>
        <p:nvSpPr>
          <p:cNvPr id="1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a:xfrm>
            <a:off x="640080" y="2872899"/>
            <a:ext cx="4243589" cy="3320668"/>
          </a:xfrm>
        </p:spPr>
        <p:txBody>
          <a:bodyPr vert="horz" lIns="91440" tIns="45720" rIns="91440" bIns="45720" rtlCol="0">
            <a:normAutofit/>
          </a:bodyPr>
          <a:lstStyle/>
          <a:p>
            <a:r>
              <a:rPr lang="en-US" sz="2200" b="1">
                <a:solidFill>
                  <a:schemeClr val="tx1"/>
                </a:solidFill>
              </a:rPr>
              <a:t>Save the all the scores to the Activity Both mode and all players</a:t>
            </a:r>
          </a:p>
          <a:p>
            <a:endParaRPr lang="en-US" sz="2200">
              <a:solidFill>
                <a:schemeClr val="tx1"/>
              </a:solidFill>
            </a:endParaRPr>
          </a:p>
        </p:txBody>
      </p:sp>
      <p:pic>
        <p:nvPicPr>
          <p:cNvPr id="4" name="Content Placeholder 4" descr="Text&#10;&#10;Description automatically generated">
            <a:extLst>
              <a:ext uri="{FF2B5EF4-FFF2-40B4-BE49-F238E27FC236}">
                <a16:creationId xmlns:a16="http://schemas.microsoft.com/office/drawing/2014/main" id="{098CE436-7F2A-4160-AB4E-2F856E4A56CC}"/>
              </a:ext>
            </a:extLst>
          </p:cNvPr>
          <p:cNvPicPr>
            <a:picLocks noChangeAspect="1"/>
          </p:cNvPicPr>
          <p:nvPr/>
        </p:nvPicPr>
        <p:blipFill rotWithShape="1">
          <a:blip r:embed="rId2">
            <a:extLst>
              <a:ext uri="{28A0092B-C50C-407E-A947-70E740481C1C}">
                <a14:useLocalDpi xmlns:a14="http://schemas.microsoft.com/office/drawing/2010/main" val="0"/>
              </a:ext>
            </a:extLst>
          </a:blip>
          <a:srcRect b="24977"/>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p:spPr>
      </p:pic>
    </p:spTree>
    <p:extLst>
      <p:ext uri="{BB962C8B-B14F-4D97-AF65-F5344CB8AC3E}">
        <p14:creationId xmlns:p14="http://schemas.microsoft.com/office/powerpoint/2010/main" val="809882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4736703" y="654340"/>
            <a:ext cx="4236720" cy="845191"/>
          </a:xfrm>
        </p:spPr>
        <p:txBody>
          <a:bodyPr>
            <a:normAutofit fontScale="90000"/>
          </a:bodyPr>
          <a:lstStyle/>
          <a:p>
            <a:pPr algn="ctr"/>
            <a:r>
              <a:rPr lang="en-US" sz="6000" b="1" dirty="0"/>
              <a:t>Competitive</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1871401"/>
            <a:ext cx="9072880" cy="4235784"/>
          </a:xfrm>
        </p:spPr>
        <p:txBody>
          <a:bodyPr>
            <a:normAutofit/>
          </a:bodyPr>
          <a:lstStyle/>
          <a:p>
            <a:pPr marL="342900" indent="-342900">
              <a:buFont typeface="Arial" panose="020B0604020202020204" pitchFamily="34" charset="0"/>
              <a:buChar char="•"/>
            </a:pPr>
            <a:r>
              <a:rPr lang="en-US" altLang="zh-CN" sz="2000" dirty="0"/>
              <a:t>The ComboCounter project allows the user to introduce up to 5 other players in order to create a competition</a:t>
            </a:r>
          </a:p>
          <a:p>
            <a:pPr marL="342900" indent="-342900">
              <a:buFont typeface="Arial" panose="020B0604020202020204" pitchFamily="34" charset="0"/>
              <a:buChar char="•"/>
            </a:pPr>
            <a:endParaRPr lang="en-US" altLang="zh-CN" sz="2000" dirty="0"/>
          </a:p>
          <a:p>
            <a:pPr marL="342900" indent="-342900">
              <a:buFont typeface="Arial" panose="020B0604020202020204" pitchFamily="34" charset="0"/>
              <a:buChar char="•"/>
            </a:pPr>
            <a:r>
              <a:rPr lang="en-US" altLang="zh-CN" sz="2000" dirty="0"/>
              <a:t>This can be done through any of the 5 modes and gives the user the ability to test their skills against others</a:t>
            </a:r>
          </a:p>
          <a:p>
            <a:endParaRPr lang="en-US" altLang="zh-CN" sz="2000" dirty="0"/>
          </a:p>
          <a:p>
            <a:pPr marL="342900" indent="-342900">
              <a:buFont typeface="Arial" panose="020B0604020202020204" pitchFamily="34" charset="0"/>
              <a:buChar char="•"/>
            </a:pPr>
            <a:r>
              <a:rPr lang="en-US" altLang="zh-CN" sz="2000" dirty="0"/>
              <a:t>During a competition, the user can input player names as well as a handicap which is meant to balance user differences</a:t>
            </a:r>
          </a:p>
        </p:txBody>
      </p:sp>
      <p:pic>
        <p:nvPicPr>
          <p:cNvPr id="5" name="Picture 4" descr="A picture containing toy&#10;&#10;Description automatically generated">
            <a:extLst>
              <a:ext uri="{FF2B5EF4-FFF2-40B4-BE49-F238E27FC236}">
                <a16:creationId xmlns:a16="http://schemas.microsoft.com/office/drawing/2014/main" id="{2A1167B4-C488-4D39-937D-0E601FDE7366}"/>
              </a:ext>
            </a:extLst>
          </p:cNvPr>
          <p:cNvPicPr>
            <a:picLocks noChangeAspect="1"/>
          </p:cNvPicPr>
          <p:nvPr/>
        </p:nvPicPr>
        <p:blipFill>
          <a:blip r:embed="rId2"/>
          <a:stretch>
            <a:fillRect/>
          </a:stretch>
        </p:blipFill>
        <p:spPr>
          <a:xfrm>
            <a:off x="8597284" y="4752348"/>
            <a:ext cx="1664563" cy="1664563"/>
          </a:xfrm>
          <a:prstGeom prst="rect">
            <a:avLst/>
          </a:prstGeom>
        </p:spPr>
      </p:pic>
    </p:spTree>
    <p:extLst>
      <p:ext uri="{BB962C8B-B14F-4D97-AF65-F5344CB8AC3E}">
        <p14:creationId xmlns:p14="http://schemas.microsoft.com/office/powerpoint/2010/main" val="4138731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4736703" y="654340"/>
            <a:ext cx="4236720" cy="845191"/>
          </a:xfrm>
        </p:spPr>
        <p:txBody>
          <a:bodyPr>
            <a:normAutofit fontScale="90000"/>
          </a:bodyPr>
          <a:lstStyle/>
          <a:p>
            <a:pPr algn="ctr"/>
            <a:r>
              <a:rPr lang="en-US" b="1" dirty="0"/>
              <a:t>Activity</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2252879" y="1896247"/>
            <a:ext cx="4967648" cy="3820972"/>
          </a:xfrm>
        </p:spPr>
        <p:txBody>
          <a:bodyPr>
            <a:normAutofit/>
          </a:bodyPr>
          <a:lstStyle/>
          <a:p>
            <a:pPr marL="342900" indent="-342900">
              <a:buFont typeface="Arial" panose="020B0604020202020204" pitchFamily="34" charset="0"/>
              <a:buChar char="•"/>
            </a:pPr>
            <a:r>
              <a:rPr lang="en-US" altLang="zh-CN" sz="2000" dirty="0"/>
              <a:t>As previously mentioned, the ComboCounter project allows the user to save their progress for later viewing. </a:t>
            </a:r>
          </a:p>
          <a:p>
            <a:pPr marL="342900" indent="-342900">
              <a:buFont typeface="Arial" panose="020B0604020202020204" pitchFamily="34" charset="0"/>
              <a:buChar char="•"/>
            </a:pPr>
            <a:endParaRPr lang="en-US" altLang="zh-CN" sz="2000" dirty="0"/>
          </a:p>
          <a:p>
            <a:pPr marL="342900" indent="-342900">
              <a:buFont typeface="Arial" panose="020B0604020202020204" pitchFamily="34" charset="0"/>
              <a:buChar char="•"/>
            </a:pPr>
            <a:r>
              <a:rPr lang="en-US" altLang="zh-CN" sz="2000" dirty="0"/>
              <a:t>The activity tab will show any and all saved sessions and will order them appropriately</a:t>
            </a:r>
          </a:p>
          <a:p>
            <a:pPr marL="342900" indent="-342900">
              <a:buFont typeface="Arial" panose="020B0604020202020204" pitchFamily="34" charset="0"/>
              <a:buChar char="•"/>
            </a:pPr>
            <a:endParaRPr lang="en-US" altLang="zh-CN" sz="2000" dirty="0"/>
          </a:p>
          <a:p>
            <a:pPr marL="342900" indent="-342900">
              <a:buFont typeface="Arial" panose="020B0604020202020204" pitchFamily="34" charset="0"/>
              <a:buChar char="•"/>
            </a:pPr>
            <a:r>
              <a:rPr lang="en-US" altLang="zh-CN" sz="2000" dirty="0"/>
              <a:t>This gives the user the power to compare their progress over time</a:t>
            </a:r>
          </a:p>
        </p:txBody>
      </p:sp>
      <p:pic>
        <p:nvPicPr>
          <p:cNvPr id="4" name="Picture 3">
            <a:extLst>
              <a:ext uri="{FF2B5EF4-FFF2-40B4-BE49-F238E27FC236}">
                <a16:creationId xmlns:a16="http://schemas.microsoft.com/office/drawing/2014/main" id="{EA95D2C4-B06B-4D0F-8A22-B4C332517C1A}"/>
              </a:ext>
            </a:extLst>
          </p:cNvPr>
          <p:cNvPicPr>
            <a:picLocks noChangeAspect="1"/>
          </p:cNvPicPr>
          <p:nvPr/>
        </p:nvPicPr>
        <p:blipFill>
          <a:blip r:embed="rId2"/>
          <a:stretch>
            <a:fillRect/>
          </a:stretch>
        </p:blipFill>
        <p:spPr>
          <a:xfrm>
            <a:off x="7890660" y="1690929"/>
            <a:ext cx="3241938" cy="4216694"/>
          </a:xfrm>
          <a:prstGeom prst="rect">
            <a:avLst/>
          </a:prstGeom>
        </p:spPr>
      </p:pic>
    </p:spTree>
    <p:extLst>
      <p:ext uri="{BB962C8B-B14F-4D97-AF65-F5344CB8AC3E}">
        <p14:creationId xmlns:p14="http://schemas.microsoft.com/office/powerpoint/2010/main" val="1064578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sz="6000" b="1" dirty="0"/>
              <a:t>General Coding &amp; UI</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a:lstStyle/>
          <a:p>
            <a:r>
              <a:rPr lang="en-US" altLang="zh-CN" sz="2400" b="1" dirty="0">
                <a:solidFill>
                  <a:schemeClr val="bg2">
                    <a:lumMod val="90000"/>
                  </a:schemeClr>
                </a:solidFill>
              </a:rPr>
              <a:t>Jonathan Zamora</a:t>
            </a:r>
            <a:endParaRPr lang="en-US" sz="2400" b="1" dirty="0">
              <a:solidFill>
                <a:schemeClr val="bg2">
                  <a:lumMod val="90000"/>
                </a:schemeClr>
              </a:solidFill>
            </a:endParaRPr>
          </a:p>
          <a:p>
            <a:r>
              <a:rPr lang="en-US" altLang="zh-CN" sz="1400" b="1" dirty="0">
                <a:solidFill>
                  <a:schemeClr val="bg2">
                    <a:lumMod val="90000"/>
                  </a:schemeClr>
                </a:solidFill>
              </a:rPr>
              <a:t>Team Lead</a:t>
            </a:r>
          </a:p>
          <a:p>
            <a:endParaRPr lang="en-US" dirty="0">
              <a:solidFill>
                <a:schemeClr val="bg2">
                  <a:lumMod val="90000"/>
                </a:schemeClr>
              </a:solidFill>
            </a:endParaRPr>
          </a:p>
        </p:txBody>
      </p:sp>
    </p:spTree>
    <p:extLst>
      <p:ext uri="{BB962C8B-B14F-4D97-AF65-F5344CB8AC3E}">
        <p14:creationId xmlns:p14="http://schemas.microsoft.com/office/powerpoint/2010/main" val="2620677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638846" y="554200"/>
            <a:ext cx="6278651" cy="737704"/>
          </a:xfrm>
        </p:spPr>
        <p:txBody>
          <a:bodyPr>
            <a:normAutofit/>
          </a:bodyPr>
          <a:lstStyle/>
          <a:p>
            <a:pPr algn="ctr"/>
            <a:r>
              <a:rPr lang="en-US" dirty="0"/>
              <a:t>Code Changes 1</a:t>
            </a:r>
          </a:p>
        </p:txBody>
      </p:sp>
      <p:sp>
        <p:nvSpPr>
          <p:cNvPr id="4" name="Text Placeholder 1">
            <a:extLst>
              <a:ext uri="{FF2B5EF4-FFF2-40B4-BE49-F238E27FC236}">
                <a16:creationId xmlns:a16="http://schemas.microsoft.com/office/drawing/2014/main" id="{1B239F5D-C574-42EA-8910-55A5AD08BA5E}"/>
              </a:ext>
            </a:extLst>
          </p:cNvPr>
          <p:cNvSpPr>
            <a:spLocks noGrp="1"/>
          </p:cNvSpPr>
          <p:nvPr>
            <p:ph type="body" sz="quarter" idx="14"/>
          </p:nvPr>
        </p:nvSpPr>
        <p:spPr>
          <a:xfrm>
            <a:off x="1590222" y="1644243"/>
            <a:ext cx="8610791" cy="2801922"/>
          </a:xfrm>
        </p:spPr>
        <p:txBody>
          <a:bodyPr>
            <a:normAutofit/>
          </a:bodyPr>
          <a:lstStyle/>
          <a:p>
            <a:pPr marL="457200" indent="-457200">
              <a:buFont typeface="Arial" panose="020B0604020202020204" pitchFamily="34" charset="0"/>
              <a:buChar char="•"/>
            </a:pPr>
            <a:r>
              <a:rPr lang="en-US" dirty="0"/>
              <a:t>Deleted various java files not in use</a:t>
            </a:r>
          </a:p>
          <a:p>
            <a:pPr marL="457200" indent="-457200">
              <a:buFont typeface="Arial" panose="020B0604020202020204" pitchFamily="34" charset="0"/>
              <a:buChar char="•"/>
            </a:pPr>
            <a:r>
              <a:rPr lang="en-US" dirty="0"/>
              <a:t>Organized files into packages</a:t>
            </a:r>
          </a:p>
          <a:p>
            <a:pPr marL="457200" indent="-457200">
              <a:buFont typeface="Arial" panose="020B0604020202020204" pitchFamily="34" charset="0"/>
              <a:buChar char="•"/>
            </a:pPr>
            <a:r>
              <a:rPr lang="en-US" dirty="0"/>
              <a:t>Changed file names</a:t>
            </a:r>
          </a:p>
          <a:p>
            <a:pPr marL="457200" indent="-457200">
              <a:buFont typeface="Arial" panose="020B0604020202020204" pitchFamily="34" charset="0"/>
              <a:buChar char="•"/>
            </a:pPr>
            <a:r>
              <a:rPr lang="en-US" dirty="0"/>
              <a:t>Changed over 50 variable names</a:t>
            </a:r>
          </a:p>
          <a:p>
            <a:pPr marL="457200" indent="-457200">
              <a:buFont typeface="Arial" panose="020B0604020202020204" pitchFamily="34" charset="0"/>
              <a:buChar char="•"/>
            </a:pPr>
            <a:r>
              <a:rPr lang="en-US" dirty="0"/>
              <a:t>Complete overhaul of the following files (old):</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sp>
        <p:nvSpPr>
          <p:cNvPr id="6" name="Text Placeholder 1">
            <a:extLst>
              <a:ext uri="{FF2B5EF4-FFF2-40B4-BE49-F238E27FC236}">
                <a16:creationId xmlns:a16="http://schemas.microsoft.com/office/drawing/2014/main" id="{8E301361-7C9B-4482-80ED-C4EE50BA1A6F}"/>
              </a:ext>
            </a:extLst>
          </p:cNvPr>
          <p:cNvSpPr txBox="1">
            <a:spLocks/>
          </p:cNvSpPr>
          <p:nvPr/>
        </p:nvSpPr>
        <p:spPr>
          <a:xfrm>
            <a:off x="935880" y="4261608"/>
            <a:ext cx="9382579" cy="1258349"/>
          </a:xfrm>
          <a:prstGeom prst="rect">
            <a:avLst/>
          </a:prstGeom>
        </p:spPr>
        <p:txBody>
          <a:bodyPr vert="horz" lIns="91440" tIns="45720" rIns="91440" bIns="45720" numCol="2"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0" lvl="1" indent="-457200"/>
            <a:r>
              <a:rPr lang="en-US" dirty="0"/>
              <a:t>Main.java</a:t>
            </a:r>
          </a:p>
          <a:p>
            <a:pPr marL="1143000" lvl="1" indent="-457200"/>
            <a:r>
              <a:rPr lang="en-US" dirty="0"/>
              <a:t>TotalForcePanel.java</a:t>
            </a:r>
          </a:p>
          <a:p>
            <a:pPr marL="1143000" lvl="1" indent="-457200"/>
            <a:r>
              <a:rPr lang="en-US" dirty="0"/>
              <a:t>TotalTimePanel.java</a:t>
            </a:r>
          </a:p>
          <a:p>
            <a:pPr marL="1143000" lvl="1" indent="-457200"/>
            <a:r>
              <a:rPr lang="en-US" dirty="0"/>
              <a:t>TournamentCreation.java</a:t>
            </a:r>
          </a:p>
          <a:p>
            <a:pPr marL="1143000" lvl="1" indent="-457200"/>
            <a:r>
              <a:rPr lang="en-US" dirty="0"/>
              <a:t>homePagePanel.java</a:t>
            </a:r>
          </a:p>
        </p:txBody>
      </p:sp>
    </p:spTree>
    <p:extLst>
      <p:ext uri="{BB962C8B-B14F-4D97-AF65-F5344CB8AC3E}">
        <p14:creationId xmlns:p14="http://schemas.microsoft.com/office/powerpoint/2010/main" val="1444114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2638846" y="554200"/>
            <a:ext cx="6278651" cy="737704"/>
          </a:xfrm>
        </p:spPr>
        <p:txBody>
          <a:bodyPr>
            <a:normAutofit/>
          </a:bodyPr>
          <a:lstStyle/>
          <a:p>
            <a:pPr algn="ctr"/>
            <a:r>
              <a:rPr lang="en-US" dirty="0"/>
              <a:t>Code Changes 2</a:t>
            </a:r>
          </a:p>
        </p:txBody>
      </p:sp>
      <p:sp>
        <p:nvSpPr>
          <p:cNvPr id="4" name="Text Placeholder 1">
            <a:extLst>
              <a:ext uri="{FF2B5EF4-FFF2-40B4-BE49-F238E27FC236}">
                <a16:creationId xmlns:a16="http://schemas.microsoft.com/office/drawing/2014/main" id="{1B239F5D-C574-42EA-8910-55A5AD08BA5E}"/>
              </a:ext>
            </a:extLst>
          </p:cNvPr>
          <p:cNvSpPr>
            <a:spLocks noGrp="1"/>
          </p:cNvSpPr>
          <p:nvPr>
            <p:ph type="body" sz="quarter" idx="14"/>
          </p:nvPr>
        </p:nvSpPr>
        <p:spPr>
          <a:xfrm>
            <a:off x="1590222" y="1939924"/>
            <a:ext cx="8610791" cy="4363875"/>
          </a:xfrm>
        </p:spPr>
        <p:txBody>
          <a:bodyPr/>
          <a:lstStyle/>
          <a:p>
            <a:pPr marL="457200" indent="-457200">
              <a:buFont typeface="Arial" panose="020B0604020202020204" pitchFamily="34" charset="0"/>
              <a:buChar char="•"/>
            </a:pPr>
            <a:r>
              <a:rPr lang="en-US" dirty="0"/>
              <a:t>Added over 10 new files including:</a:t>
            </a:r>
          </a:p>
          <a:p>
            <a:pPr marL="1143000" lvl="1" indent="-457200"/>
            <a:r>
              <a:rPr lang="en-US" dirty="0"/>
              <a:t>FirstPage.java</a:t>
            </a:r>
          </a:p>
          <a:p>
            <a:pPr marL="1143000" lvl="1" indent="-457200"/>
            <a:r>
              <a:rPr lang="en-US" dirty="0"/>
              <a:t>SettingsPanel.java</a:t>
            </a:r>
          </a:p>
          <a:p>
            <a:pPr marL="1143000" lvl="1" indent="-457200"/>
            <a:r>
              <a:rPr lang="en-US" dirty="0"/>
              <a:t>Templates for the Setup.java files</a:t>
            </a:r>
          </a:p>
          <a:p>
            <a:pPr marL="457200" indent="-457200">
              <a:buFont typeface="Arial" panose="020B0604020202020204" pitchFamily="34" charset="0"/>
              <a:buChar char="•"/>
            </a:pPr>
            <a:r>
              <a:rPr lang="en-US" dirty="0"/>
              <a:t>Implemented the foundation code for multiplayer, setup, and mode panels</a:t>
            </a:r>
          </a:p>
          <a:p>
            <a:pPr marL="457200" indent="-457200">
              <a:buFont typeface="Arial" panose="020B0604020202020204" pitchFamily="34" charset="0"/>
              <a:buChar char="•"/>
            </a:pPr>
            <a:r>
              <a:rPr lang="en-US" dirty="0"/>
              <a:t>Removed over 300 lines of code</a:t>
            </a:r>
          </a:p>
          <a:p>
            <a:pPr marL="457200" indent="-457200">
              <a:buFont typeface="Arial" panose="020B0604020202020204" pitchFamily="34" charset="0"/>
              <a:buChar char="•"/>
            </a:pPr>
            <a:r>
              <a:rPr lang="en-US" dirty="0"/>
              <a:t>Changed over 1000 lines of code</a:t>
            </a:r>
          </a:p>
          <a:p>
            <a:pPr marL="457200" indent="-457200">
              <a:buFont typeface="Arial" panose="020B0604020202020204" pitchFamily="34" charset="0"/>
              <a:buChar char="•"/>
            </a:pPr>
            <a:r>
              <a:rPr lang="en-US" dirty="0"/>
              <a:t>Added over 2000 lines of code</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819452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a:xfrm>
            <a:off x="3960364" y="1068341"/>
            <a:ext cx="5057801" cy="747456"/>
          </a:xfrm>
        </p:spPr>
        <p:txBody>
          <a:bodyPr/>
          <a:lstStyle/>
          <a:p>
            <a:r>
              <a:rPr lang="en-US" dirty="0"/>
              <a:t>Code Changes Examples</a:t>
            </a:r>
          </a:p>
        </p:txBody>
      </p:sp>
      <p:sp>
        <p:nvSpPr>
          <p:cNvPr id="4" name="Text Placeholder 1">
            <a:extLst>
              <a:ext uri="{FF2B5EF4-FFF2-40B4-BE49-F238E27FC236}">
                <a16:creationId xmlns:a16="http://schemas.microsoft.com/office/drawing/2014/main" id="{72739631-8174-4352-AF0E-23F6009FAB4C}"/>
              </a:ext>
            </a:extLst>
          </p:cNvPr>
          <p:cNvSpPr txBox="1">
            <a:spLocks/>
          </p:cNvSpPr>
          <p:nvPr/>
        </p:nvSpPr>
        <p:spPr>
          <a:xfrm>
            <a:off x="675823" y="2171400"/>
            <a:ext cx="3560618"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Before              After</a:t>
            </a:r>
          </a:p>
        </p:txBody>
      </p:sp>
      <p:pic>
        <p:nvPicPr>
          <p:cNvPr id="6" name="Picture 5">
            <a:extLst>
              <a:ext uri="{FF2B5EF4-FFF2-40B4-BE49-F238E27FC236}">
                <a16:creationId xmlns:a16="http://schemas.microsoft.com/office/drawing/2014/main" id="{B4590A4E-A55B-4B1D-9825-4C579F713D1E}"/>
              </a:ext>
            </a:extLst>
          </p:cNvPr>
          <p:cNvPicPr>
            <a:picLocks noChangeAspect="1"/>
          </p:cNvPicPr>
          <p:nvPr/>
        </p:nvPicPr>
        <p:blipFill>
          <a:blip r:embed="rId2"/>
          <a:stretch>
            <a:fillRect/>
          </a:stretch>
        </p:blipFill>
        <p:spPr>
          <a:xfrm>
            <a:off x="234866" y="2881684"/>
            <a:ext cx="1940164" cy="2906557"/>
          </a:xfrm>
          <a:prstGeom prst="rect">
            <a:avLst/>
          </a:prstGeom>
        </p:spPr>
      </p:pic>
      <p:pic>
        <p:nvPicPr>
          <p:cNvPr id="8" name="Picture 7">
            <a:extLst>
              <a:ext uri="{FF2B5EF4-FFF2-40B4-BE49-F238E27FC236}">
                <a16:creationId xmlns:a16="http://schemas.microsoft.com/office/drawing/2014/main" id="{8EA24B7A-FE9B-48C9-82C6-089304907114}"/>
              </a:ext>
            </a:extLst>
          </p:cNvPr>
          <p:cNvPicPr>
            <a:picLocks noChangeAspect="1"/>
          </p:cNvPicPr>
          <p:nvPr/>
        </p:nvPicPr>
        <p:blipFill>
          <a:blip r:embed="rId3"/>
          <a:stretch>
            <a:fillRect/>
          </a:stretch>
        </p:blipFill>
        <p:spPr>
          <a:xfrm>
            <a:off x="2681288" y="2881684"/>
            <a:ext cx="1801935" cy="2906557"/>
          </a:xfrm>
          <a:prstGeom prst="rect">
            <a:avLst/>
          </a:prstGeom>
        </p:spPr>
      </p:pic>
      <p:sp>
        <p:nvSpPr>
          <p:cNvPr id="9" name="Text Placeholder 1">
            <a:extLst>
              <a:ext uri="{FF2B5EF4-FFF2-40B4-BE49-F238E27FC236}">
                <a16:creationId xmlns:a16="http://schemas.microsoft.com/office/drawing/2014/main" id="{FE384CF8-2B68-4170-9589-4FCE0BC790DB}"/>
              </a:ext>
            </a:extLst>
          </p:cNvPr>
          <p:cNvSpPr txBox="1">
            <a:spLocks/>
          </p:cNvSpPr>
          <p:nvPr/>
        </p:nvSpPr>
        <p:spPr>
          <a:xfrm>
            <a:off x="5889686" y="2171400"/>
            <a:ext cx="5883944" cy="5096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Before                          After</a:t>
            </a:r>
          </a:p>
        </p:txBody>
      </p:sp>
      <p:pic>
        <p:nvPicPr>
          <p:cNvPr id="13" name="Picture 12">
            <a:extLst>
              <a:ext uri="{FF2B5EF4-FFF2-40B4-BE49-F238E27FC236}">
                <a16:creationId xmlns:a16="http://schemas.microsoft.com/office/drawing/2014/main" id="{78F003B5-576F-4511-87C3-5F4638120D75}"/>
              </a:ext>
            </a:extLst>
          </p:cNvPr>
          <p:cNvPicPr>
            <a:picLocks noChangeAspect="1"/>
          </p:cNvPicPr>
          <p:nvPr/>
        </p:nvPicPr>
        <p:blipFill rotWithShape="1">
          <a:blip r:embed="rId4"/>
          <a:srcRect t="2364" r="13815"/>
          <a:stretch/>
        </p:blipFill>
        <p:spPr>
          <a:xfrm>
            <a:off x="8591356" y="3036663"/>
            <a:ext cx="2783001" cy="2713317"/>
          </a:xfrm>
          <a:prstGeom prst="rect">
            <a:avLst/>
          </a:prstGeom>
        </p:spPr>
      </p:pic>
      <p:pic>
        <p:nvPicPr>
          <p:cNvPr id="15" name="Picture 14">
            <a:extLst>
              <a:ext uri="{FF2B5EF4-FFF2-40B4-BE49-F238E27FC236}">
                <a16:creationId xmlns:a16="http://schemas.microsoft.com/office/drawing/2014/main" id="{84A522B5-EE46-46DE-80EC-C7F42A6D4E76}"/>
              </a:ext>
            </a:extLst>
          </p:cNvPr>
          <p:cNvPicPr>
            <a:picLocks noChangeAspect="1"/>
          </p:cNvPicPr>
          <p:nvPr/>
        </p:nvPicPr>
        <p:blipFill rotWithShape="1">
          <a:blip r:embed="rId5"/>
          <a:srcRect r="25642"/>
          <a:stretch/>
        </p:blipFill>
        <p:spPr>
          <a:xfrm>
            <a:off x="5152149" y="2927256"/>
            <a:ext cx="2674230" cy="2906557"/>
          </a:xfrm>
          <a:prstGeom prst="rect">
            <a:avLst/>
          </a:prstGeom>
        </p:spPr>
      </p:pic>
    </p:spTree>
    <p:extLst>
      <p:ext uri="{BB962C8B-B14F-4D97-AF65-F5344CB8AC3E}">
        <p14:creationId xmlns:p14="http://schemas.microsoft.com/office/powerpoint/2010/main" val="1817670316"/>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2.xml><?xml version="1.0" encoding="utf-8"?>
<ds:datastoreItem xmlns:ds="http://schemas.openxmlformats.org/officeDocument/2006/customXml" ds:itemID="{74EF1AD8-8A0B-4C66-938E-9D7AE47F74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7C3D29-A4F2-43AB-8FED-DD753DD8B873}">
  <ds:schemaRefs>
    <ds:schemaRef ds:uri="http://purl.org/dc/dcmitype/"/>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59a830c1-7073-48e7-a623-528add45a120"/>
    <ds:schemaRef ds:uri="8234652b-4e88-4c30-a994-e272914a045d"/>
    <ds:schemaRef ds:uri="http://schemas.microsoft.com/office/infopath/2007/PartnerControl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1574</TotalTime>
  <Words>1137</Words>
  <Application>Microsoft Office PowerPoint</Application>
  <PresentationFormat>Widescreen</PresentationFormat>
  <Paragraphs>145</Paragraphs>
  <Slides>36</Slides>
  <Notes>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36</vt:i4>
      </vt:variant>
    </vt:vector>
  </HeadingPairs>
  <TitlesOfParts>
    <vt:vector size="41" baseType="lpstr">
      <vt:lpstr>Arial</vt:lpstr>
      <vt:lpstr>Calibri</vt:lpstr>
      <vt:lpstr>FIU Real Triumphs Template</vt:lpstr>
      <vt:lpstr>Office Theme</vt:lpstr>
      <vt:lpstr>1_FIU Real Triumphs Template</vt:lpstr>
      <vt:lpstr>ComboCounter Project</vt:lpstr>
      <vt:lpstr>Introduction</vt:lpstr>
      <vt:lpstr>Modes</vt:lpstr>
      <vt:lpstr>Competitive</vt:lpstr>
      <vt:lpstr>Activity</vt:lpstr>
      <vt:lpstr>General Coding &amp; UI</vt:lpstr>
      <vt:lpstr>Code Changes 1</vt:lpstr>
      <vt:lpstr>Code Changes 2</vt:lpstr>
      <vt:lpstr>Code Changes Examples</vt:lpstr>
      <vt:lpstr>UI Changes</vt:lpstr>
      <vt:lpstr>UI Changes Examples 1</vt:lpstr>
      <vt:lpstr>UI Changes Examples 2</vt:lpstr>
      <vt:lpstr>UI Corrections</vt:lpstr>
      <vt:lpstr>UI Additions</vt:lpstr>
      <vt:lpstr>Punch Challenge</vt:lpstr>
      <vt:lpstr>PowerPoint Presentation</vt:lpstr>
      <vt:lpstr>PowerPoint Presentation</vt:lpstr>
      <vt:lpstr>PowerPoint Presentation</vt:lpstr>
      <vt:lpstr>Multiplayer/Competitive</vt:lpstr>
      <vt:lpstr>MULTIPLAYER</vt:lpstr>
      <vt:lpstr>Multiplayer Modes</vt:lpstr>
      <vt:lpstr>The user select the number of players out of 6. When clicking next it would go to the multiplayer only showing the number input.</vt:lpstr>
      <vt:lpstr>PowerPoint Presentation</vt:lpstr>
      <vt:lpstr>Name update Process</vt:lpstr>
      <vt:lpstr>Database</vt:lpstr>
      <vt:lpstr>The Database</vt:lpstr>
      <vt:lpstr>The Database</vt:lpstr>
      <vt:lpstr>UML Diagram for Database</vt:lpstr>
      <vt:lpstr>Past History</vt:lpstr>
      <vt:lpstr>Link Activity Panel</vt:lpstr>
      <vt:lpstr>Part 2</vt:lpstr>
      <vt:lpstr>Part 3</vt:lpstr>
      <vt:lpstr>Part 4</vt:lpstr>
      <vt:lpstr>ForceMode</vt:lpstr>
      <vt:lpstr>Part 5</vt:lpstr>
      <vt:lpstr>Last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Jonathan Zamora</cp:lastModifiedBy>
  <cp:revision>82</cp:revision>
  <dcterms:created xsi:type="dcterms:W3CDTF">2020-08-12T18:54:24Z</dcterms:created>
  <dcterms:modified xsi:type="dcterms:W3CDTF">2021-08-02T19:02:22Z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