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4"/>
    <p:sldMasterId id="2147483693" r:id="rId5"/>
  </p:sldMasterIdLst>
  <p:sldIdLst>
    <p:sldId id="288" r:id="rId6"/>
    <p:sldId id="267" r:id="rId7"/>
    <p:sldId id="286" r:id="rId8"/>
    <p:sldId id="287" r:id="rId9"/>
    <p:sldId id="273" r:id="rId10"/>
    <p:sldId id="285" r:id="rId11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8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kern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91464-290D-894E-95D4-20A22A6D2B2B}"/>
              </a:ext>
            </a:extLst>
          </p:cNvPr>
          <p:cNvSpPr/>
          <p:nvPr userDrawn="1"/>
        </p:nvSpPr>
        <p:spPr>
          <a:xfrm rot="16200000">
            <a:off x="-1067702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B8E1E9-060C-D34F-B791-6B18C6465812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E44B7D-6823-EA46-BC2D-43B0341B0248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64B9B0-045E-F74B-8E3A-26A1B43AB5A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9821644-C4F5-274A-A062-4CF06AA02F02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1ABA992-AECA-4ED6-8294-80F467D65A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86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49136BCC-E229-4CF6-A7A5-5F5AAA4495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46EBF5-CE89-4E5A-8BEB-E89CBAA71D4D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03B8D340-9F7A-4CBF-BEF8-6B4C568F9C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DFFA47-0EB6-420B-B4D0-2C31769288CC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0665972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07028BA8-DD1B-460F-88FD-033259AD31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BAD091-FCA5-4809-8F31-1ED0C678A528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CD6FC0-9A53-41D4-9AF0-D98C1BD0FD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5751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94988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221" y="30227620"/>
            <a:ext cx="2651530" cy="22768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</p:spTree>
    <p:extLst>
      <p:ext uri="{BB962C8B-B14F-4D97-AF65-F5344CB8AC3E}">
        <p14:creationId xmlns:p14="http://schemas.microsoft.com/office/powerpoint/2010/main" val="3058827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3AA6CF3-8F5C-40B7-87B4-14179EAE8FF0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76EEA-1C1C-4E16-A425-AC142D1507D4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B13F625-B1D2-431F-8371-8144586D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4221" y="30229645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6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3A4B309E-2E11-4DCE-BCD9-FA2B521227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7D33457-CA34-4D78-B512-0BC0C60E714D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163A971-62A8-4DDC-92C3-1332F0AAA496}"/>
              </a:ext>
            </a:extLst>
          </p:cNvPr>
          <p:cNvSpPr txBox="1">
            <a:spLocks/>
          </p:cNvSpPr>
          <p:nvPr userDrawn="1"/>
        </p:nvSpPr>
        <p:spPr>
          <a:xfrm>
            <a:off x="6912864" y="8763002"/>
            <a:ext cx="34987147" cy="189859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A331F8-709A-43B7-B257-79CD7BB8C041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E24A75E-F861-4AC4-81E7-8792F3974BF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8985CD6-232F-475F-A2BE-681712645810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034DB31-ED88-43C2-A111-9026427E69F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EFF6EF2-C5DE-49D8-A13D-D77BEF05E92A}"/>
              </a:ext>
            </a:extLst>
          </p:cNvPr>
          <p:cNvSpPr txBox="1"/>
          <p:nvPr userDrawn="1"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1EFD65A-5794-4EF4-9812-2A21C91C71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8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52" r:id="rId2"/>
    <p:sldLayoutId id="2147483674" r:id="rId3"/>
    <p:sldLayoutId id="2147483657" r:id="rId4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27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14" r:id="rId2"/>
    <p:sldLayoutId id="2147483715" r:id="rId3"/>
    <p:sldLayoutId id="2147483702" r:id="rId4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2">
            <a:extLst>
              <a:ext uri="{FF2B5EF4-FFF2-40B4-BE49-F238E27FC236}">
                <a16:creationId xmlns:a16="http://schemas.microsoft.com/office/drawing/2014/main" id="{D96A1848-809F-405A-BFAA-B46B4A55D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1318197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XXXXX (</a:t>
            </a:r>
            <a:r>
              <a:rPr lang="en-US" alt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of the project sponsor: federal, state or local government, or corporate partners, where applicable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5" name="Text Box 19">
            <a:extLst>
              <a:ext uri="{FF2B5EF4-FFF2-40B4-BE49-F238E27FC236}">
                <a16:creationId xmlns:a16="http://schemas.microsoft.com/office/drawing/2014/main" id="{9498F076-C398-4FAF-BD67-09AA1062E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0770278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43F7DBC2-9F0A-484E-9F67-47ED8F93A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&lt;Dept/School Name&gt;</a:t>
            </a:r>
          </a:p>
          <a:p>
            <a:pPr algn="ctr"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&lt;Semester&gt; &lt;Year&gt; Senior Design Project</a:t>
            </a: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9780F14B-D22A-432C-BDFA-656CFE50C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2979162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&lt;Project Title&gt;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&lt;Students’ Name&gt;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Affiliation&gt; (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different from Instructor and where applicable)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 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1" name="TextBox 41">
            <a:extLst>
              <a:ext uri="{FF2B5EF4-FFF2-40B4-BE49-F238E27FC236}">
                <a16:creationId xmlns:a16="http://schemas.microsoft.com/office/drawing/2014/main" id="{EB6FD875-CC37-4A92-820D-612F280EE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1136650"/>
            <a:ext cx="318135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School logo</a:t>
            </a:r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FDA6B89D-5364-49FB-A2EB-D113A739A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87911" y="1006908"/>
            <a:ext cx="4596776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15" name="Text Box 19">
            <a:extLst>
              <a:ext uri="{FF2B5EF4-FFF2-40B4-BE49-F238E27FC236}">
                <a16:creationId xmlns:a16="http://schemas.microsoft.com/office/drawing/2014/main" id="{5030389D-1181-47B0-A953-D1F5FE764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6920483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7DFD6BD2-DC42-4F39-A3F6-2B6416BB4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69125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D118C079-A883-4833-AA8B-75400F8F1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6959881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100C4655-EDAB-4657-AC1A-771384442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143039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13340458-D039-4B48-ABAA-F2B277310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143039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AD7F49-496E-4580-8A7F-313C7CE12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143433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DA85E364-5CE3-4A69-A7C0-17AFBE0E5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A85BFBFB-1974-4A7B-AC40-FEAEC2B25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D1C19103-1A8B-4765-B64D-44A485C1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232587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33" name="TextBox 18">
            <a:extLst>
              <a:ext uri="{FF2B5EF4-FFF2-40B4-BE49-F238E27FC236}">
                <a16:creationId xmlns:a16="http://schemas.microsoft.com/office/drawing/2014/main" id="{18496761-D7B8-4CF7-A574-6C81455603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27413030"/>
            <a:ext cx="422106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rgbClr val="C000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</p:spTree>
    <p:extLst>
      <p:ext uri="{BB962C8B-B14F-4D97-AF65-F5344CB8AC3E}">
        <p14:creationId xmlns:p14="http://schemas.microsoft.com/office/powerpoint/2010/main" val="3974953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B7FEF0AD-2B01-4FA1-B989-6345BE0F27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800" b="1" dirty="0">
                <a:solidFill>
                  <a:schemeClr val="bg1"/>
                </a:solidFill>
              </a:rPr>
              <a:t>&lt;Dept/School Name&gt;</a:t>
            </a:r>
          </a:p>
          <a:p>
            <a:pPr algn="ctr" eaLnBrk="1" hangingPunct="1"/>
            <a:r>
              <a:rPr lang="en-US" altLang="en-US" sz="5400" i="1" dirty="0">
                <a:solidFill>
                  <a:schemeClr val="bg1"/>
                </a:solidFill>
              </a:rPr>
              <a:t>&lt;Semester&gt; &lt;Year&gt; Senior Design Project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D25C85A4-A9C6-4734-B6B4-D6DCFBDA8C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2979162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0FFFF"/>
                </a:solidFill>
              </a:rPr>
              <a:t>&lt;Project Title&gt;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Students: </a:t>
            </a:r>
            <a:r>
              <a:rPr lang="en-US" altLang="en-US" sz="3500" dirty="0">
                <a:solidFill>
                  <a:schemeClr val="bg1"/>
                </a:solidFill>
              </a:rPr>
              <a:t>&lt;Students’ Name&gt;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Mentor:</a:t>
            </a:r>
            <a:r>
              <a:rPr lang="en-US" altLang="en-US" sz="3500" b="1" i="1" dirty="0">
                <a:solidFill>
                  <a:schemeClr val="bg1"/>
                </a:solidFill>
              </a:rPr>
              <a:t> </a:t>
            </a:r>
            <a:r>
              <a:rPr lang="en-US" altLang="en-US" sz="3500" i="1" dirty="0">
                <a:solidFill>
                  <a:schemeClr val="bg1"/>
                </a:solidFill>
              </a:rPr>
              <a:t>&lt;</a:t>
            </a:r>
            <a:r>
              <a:rPr lang="en-US" altLang="en-US" sz="3500" dirty="0">
                <a:solidFill>
                  <a:schemeClr val="bg1"/>
                </a:solidFill>
              </a:rPr>
              <a:t>Mentor</a:t>
            </a:r>
            <a:r>
              <a:rPr lang="en-US" altLang="ja-JP" sz="3500" dirty="0">
                <a:solidFill>
                  <a:schemeClr val="bg1"/>
                </a:solidFill>
              </a:rPr>
              <a:t>s Name&gt;,</a:t>
            </a:r>
            <a:r>
              <a:rPr lang="en-US" altLang="ja-JP" sz="3500" i="1" dirty="0">
                <a:solidFill>
                  <a:schemeClr val="bg1"/>
                </a:solidFill>
              </a:rPr>
              <a:t> &lt;</a:t>
            </a:r>
            <a:r>
              <a:rPr lang="en-US" altLang="ja-JP" sz="3500" dirty="0">
                <a:solidFill>
                  <a:schemeClr val="bg1"/>
                </a:solidFill>
              </a:rPr>
              <a:t>Affiliation&gt; (</a:t>
            </a:r>
            <a:r>
              <a:rPr lang="en-US" altLang="ja-JP" sz="3500" i="1" dirty="0">
                <a:solidFill>
                  <a:schemeClr val="bg1"/>
                </a:solidFill>
              </a:rPr>
              <a:t>if different from Instructor and where applicable)</a:t>
            </a:r>
            <a:r>
              <a:rPr lang="en-US" altLang="ja-JP" sz="3500" dirty="0">
                <a:solidFill>
                  <a:schemeClr val="bg1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bg1"/>
                </a:solidFill>
              </a:rPr>
              <a:t> </a:t>
            </a:r>
            <a:r>
              <a:rPr lang="en-US" altLang="en-US" sz="3500" i="1" dirty="0">
                <a:solidFill>
                  <a:schemeClr val="bg1"/>
                </a:solidFill>
              </a:rPr>
              <a:t>&lt;</a:t>
            </a:r>
            <a:r>
              <a:rPr lang="en-US" altLang="en-US" sz="3500" dirty="0">
                <a:solidFill>
                  <a:schemeClr val="bg1"/>
                </a:solidFill>
              </a:rPr>
              <a:t>Instructor/Faculty </a:t>
            </a:r>
            <a:r>
              <a:rPr lang="en-US" altLang="ja-JP" sz="3500" dirty="0">
                <a:solidFill>
                  <a:schemeClr val="bg1"/>
                </a:solidFill>
              </a:rPr>
              <a:t>Name&gt;,</a:t>
            </a:r>
            <a:r>
              <a:rPr lang="en-US" altLang="ja-JP" sz="3500" i="1" dirty="0">
                <a:solidFill>
                  <a:schemeClr val="bg1"/>
                </a:solidFill>
              </a:rPr>
              <a:t> </a:t>
            </a:r>
            <a:r>
              <a:rPr lang="en-US" altLang="en-US" sz="3500" dirty="0">
                <a:solidFill>
                  <a:schemeClr val="bg1"/>
                </a:solidFill>
              </a:rPr>
              <a:t>Florida International University</a:t>
            </a:r>
          </a:p>
        </p:txBody>
      </p:sp>
      <p:sp>
        <p:nvSpPr>
          <p:cNvPr id="8" name="Text Box 72">
            <a:extLst>
              <a:ext uri="{FF2B5EF4-FFF2-40B4-BE49-F238E27FC236}">
                <a16:creationId xmlns:a16="http://schemas.microsoft.com/office/drawing/2014/main" id="{D5A102AD-4840-41C2-8B69-10ED2C38A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1318197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bg2"/>
                </a:solidFill>
              </a:rPr>
              <a:t>The material presented in this poster is based upon the work supported by XXXXX (</a:t>
            </a:r>
            <a:r>
              <a:rPr lang="en-US" altLang="en-US" sz="2400" i="1" dirty="0">
                <a:solidFill>
                  <a:schemeClr val="bg2"/>
                </a:solidFill>
              </a:rPr>
              <a:t>name of the project sponsor: federal, state or local government, or corporate partners, where applicable</a:t>
            </a:r>
            <a:r>
              <a:rPr lang="en-US" altLang="en-US" sz="2400" dirty="0">
                <a:solidFill>
                  <a:schemeClr val="bg2"/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10" name="Text Box 19">
            <a:extLst>
              <a:ext uri="{FF2B5EF4-FFF2-40B4-BE49-F238E27FC236}">
                <a16:creationId xmlns:a16="http://schemas.microsoft.com/office/drawing/2014/main" id="{217F303B-4CE7-42FB-9B68-1C1C38FF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0770278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0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12" name="Text Box 19">
            <a:extLst>
              <a:ext uri="{FF2B5EF4-FFF2-40B4-BE49-F238E27FC236}">
                <a16:creationId xmlns:a16="http://schemas.microsoft.com/office/drawing/2014/main" id="{347B65C0-1F7B-42EA-98B0-39DA60BEE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6920483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B5ABB58B-EAC8-471E-9CAB-A05D59DF1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69125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3449BF9E-3E62-47F3-8A01-5DA921FBB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6959881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18" name="Text Box 19">
            <a:extLst>
              <a:ext uri="{FF2B5EF4-FFF2-40B4-BE49-F238E27FC236}">
                <a16:creationId xmlns:a16="http://schemas.microsoft.com/office/drawing/2014/main" id="{11B93C70-CD68-4448-9CC6-F0B8634C2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143039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0" name="Text Box 19">
            <a:extLst>
              <a:ext uri="{FF2B5EF4-FFF2-40B4-BE49-F238E27FC236}">
                <a16:creationId xmlns:a16="http://schemas.microsoft.com/office/drawing/2014/main" id="{6447CBA9-ECB1-4F02-8545-058CB59AD3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143039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22" name="Text Box 19">
            <a:extLst>
              <a:ext uri="{FF2B5EF4-FFF2-40B4-BE49-F238E27FC236}">
                <a16:creationId xmlns:a16="http://schemas.microsoft.com/office/drawing/2014/main" id="{FD27A822-67F7-41C5-A132-2CEC965AC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143433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4" name="Text Box 19">
            <a:extLst>
              <a:ext uri="{FF2B5EF4-FFF2-40B4-BE49-F238E27FC236}">
                <a16:creationId xmlns:a16="http://schemas.microsoft.com/office/drawing/2014/main" id="{320E787B-7D74-47BB-9F7A-0C0688641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26" name="Text Box 19">
            <a:extLst>
              <a:ext uri="{FF2B5EF4-FFF2-40B4-BE49-F238E27FC236}">
                <a16:creationId xmlns:a16="http://schemas.microsoft.com/office/drawing/2014/main" id="{BB3CD477-BCCC-459B-99A0-643F50153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28" name="Text Box 19">
            <a:extLst>
              <a:ext uri="{FF2B5EF4-FFF2-40B4-BE49-F238E27FC236}">
                <a16:creationId xmlns:a16="http://schemas.microsoft.com/office/drawing/2014/main" id="{C9D61889-2F49-4A45-9CD6-9C3DCB168A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232587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30" name="TextBox 41">
            <a:extLst>
              <a:ext uri="{FF2B5EF4-FFF2-40B4-BE49-F238E27FC236}">
                <a16:creationId xmlns:a16="http://schemas.microsoft.com/office/drawing/2014/main" id="{5919783B-D1AF-4E24-8806-0FCD92A430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1136650"/>
            <a:ext cx="318135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bg1"/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bg1"/>
                </a:solidFill>
              </a:rPr>
              <a:t>School logo</a:t>
            </a:r>
          </a:p>
        </p:txBody>
      </p:sp>
      <p:sp>
        <p:nvSpPr>
          <p:cNvPr id="32" name="TextBox 42">
            <a:extLst>
              <a:ext uri="{FF2B5EF4-FFF2-40B4-BE49-F238E27FC236}">
                <a16:creationId xmlns:a16="http://schemas.microsoft.com/office/drawing/2014/main" id="{753C526D-0BA2-4953-9FE7-881D89119A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87911" y="1006908"/>
            <a:ext cx="4596776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chemeClr val="bg1"/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36" name="TextBox 18">
            <a:extLst>
              <a:ext uri="{FF2B5EF4-FFF2-40B4-BE49-F238E27FC236}">
                <a16:creationId xmlns:a16="http://schemas.microsoft.com/office/drawing/2014/main" id="{411B6F75-3F29-418A-B1F6-F4BE0444F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1102" y="27673868"/>
            <a:ext cx="4201289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rgbClr val="FFFF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</p:spTree>
    <p:extLst>
      <p:ext uri="{BB962C8B-B14F-4D97-AF65-F5344CB8AC3E}">
        <p14:creationId xmlns:p14="http://schemas.microsoft.com/office/powerpoint/2010/main" val="302840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F7B03C9F-CFCF-4D70-B0A0-7B47DC722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&lt;Dept/School Name&gt;</a:t>
            </a:r>
          </a:p>
          <a:p>
            <a:pPr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&lt;Semester&gt; &lt;Year&gt; Senior Design Project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02A6C894-891B-416E-889F-BAC2EA6CE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7793327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C8F18C1E-31D9-46D3-BE19-55DA104A0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0819" y="7793327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887D412B-6423-484C-AD9B-E5ECA85D3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7832725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958AB4A0-C289-4ADA-8E7E-FD585C5A9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15176790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D89D59-3547-4CE5-8CAB-62224CE8F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0819" y="1496615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1137790E-7E42-499E-81B8-F01AB63F5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15216188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32972D85-AA86-4CE8-AFD4-2EC137B88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24092190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F7D73690-55B3-4EF2-A6C3-3C404710F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57481" y="23891081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3" name="Text Box 19">
            <a:extLst>
              <a:ext uri="{FF2B5EF4-FFF2-40B4-BE49-F238E27FC236}">
                <a16:creationId xmlns:a16="http://schemas.microsoft.com/office/drawing/2014/main" id="{217D62A4-F7D5-4C28-B9F8-65F5E8198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24131588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37" name="Text Box 12">
            <a:extLst>
              <a:ext uri="{FF2B5EF4-FFF2-40B4-BE49-F238E27FC236}">
                <a16:creationId xmlns:a16="http://schemas.microsoft.com/office/drawing/2014/main" id="{A16799FF-41A7-4F9F-85E6-C075AAC12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2979162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&lt;Project Title&gt;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&lt;Students’ Name&gt;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Affiliation&gt; (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different from Instructor and where applicable)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 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39" name="TextBox 41">
            <a:extLst>
              <a:ext uri="{FF2B5EF4-FFF2-40B4-BE49-F238E27FC236}">
                <a16:creationId xmlns:a16="http://schemas.microsoft.com/office/drawing/2014/main" id="{77CB1644-00A0-4AF1-AD18-F7013758B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1136650"/>
            <a:ext cx="318135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bg1"/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bg1"/>
                </a:solidFill>
              </a:rPr>
              <a:t>School logo</a:t>
            </a:r>
          </a:p>
        </p:txBody>
      </p:sp>
      <p:sp>
        <p:nvSpPr>
          <p:cNvPr id="41" name="TextBox 42">
            <a:extLst>
              <a:ext uri="{FF2B5EF4-FFF2-40B4-BE49-F238E27FC236}">
                <a16:creationId xmlns:a16="http://schemas.microsoft.com/office/drawing/2014/main" id="{9DCBCFE2-FB5D-470A-8875-9B614EB620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653" y="5973831"/>
            <a:ext cx="4596776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chemeClr val="bg1"/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10" name="Text Box 72">
            <a:extLst>
              <a:ext uri="{FF2B5EF4-FFF2-40B4-BE49-F238E27FC236}">
                <a16:creationId xmlns:a16="http://schemas.microsoft.com/office/drawing/2014/main" id="{26A35EAE-CBC3-4703-A33A-5463C3CC80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5820" y="31775400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XXXXX (</a:t>
            </a:r>
            <a:r>
              <a:rPr lang="en-US" alt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of the project sponsor: federal, state or local government, or corporate partners, where applicable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id="{012B734F-B881-4CFA-A9F4-92CE02799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0651" y="31264309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id="{DD73E6D1-ABBC-4301-B14F-A4608090B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236" y="29129844"/>
            <a:ext cx="3668265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rgbClr val="C000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</p:spTree>
    <p:extLst>
      <p:ext uri="{BB962C8B-B14F-4D97-AF65-F5344CB8AC3E}">
        <p14:creationId xmlns:p14="http://schemas.microsoft.com/office/powerpoint/2010/main" val="970151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F7B03C9F-CFCF-4D70-B0A0-7B47DC722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&lt;Dept/School Name&gt;</a:t>
            </a:r>
          </a:p>
          <a:p>
            <a:pPr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&lt;Semester&gt; &lt;Year&gt; Senior Design Project</a:t>
            </a:r>
          </a:p>
        </p:txBody>
      </p:sp>
      <p:sp>
        <p:nvSpPr>
          <p:cNvPr id="9" name="Text Box 72">
            <a:extLst>
              <a:ext uri="{FF2B5EF4-FFF2-40B4-BE49-F238E27FC236}">
                <a16:creationId xmlns:a16="http://schemas.microsoft.com/office/drawing/2014/main" id="{2EED1598-60C5-49C2-BAA8-49F45BA25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5820" y="31775400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XXXXX (</a:t>
            </a:r>
            <a:r>
              <a:rPr lang="en-US" alt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of the project sponsor: federal, state or local government, or corporate partners, where applicable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02A6C894-891B-416E-889F-BAC2EA6CE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7793327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9CA74CC4-34B7-4F57-9992-BCAD1230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0651" y="31264309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C8F18C1E-31D9-46D3-BE19-55DA104A0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0819" y="7793327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887D412B-6423-484C-AD9B-E5ECA85D3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7832725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958AB4A0-C289-4ADA-8E7E-FD585C5A9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15176790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D89D59-3547-4CE5-8CAB-62224CE8F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0819" y="1496615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1137790E-7E42-499E-81B8-F01AB63F5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15216188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32972D85-AA86-4CE8-AFD4-2EC137B88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24092190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F7D73690-55B3-4EF2-A6C3-3C404710F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57481" y="23891081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3" name="Text Box 19">
            <a:extLst>
              <a:ext uri="{FF2B5EF4-FFF2-40B4-BE49-F238E27FC236}">
                <a16:creationId xmlns:a16="http://schemas.microsoft.com/office/drawing/2014/main" id="{217D62A4-F7D5-4C28-B9F8-65F5E8198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24131588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37" name="Text Box 12">
            <a:extLst>
              <a:ext uri="{FF2B5EF4-FFF2-40B4-BE49-F238E27FC236}">
                <a16:creationId xmlns:a16="http://schemas.microsoft.com/office/drawing/2014/main" id="{A16799FF-41A7-4F9F-85E6-C075AAC12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2979162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&lt;Project Title&gt;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&lt;Students’ Name&gt;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Affiliation&gt; (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different from Instructor and where applicable)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 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39" name="TextBox 41">
            <a:extLst>
              <a:ext uri="{FF2B5EF4-FFF2-40B4-BE49-F238E27FC236}">
                <a16:creationId xmlns:a16="http://schemas.microsoft.com/office/drawing/2014/main" id="{77CB1644-00A0-4AF1-AD18-F7013758B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1136650"/>
            <a:ext cx="318135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bg1"/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bg1"/>
                </a:solidFill>
              </a:rPr>
              <a:t>School logo</a:t>
            </a:r>
          </a:p>
        </p:txBody>
      </p:sp>
      <p:sp>
        <p:nvSpPr>
          <p:cNvPr id="41" name="TextBox 42">
            <a:extLst>
              <a:ext uri="{FF2B5EF4-FFF2-40B4-BE49-F238E27FC236}">
                <a16:creationId xmlns:a16="http://schemas.microsoft.com/office/drawing/2014/main" id="{9DCBCFE2-FB5D-470A-8875-9B614EB620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653" y="5973831"/>
            <a:ext cx="4596776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chemeClr val="bg1"/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id="{02AA2A3E-CC38-471B-A5D7-05FC1495C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236" y="29129844"/>
            <a:ext cx="3668265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rgbClr val="C000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</p:spTree>
    <p:extLst>
      <p:ext uri="{BB962C8B-B14F-4D97-AF65-F5344CB8AC3E}">
        <p14:creationId xmlns:p14="http://schemas.microsoft.com/office/powerpoint/2010/main" val="1605544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F7B03C9F-CFCF-4D70-B0A0-7B47DC722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8800" b="1" dirty="0">
                <a:solidFill>
                  <a:schemeClr val="bg1"/>
                </a:solidFill>
              </a:rPr>
              <a:t>School of Computing &amp; Information Sciences</a:t>
            </a:r>
          </a:p>
          <a:p>
            <a:pPr eaLnBrk="1" hangingPunct="1"/>
            <a:r>
              <a:rPr lang="en-US" altLang="en-US" sz="5400" i="1" dirty="0">
                <a:solidFill>
                  <a:schemeClr val="bg1"/>
                </a:solidFill>
              </a:rPr>
              <a:t>Summer 2021 Senior Design Project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02A6C894-891B-416E-889F-BAC2EA6CE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4100" y="7444156"/>
            <a:ext cx="4114800" cy="9980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60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7" name="Text Box 12">
            <a:extLst>
              <a:ext uri="{FF2B5EF4-FFF2-40B4-BE49-F238E27FC236}">
                <a16:creationId xmlns:a16="http://schemas.microsoft.com/office/drawing/2014/main" id="{A16799FF-41A7-4F9F-85E6-C075AAC12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2979162"/>
            <a:ext cx="35204400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0FFFF"/>
                </a:solidFill>
              </a:rPr>
              <a:t>Combo Counter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Students: </a:t>
            </a:r>
            <a:r>
              <a:rPr lang="en-US" altLang="en-US" sz="3500" dirty="0">
                <a:solidFill>
                  <a:schemeClr val="bg1"/>
                </a:solidFill>
              </a:rPr>
              <a:t>Jonathan Zamora, </a:t>
            </a:r>
            <a:r>
              <a:rPr lang="en-US" altLang="en-US" sz="3500" dirty="0" err="1">
                <a:solidFill>
                  <a:schemeClr val="bg1"/>
                </a:solidFill>
              </a:rPr>
              <a:t>Junjie</a:t>
            </a:r>
            <a:r>
              <a:rPr lang="en-US" altLang="en-US" sz="3500" dirty="0">
                <a:solidFill>
                  <a:schemeClr val="bg1"/>
                </a:solidFill>
              </a:rPr>
              <a:t> Yang, Jonathan </a:t>
            </a:r>
            <a:r>
              <a:rPr lang="en-US" altLang="en-US" sz="3500" dirty="0" err="1">
                <a:solidFill>
                  <a:schemeClr val="bg1"/>
                </a:solidFill>
              </a:rPr>
              <a:t>Khoudari</a:t>
            </a:r>
            <a:r>
              <a:rPr lang="en-US" altLang="en-US" sz="3500" dirty="0">
                <a:solidFill>
                  <a:schemeClr val="bg1"/>
                </a:solidFill>
              </a:rPr>
              <a:t>, Rafael Vargas, </a:t>
            </a:r>
            <a:r>
              <a:rPr lang="en-US" altLang="en-US" sz="3500" dirty="0" err="1">
                <a:solidFill>
                  <a:schemeClr val="bg1"/>
                </a:solidFill>
              </a:rPr>
              <a:t>Yhomira</a:t>
            </a:r>
            <a:r>
              <a:rPr lang="en-US" altLang="en-US" sz="3500" dirty="0">
                <a:solidFill>
                  <a:schemeClr val="bg1"/>
                </a:solidFill>
              </a:rPr>
              <a:t> Lopez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bg1"/>
                </a:solidFill>
              </a:rPr>
              <a:t> </a:t>
            </a:r>
            <a:r>
              <a:rPr lang="en-US" altLang="en-US" sz="3500" i="1" dirty="0">
                <a:solidFill>
                  <a:schemeClr val="bg1"/>
                </a:solidFill>
              </a:rPr>
              <a:t>Dr. Masoud </a:t>
            </a:r>
            <a:r>
              <a:rPr lang="en-US" altLang="en-US" sz="3500" i="1" dirty="0" err="1">
                <a:solidFill>
                  <a:schemeClr val="bg1"/>
                </a:solidFill>
              </a:rPr>
              <a:t>Sadjadi</a:t>
            </a:r>
            <a:r>
              <a:rPr lang="en-US" altLang="en-US" sz="3500" i="1" dirty="0">
                <a:solidFill>
                  <a:schemeClr val="bg1"/>
                </a:solidFill>
              </a:rPr>
              <a:t>, </a:t>
            </a:r>
            <a:r>
              <a:rPr lang="en-US" altLang="en-US" sz="3500" dirty="0">
                <a:solidFill>
                  <a:schemeClr val="bg1"/>
                </a:solidFill>
              </a:rPr>
              <a:t>Florida International University</a:t>
            </a:r>
          </a:p>
        </p:txBody>
      </p:sp>
      <p:sp>
        <p:nvSpPr>
          <p:cNvPr id="39" name="TextBox 41">
            <a:extLst>
              <a:ext uri="{FF2B5EF4-FFF2-40B4-BE49-F238E27FC236}">
                <a16:creationId xmlns:a16="http://schemas.microsoft.com/office/drawing/2014/main" id="{77CB1644-00A0-4AF1-AD18-F7013758B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1136650"/>
            <a:ext cx="318135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rgbClr val="333399"/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rgbClr val="333399"/>
                </a:solidFill>
              </a:rPr>
              <a:t>School logo</a:t>
            </a:r>
          </a:p>
        </p:txBody>
      </p:sp>
      <p:sp>
        <p:nvSpPr>
          <p:cNvPr id="41" name="TextBox 42">
            <a:extLst>
              <a:ext uri="{FF2B5EF4-FFF2-40B4-BE49-F238E27FC236}">
                <a16:creationId xmlns:a16="http://schemas.microsoft.com/office/drawing/2014/main" id="{9DCBCFE2-FB5D-470A-8875-9B614EB620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653" y="5973831"/>
            <a:ext cx="4596776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333399"/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43" name="Text Box 72">
            <a:extLst>
              <a:ext uri="{FF2B5EF4-FFF2-40B4-BE49-F238E27FC236}">
                <a16:creationId xmlns:a16="http://schemas.microsoft.com/office/drawing/2014/main" id="{68E4D829-9067-4494-B4EE-60613167B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5820" y="31775400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bg2"/>
                </a:solidFill>
              </a:rPr>
              <a:t>The material presented in this poster is based upon the work supported by XXXXX (</a:t>
            </a:r>
            <a:r>
              <a:rPr lang="en-US" altLang="en-US" sz="2400" i="1" dirty="0">
                <a:solidFill>
                  <a:schemeClr val="bg2"/>
                </a:solidFill>
              </a:rPr>
              <a:t>name of the project sponsor: federal, state or local government, or corporate partners, where applicable</a:t>
            </a:r>
            <a:r>
              <a:rPr lang="en-US" altLang="en-US" sz="2400" dirty="0">
                <a:solidFill>
                  <a:schemeClr val="bg2"/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45" name="Text Box 19">
            <a:extLst>
              <a:ext uri="{FF2B5EF4-FFF2-40B4-BE49-F238E27FC236}">
                <a16:creationId xmlns:a16="http://schemas.microsoft.com/office/drawing/2014/main" id="{D2B68370-F9A1-4BC5-9391-178C0C5FF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0651" y="31264309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0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47" name="TextBox 18">
            <a:extLst>
              <a:ext uri="{FF2B5EF4-FFF2-40B4-BE49-F238E27FC236}">
                <a16:creationId xmlns:a16="http://schemas.microsoft.com/office/drawing/2014/main" id="{17D42D77-34CD-4F1F-A4EC-0AA39DA934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236" y="29129844"/>
            <a:ext cx="3668265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rgbClr val="FFFF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40FBD9-8E50-41B6-948C-E097C45287C2}"/>
              </a:ext>
            </a:extLst>
          </p:cNvPr>
          <p:cNvSpPr txBox="1"/>
          <p:nvPr/>
        </p:nvSpPr>
        <p:spPr>
          <a:xfrm>
            <a:off x="6816435" y="9046005"/>
            <a:ext cx="120281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previous coding  infrastructure was messy and flawed, there were over 30 bugs which ruined functionality and the UI was clunky.</a:t>
            </a:r>
          </a:p>
        </p:txBody>
      </p:sp>
      <p:sp>
        <p:nvSpPr>
          <p:cNvPr id="20" name="Text Box 19">
            <a:extLst>
              <a:ext uri="{FF2B5EF4-FFF2-40B4-BE49-F238E27FC236}">
                <a16:creationId xmlns:a16="http://schemas.microsoft.com/office/drawing/2014/main" id="{2CC2216E-C3AD-44BB-A91A-FE8251F98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7566" y="16588543"/>
            <a:ext cx="4114800" cy="9980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60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SOLUTION</a:t>
            </a: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EBB5B19-C8E9-4AC9-B6D9-9F305731237C}"/>
              </a:ext>
            </a:extLst>
          </p:cNvPr>
          <p:cNvCxnSpPr>
            <a:cxnSpLocks/>
          </p:cNvCxnSpPr>
          <p:nvPr/>
        </p:nvCxnSpPr>
        <p:spPr>
          <a:xfrm>
            <a:off x="6482923" y="15648455"/>
            <a:ext cx="26014770" cy="0"/>
          </a:xfrm>
          <a:prstGeom prst="line">
            <a:avLst/>
          </a:prstGeom>
          <a:ln w="203200">
            <a:solidFill>
              <a:schemeClr val="bg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14A28D6-22F3-4646-9CDC-2637391E1014}"/>
              </a:ext>
            </a:extLst>
          </p:cNvPr>
          <p:cNvSpPr txBox="1"/>
          <p:nvPr/>
        </p:nvSpPr>
        <p:spPr>
          <a:xfrm>
            <a:off x="6816435" y="18097676"/>
            <a:ext cx="11675869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must fix as many bugs as possible and fix the structure of the code to be more eligible for future implementation. </a:t>
            </a:r>
          </a:p>
          <a:p>
            <a:endParaRPr lang="en-US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UI must also be re-created to be more user-friendly as well as providing the user with the proper feedback.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CE13940-0B5A-4B2F-B1CC-07584D4E7E5D}"/>
              </a:ext>
            </a:extLst>
          </p:cNvPr>
          <p:cNvCxnSpPr>
            <a:cxnSpLocks/>
          </p:cNvCxnSpPr>
          <p:nvPr/>
        </p:nvCxnSpPr>
        <p:spPr>
          <a:xfrm flipV="1">
            <a:off x="5937726" y="6180451"/>
            <a:ext cx="37953474" cy="73125"/>
          </a:xfrm>
          <a:prstGeom prst="line">
            <a:avLst/>
          </a:prstGeom>
          <a:ln w="203200">
            <a:solidFill>
              <a:schemeClr val="bg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4A1AA65-30D4-42F6-B88F-FAD4C9A1DC9F}"/>
              </a:ext>
            </a:extLst>
          </p:cNvPr>
          <p:cNvCxnSpPr>
            <a:cxnSpLocks/>
          </p:cNvCxnSpPr>
          <p:nvPr/>
        </p:nvCxnSpPr>
        <p:spPr>
          <a:xfrm flipH="1">
            <a:off x="19560209" y="6253576"/>
            <a:ext cx="152400" cy="22212094"/>
          </a:xfrm>
          <a:prstGeom prst="line">
            <a:avLst/>
          </a:prstGeom>
          <a:ln w="203200">
            <a:solidFill>
              <a:schemeClr val="bg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5" name="Text Box 19">
            <a:extLst>
              <a:ext uri="{FF2B5EF4-FFF2-40B4-BE49-F238E27FC236}">
                <a16:creationId xmlns:a16="http://schemas.microsoft.com/office/drawing/2014/main" id="{41606308-D419-4123-BDB0-2529F96178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5415" y="7488731"/>
            <a:ext cx="4114800" cy="9980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60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CHANGES</a:t>
            </a: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8" name="Text Box 19">
            <a:extLst>
              <a:ext uri="{FF2B5EF4-FFF2-40B4-BE49-F238E27FC236}">
                <a16:creationId xmlns:a16="http://schemas.microsoft.com/office/drawing/2014/main" id="{37938E2D-97DB-4E0D-B8A9-A8E41BA0C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29634" y="6940705"/>
            <a:ext cx="6005824" cy="9980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60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SCREENSHOTS</a:t>
            </a: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BEE75A2-9394-4FE0-A758-5D20E054B50F}"/>
              </a:ext>
            </a:extLst>
          </p:cNvPr>
          <p:cNvSpPr txBox="1"/>
          <p:nvPr/>
        </p:nvSpPr>
        <p:spPr>
          <a:xfrm>
            <a:off x="20370596" y="9091649"/>
            <a:ext cx="1202815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Tx/>
              <a:buChar char="-"/>
            </a:pPr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 has been rebuilt</a:t>
            </a:r>
          </a:p>
          <a:p>
            <a:pPr marL="857250" indent="-857250">
              <a:buFontTx/>
              <a:buChar char="-"/>
            </a:pPr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Coding structure has been fixed</a:t>
            </a:r>
          </a:p>
          <a:p>
            <a:pPr marL="857250" indent="-857250">
              <a:buFontTx/>
              <a:buChar char="-"/>
            </a:pPr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 70% of bugs have been fixed</a:t>
            </a:r>
          </a:p>
          <a:p>
            <a:pPr marL="857250" indent="-857250">
              <a:buFontTx/>
              <a:buChar char="-"/>
            </a:pPr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Functionality for all </a:t>
            </a:r>
            <a:r>
              <a:rPr lang="en-US" sz="6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gamemodes</a:t>
            </a:r>
            <a:endParaRPr lang="en-US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857250">
              <a:buFontTx/>
              <a:buChar char="-"/>
            </a:pPr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Database has been created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A0748F2-508B-4DF0-8874-9AD2CBE3E42F}"/>
              </a:ext>
            </a:extLst>
          </p:cNvPr>
          <p:cNvCxnSpPr>
            <a:cxnSpLocks/>
          </p:cNvCxnSpPr>
          <p:nvPr/>
        </p:nvCxnSpPr>
        <p:spPr>
          <a:xfrm flipH="1">
            <a:off x="32421493" y="6253576"/>
            <a:ext cx="152400" cy="22212094"/>
          </a:xfrm>
          <a:prstGeom prst="line">
            <a:avLst/>
          </a:prstGeom>
          <a:ln w="203200">
            <a:solidFill>
              <a:schemeClr val="bg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44" name="Picture 43">
            <a:extLst>
              <a:ext uri="{FF2B5EF4-FFF2-40B4-BE49-F238E27FC236}">
                <a16:creationId xmlns:a16="http://schemas.microsoft.com/office/drawing/2014/main" id="{750890B9-4D93-448F-AFF2-A76961DC27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6539" y="17929964"/>
            <a:ext cx="4837837" cy="7803527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CF03B57-01D0-4B6C-8B6F-A7FE33E456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6202" y="8138180"/>
            <a:ext cx="4991894" cy="769072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A713B55-6EB8-42E6-BEEC-A74205AB9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38905" y="8138180"/>
            <a:ext cx="4715295" cy="769072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3AAABB1-0485-4E05-B246-6DA9790270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74093" y="18021577"/>
            <a:ext cx="5458630" cy="7803527"/>
          </a:xfrm>
          <a:prstGeom prst="rect">
            <a:avLst/>
          </a:prstGeom>
        </p:spPr>
      </p:pic>
      <p:sp>
        <p:nvSpPr>
          <p:cNvPr id="50" name="Text Box 19">
            <a:extLst>
              <a:ext uri="{FF2B5EF4-FFF2-40B4-BE49-F238E27FC236}">
                <a16:creationId xmlns:a16="http://schemas.microsoft.com/office/drawing/2014/main" id="{2716D1A3-1E9D-4814-AA09-E4FE29B1F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6833" y="16770924"/>
            <a:ext cx="8500896" cy="9980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60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FUTURE</a:t>
            </a:r>
            <a:endParaRPr lang="en-US" sz="3075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746A9D5-1A91-4D87-8E3F-9EDD5F65C64B}"/>
              </a:ext>
            </a:extLst>
          </p:cNvPr>
          <p:cNvSpPr txBox="1"/>
          <p:nvPr/>
        </p:nvSpPr>
        <p:spPr>
          <a:xfrm>
            <a:off x="20024389" y="19060537"/>
            <a:ext cx="123971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Tx/>
              <a:buChar char="-"/>
            </a:pPr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 are ordered by exact date</a:t>
            </a:r>
          </a:p>
          <a:p>
            <a:pPr marL="857250" indent="-857250">
              <a:buFontTx/>
              <a:buChar char="-"/>
            </a:pPr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settings including backgrounds</a:t>
            </a:r>
          </a:p>
          <a:p>
            <a:pPr marL="857250" indent="-857250">
              <a:buFontTx/>
              <a:buChar char="-"/>
            </a:pPr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Proper transitions between all resolutions</a:t>
            </a:r>
          </a:p>
          <a:p>
            <a:pPr marL="857250" indent="-857250">
              <a:buFontTx/>
              <a:buChar char="-"/>
            </a:pPr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 the database and code base</a:t>
            </a:r>
          </a:p>
          <a:p>
            <a:pPr marL="857250" indent="-857250">
              <a:buFontTx/>
              <a:buChar char="-"/>
            </a:pPr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 any left-over bugs</a:t>
            </a:r>
          </a:p>
        </p:txBody>
      </p:sp>
    </p:spTree>
    <p:extLst>
      <p:ext uri="{BB962C8B-B14F-4D97-AF65-F5344CB8AC3E}">
        <p14:creationId xmlns:p14="http://schemas.microsoft.com/office/powerpoint/2010/main" val="440650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F7B03C9F-CFCF-4D70-B0A0-7B47DC722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8800" b="1" dirty="0">
                <a:solidFill>
                  <a:schemeClr val="bg1"/>
                </a:solidFill>
              </a:rPr>
              <a:t>&lt;Dept/School Name&gt;</a:t>
            </a:r>
          </a:p>
          <a:p>
            <a:pPr eaLnBrk="1" hangingPunct="1"/>
            <a:r>
              <a:rPr lang="en-US" altLang="en-US" sz="5400" i="1" dirty="0">
                <a:solidFill>
                  <a:schemeClr val="bg1"/>
                </a:solidFill>
              </a:rPr>
              <a:t>&lt;Semester&gt; &lt;Year&gt; Senior Design Project</a:t>
            </a:r>
          </a:p>
        </p:txBody>
      </p:sp>
      <p:sp>
        <p:nvSpPr>
          <p:cNvPr id="37" name="Text Box 12">
            <a:extLst>
              <a:ext uri="{FF2B5EF4-FFF2-40B4-BE49-F238E27FC236}">
                <a16:creationId xmlns:a16="http://schemas.microsoft.com/office/drawing/2014/main" id="{A16799FF-41A7-4F9F-85E6-C075AAC12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2979162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0FFFF"/>
                </a:solidFill>
              </a:rPr>
              <a:t>&lt;Project Title&gt;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Students: </a:t>
            </a:r>
            <a:r>
              <a:rPr lang="en-US" altLang="en-US" sz="3500" dirty="0">
                <a:solidFill>
                  <a:schemeClr val="bg1"/>
                </a:solidFill>
              </a:rPr>
              <a:t>&lt;Students’ Name&gt;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Mentor:</a:t>
            </a:r>
            <a:r>
              <a:rPr lang="en-US" altLang="en-US" sz="3500" b="1" i="1" dirty="0">
                <a:solidFill>
                  <a:schemeClr val="bg1"/>
                </a:solidFill>
              </a:rPr>
              <a:t> </a:t>
            </a:r>
            <a:r>
              <a:rPr lang="en-US" altLang="en-US" sz="3500" i="1" dirty="0">
                <a:solidFill>
                  <a:schemeClr val="bg1"/>
                </a:solidFill>
              </a:rPr>
              <a:t>&lt;</a:t>
            </a:r>
            <a:r>
              <a:rPr lang="en-US" altLang="en-US" sz="3500" dirty="0">
                <a:solidFill>
                  <a:schemeClr val="bg1"/>
                </a:solidFill>
              </a:rPr>
              <a:t>Mentor</a:t>
            </a:r>
            <a:r>
              <a:rPr lang="en-US" altLang="ja-JP" sz="3500" dirty="0">
                <a:solidFill>
                  <a:schemeClr val="bg1"/>
                </a:solidFill>
              </a:rPr>
              <a:t>s Name&gt;,</a:t>
            </a:r>
            <a:r>
              <a:rPr lang="en-US" altLang="ja-JP" sz="3500" i="1" dirty="0">
                <a:solidFill>
                  <a:schemeClr val="bg1"/>
                </a:solidFill>
              </a:rPr>
              <a:t> &lt;</a:t>
            </a:r>
            <a:r>
              <a:rPr lang="en-US" altLang="ja-JP" sz="3500" dirty="0">
                <a:solidFill>
                  <a:schemeClr val="bg1"/>
                </a:solidFill>
              </a:rPr>
              <a:t>Affiliation&gt; (</a:t>
            </a:r>
            <a:r>
              <a:rPr lang="en-US" altLang="ja-JP" sz="3500" i="1" dirty="0">
                <a:solidFill>
                  <a:schemeClr val="bg1"/>
                </a:solidFill>
              </a:rPr>
              <a:t>if different from Instructor and where applicable)</a:t>
            </a:r>
            <a:r>
              <a:rPr lang="en-US" altLang="ja-JP" sz="3500" dirty="0">
                <a:solidFill>
                  <a:schemeClr val="bg1"/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bg1"/>
                </a:solidFill>
              </a:rPr>
              <a:t> </a:t>
            </a:r>
            <a:r>
              <a:rPr lang="en-US" altLang="en-US" sz="3500" i="1" dirty="0">
                <a:solidFill>
                  <a:schemeClr val="bg1"/>
                </a:solidFill>
              </a:rPr>
              <a:t>&lt;</a:t>
            </a:r>
            <a:r>
              <a:rPr lang="en-US" altLang="en-US" sz="3500" dirty="0">
                <a:solidFill>
                  <a:schemeClr val="bg1"/>
                </a:solidFill>
              </a:rPr>
              <a:t>Instructor/Faculty </a:t>
            </a:r>
            <a:r>
              <a:rPr lang="en-US" altLang="ja-JP" sz="3500" dirty="0">
                <a:solidFill>
                  <a:schemeClr val="bg1"/>
                </a:solidFill>
              </a:rPr>
              <a:t>Name&gt;,</a:t>
            </a:r>
            <a:r>
              <a:rPr lang="en-US" altLang="ja-JP" sz="3500" i="1" dirty="0">
                <a:solidFill>
                  <a:schemeClr val="bg1"/>
                </a:solidFill>
              </a:rPr>
              <a:t> </a:t>
            </a:r>
            <a:r>
              <a:rPr lang="en-US" altLang="en-US" sz="3500" dirty="0">
                <a:solidFill>
                  <a:schemeClr val="bg1"/>
                </a:solidFill>
              </a:rPr>
              <a:t>Florida International University</a:t>
            </a:r>
          </a:p>
        </p:txBody>
      </p:sp>
      <p:sp>
        <p:nvSpPr>
          <p:cNvPr id="39" name="TextBox 41">
            <a:extLst>
              <a:ext uri="{FF2B5EF4-FFF2-40B4-BE49-F238E27FC236}">
                <a16:creationId xmlns:a16="http://schemas.microsoft.com/office/drawing/2014/main" id="{77CB1644-00A0-4AF1-AD18-F7013758B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1136650"/>
            <a:ext cx="318135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rgbClr val="333399"/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rgbClr val="333399"/>
                </a:solidFill>
              </a:rPr>
              <a:t>School logo</a:t>
            </a:r>
          </a:p>
        </p:txBody>
      </p:sp>
      <p:sp>
        <p:nvSpPr>
          <p:cNvPr id="41" name="TextBox 42">
            <a:extLst>
              <a:ext uri="{FF2B5EF4-FFF2-40B4-BE49-F238E27FC236}">
                <a16:creationId xmlns:a16="http://schemas.microsoft.com/office/drawing/2014/main" id="{9DCBCFE2-FB5D-470A-8875-9B614EB620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653" y="5973831"/>
            <a:ext cx="4596776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333399"/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5" name="Text Box 19">
            <a:extLst>
              <a:ext uri="{FF2B5EF4-FFF2-40B4-BE49-F238E27FC236}">
                <a16:creationId xmlns:a16="http://schemas.microsoft.com/office/drawing/2014/main" id="{598C47B6-536B-4A06-BD8D-4C8EB2075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7793327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6" name="Text Box 19">
            <a:extLst>
              <a:ext uri="{FF2B5EF4-FFF2-40B4-BE49-F238E27FC236}">
                <a16:creationId xmlns:a16="http://schemas.microsoft.com/office/drawing/2014/main" id="{6EA09971-4FFE-4DD7-9DFC-A0E06C2D1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57481" y="7785389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06532C5F-ACE9-4ED3-8180-EBB60A972C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7832725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8" name="Text Box 19">
            <a:extLst>
              <a:ext uri="{FF2B5EF4-FFF2-40B4-BE49-F238E27FC236}">
                <a16:creationId xmlns:a16="http://schemas.microsoft.com/office/drawing/2014/main" id="{269EC152-8B1C-4A7D-A084-0D5905BC8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15176790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10" name="Text Box 19">
            <a:extLst>
              <a:ext uri="{FF2B5EF4-FFF2-40B4-BE49-F238E27FC236}">
                <a16:creationId xmlns:a16="http://schemas.microsoft.com/office/drawing/2014/main" id="{672F5560-2870-429C-8B64-4163E5209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57481" y="15176789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id="{74F4481C-9406-44B3-A451-653330380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15216188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12" name="Text Box 19">
            <a:extLst>
              <a:ext uri="{FF2B5EF4-FFF2-40B4-BE49-F238E27FC236}">
                <a16:creationId xmlns:a16="http://schemas.microsoft.com/office/drawing/2014/main" id="{644F9A4B-E671-4196-ABE9-3E0CC2ACF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24092190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847D3F6D-D6C0-450A-8B3F-5501660E59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57481" y="24092190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CF740477-4FA0-4BBB-B59B-982FBB70F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24131588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18" name="Text Box 72">
            <a:extLst>
              <a:ext uri="{FF2B5EF4-FFF2-40B4-BE49-F238E27FC236}">
                <a16:creationId xmlns:a16="http://schemas.microsoft.com/office/drawing/2014/main" id="{04336508-EA3D-4B89-8316-1F22DC8D1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5820" y="31775400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bg2"/>
                </a:solidFill>
              </a:rPr>
              <a:t>The material presented in this poster is based upon the work supported by XXXXX (</a:t>
            </a:r>
            <a:r>
              <a:rPr lang="en-US" altLang="en-US" sz="2400" i="1" dirty="0">
                <a:solidFill>
                  <a:schemeClr val="bg2"/>
                </a:solidFill>
              </a:rPr>
              <a:t>name of the project sponsor: federal, state or local government, or corporate partners, where applicable</a:t>
            </a:r>
            <a:r>
              <a:rPr lang="en-US" altLang="en-US" sz="2400" dirty="0">
                <a:solidFill>
                  <a:schemeClr val="bg2"/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20" name="Text Box 19">
            <a:extLst>
              <a:ext uri="{FF2B5EF4-FFF2-40B4-BE49-F238E27FC236}">
                <a16:creationId xmlns:a16="http://schemas.microsoft.com/office/drawing/2014/main" id="{689AD506-6E2C-44FC-88D5-A5E74F7E6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0651" y="31264309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0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46" name="TextBox 18">
            <a:extLst>
              <a:ext uri="{FF2B5EF4-FFF2-40B4-BE49-F238E27FC236}">
                <a16:creationId xmlns:a16="http://schemas.microsoft.com/office/drawing/2014/main" id="{99AD64F7-07EC-467F-9BDF-FCB36E9DA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236" y="29129844"/>
            <a:ext cx="3668265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rgbClr val="FFFF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</p:spTree>
    <p:extLst>
      <p:ext uri="{BB962C8B-B14F-4D97-AF65-F5344CB8AC3E}">
        <p14:creationId xmlns:p14="http://schemas.microsoft.com/office/powerpoint/2010/main" val="2285486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899C4F-194D-47FC-918D-4EED357B8EAD}">
  <ds:schemaRefs>
    <ds:schemaRef ds:uri="http://purl.org/dc/dcmitype/"/>
    <ds:schemaRef ds:uri="http://schemas.microsoft.com/office/2006/documentManagement/types"/>
    <ds:schemaRef ds:uri="8234652b-4e88-4c30-a994-e272914a045d"/>
    <ds:schemaRef ds:uri="http://purl.org/dc/elements/1.1/"/>
    <ds:schemaRef ds:uri="59a830c1-7073-48e7-a623-528add45a120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3129</TotalTime>
  <Words>1282</Words>
  <Application>Microsoft Office PowerPoint</Application>
  <PresentationFormat>Custom</PresentationFormat>
  <Paragraphs>135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Neue Haas Grotesk Text Pro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Jonathan Zamora</cp:lastModifiedBy>
  <cp:revision>78</cp:revision>
  <dcterms:created xsi:type="dcterms:W3CDTF">2019-06-25T19:12:02Z</dcterms:created>
  <dcterms:modified xsi:type="dcterms:W3CDTF">2021-07-31T15:32:28Z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