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27" roundtripDataSignature="AMtx7mikoiXKQ4Z98kapPB4Qstl7omJg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90C5282-5ACE-435D-8298-1BE0321BB477}">
  <a:tblStyle styleId="{590C5282-5ACE-435D-8298-1BE0321BB477}"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7"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e56647f0d0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ge56647f0d0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0" name="Google Shape;17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e56647f0d0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ge56647f0d0_0_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e56647f0d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3" name="Google Shape;193;ge56647f0d0_0_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4" name="Google Shape;20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6" name="Google Shape;21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5" name="Google Shape;23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4" name="Google Shape;25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e5769dc8d8_4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3" name="Google Shape;273;ge5769dc8d8_4_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4" name="Google Shape;294;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 name="Google Shape;6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7" name="Google Shape;8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e5769dc8d8_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ge5769dc8d8_4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 name="Google Shape;12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 name="Shape 9"/>
        <p:cNvGrpSpPr/>
        <p:nvPr/>
      </p:nvGrpSpPr>
      <p:grpSpPr>
        <a:xfrm>
          <a:off x="0" y="0"/>
          <a:ext cx="0" cy="0"/>
          <a:chOff x="0" y="0"/>
          <a:chExt cx="0" cy="0"/>
        </a:xfrm>
      </p:grpSpPr>
      <p:sp>
        <p:nvSpPr>
          <p:cNvPr id="10" name="Google Shape;10;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 name="Google Shape;11;p2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2" name="Google Shape;12;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32"/>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32"/>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 name="Shape 13"/>
        <p:cNvGrpSpPr/>
        <p:nvPr/>
      </p:nvGrpSpPr>
      <p:grpSpPr>
        <a:xfrm>
          <a:off x="0" y="0"/>
          <a:ext cx="0" cy="0"/>
          <a:chOff x="0" y="0"/>
          <a:chExt cx="0" cy="0"/>
        </a:xfrm>
      </p:grpSpPr>
      <p:sp>
        <p:nvSpPr>
          <p:cNvPr id="14" name="Google Shape;14;p2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5" name="Google Shape;15;p2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Font typeface="Helvetica Neue"/>
              <a:buNone/>
              <a:defRPr sz="2800">
                <a:latin typeface="Helvetica Neue"/>
                <a:ea typeface="Helvetica Neue"/>
                <a:cs typeface="Helvetica Neue"/>
                <a:sym typeface="Helvetica Neue"/>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6" name="Google Shape;16;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25"/>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2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2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2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2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2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29"/>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30"/>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30"/>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30"/>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30"/>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3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Helvetica Neue"/>
              <a:buNone/>
              <a:defRPr b="0" i="0" sz="28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Helvetica Neue"/>
              <a:buChar char="●"/>
              <a:defRPr b="0" i="0" sz="1800" u="none" cap="none" strike="noStrike">
                <a:solidFill>
                  <a:schemeClr val="dk2"/>
                </a:solidFill>
                <a:latin typeface="Helvetica Neue"/>
                <a:ea typeface="Helvetica Neue"/>
                <a:cs typeface="Helvetica Neue"/>
                <a:sym typeface="Helvetica Neue"/>
              </a:defRPr>
            </a:lvl1pPr>
            <a:lvl2pPr indent="-317500" lvl="1" marL="914400" marR="0" rtl="0" algn="l">
              <a:lnSpc>
                <a:spcPct val="115000"/>
              </a:lnSpc>
              <a:spcBef>
                <a:spcPts val="0"/>
              </a:spcBef>
              <a:spcAft>
                <a:spcPts val="0"/>
              </a:spcAft>
              <a:buClr>
                <a:schemeClr val="dk2"/>
              </a:buClr>
              <a:buSzPts val="1400"/>
              <a:buFont typeface="Helvetica Neue"/>
              <a:buChar char="○"/>
              <a:defRPr b="0" i="0" sz="1400" u="none" cap="none" strike="noStrike">
                <a:solidFill>
                  <a:schemeClr val="dk2"/>
                </a:solidFill>
                <a:latin typeface="Helvetica Neue"/>
                <a:ea typeface="Helvetica Neue"/>
                <a:cs typeface="Helvetica Neue"/>
                <a:sym typeface="Helvetica Neue"/>
              </a:defRPr>
            </a:lvl2pPr>
            <a:lvl3pPr indent="-317500" lvl="2" marL="1371600" marR="0" rtl="0" algn="l">
              <a:lnSpc>
                <a:spcPct val="115000"/>
              </a:lnSpc>
              <a:spcBef>
                <a:spcPts val="0"/>
              </a:spcBef>
              <a:spcAft>
                <a:spcPts val="0"/>
              </a:spcAft>
              <a:buClr>
                <a:schemeClr val="dk2"/>
              </a:buClr>
              <a:buSzPts val="1400"/>
              <a:buFont typeface="Helvetica Neue"/>
              <a:buChar char="■"/>
              <a:defRPr b="0" i="0" sz="1400" u="none" cap="none" strike="noStrike">
                <a:solidFill>
                  <a:schemeClr val="dk2"/>
                </a:solidFill>
                <a:latin typeface="Helvetica Neue"/>
                <a:ea typeface="Helvetica Neue"/>
                <a:cs typeface="Helvetica Neue"/>
                <a:sym typeface="Helvetica Neue"/>
              </a:defRPr>
            </a:lvl3pPr>
            <a:lvl4pPr indent="-317500" lvl="3" marL="1828800" marR="0" rtl="0" algn="l">
              <a:lnSpc>
                <a:spcPct val="115000"/>
              </a:lnSpc>
              <a:spcBef>
                <a:spcPts val="0"/>
              </a:spcBef>
              <a:spcAft>
                <a:spcPts val="0"/>
              </a:spcAft>
              <a:buClr>
                <a:schemeClr val="dk2"/>
              </a:buClr>
              <a:buSzPts val="1400"/>
              <a:buFont typeface="Helvetica Neue"/>
              <a:buChar char="●"/>
              <a:defRPr b="0" i="0" sz="1400" u="none" cap="none" strike="noStrike">
                <a:solidFill>
                  <a:schemeClr val="dk2"/>
                </a:solidFill>
                <a:latin typeface="Helvetica Neue"/>
                <a:ea typeface="Helvetica Neue"/>
                <a:cs typeface="Helvetica Neue"/>
                <a:sym typeface="Helvetica Neue"/>
              </a:defRPr>
            </a:lvl4pPr>
            <a:lvl5pPr indent="-317500" lvl="4" marL="2286000" marR="0" rtl="0" algn="l">
              <a:lnSpc>
                <a:spcPct val="115000"/>
              </a:lnSpc>
              <a:spcBef>
                <a:spcPts val="0"/>
              </a:spcBef>
              <a:spcAft>
                <a:spcPts val="0"/>
              </a:spcAft>
              <a:buClr>
                <a:schemeClr val="dk2"/>
              </a:buClr>
              <a:buSzPts val="1400"/>
              <a:buFont typeface="Helvetica Neue"/>
              <a:buChar char="○"/>
              <a:defRPr b="0" i="0" sz="1400" u="none" cap="none" strike="noStrike">
                <a:solidFill>
                  <a:schemeClr val="dk2"/>
                </a:solidFill>
                <a:latin typeface="Helvetica Neue"/>
                <a:ea typeface="Helvetica Neue"/>
                <a:cs typeface="Helvetica Neue"/>
                <a:sym typeface="Helvetica Neue"/>
              </a:defRPr>
            </a:lvl5pPr>
            <a:lvl6pPr indent="-317500" lvl="5" marL="2743200" marR="0" rtl="0" algn="l">
              <a:lnSpc>
                <a:spcPct val="115000"/>
              </a:lnSpc>
              <a:spcBef>
                <a:spcPts val="0"/>
              </a:spcBef>
              <a:spcAft>
                <a:spcPts val="0"/>
              </a:spcAft>
              <a:buClr>
                <a:schemeClr val="dk2"/>
              </a:buClr>
              <a:buSzPts val="1400"/>
              <a:buFont typeface="Helvetica Neue"/>
              <a:buChar char="■"/>
              <a:defRPr b="0" i="0" sz="1400" u="none" cap="none" strike="noStrike">
                <a:solidFill>
                  <a:schemeClr val="dk2"/>
                </a:solidFill>
                <a:latin typeface="Helvetica Neue"/>
                <a:ea typeface="Helvetica Neue"/>
                <a:cs typeface="Helvetica Neue"/>
                <a:sym typeface="Helvetica Neue"/>
              </a:defRPr>
            </a:lvl6pPr>
            <a:lvl7pPr indent="-317500" lvl="6" marL="3200400" marR="0" rtl="0" algn="l">
              <a:lnSpc>
                <a:spcPct val="115000"/>
              </a:lnSpc>
              <a:spcBef>
                <a:spcPts val="0"/>
              </a:spcBef>
              <a:spcAft>
                <a:spcPts val="0"/>
              </a:spcAft>
              <a:buClr>
                <a:schemeClr val="dk2"/>
              </a:buClr>
              <a:buSzPts val="1400"/>
              <a:buFont typeface="Helvetica Neue"/>
              <a:buChar char="●"/>
              <a:defRPr b="0" i="0" sz="1400" u="none" cap="none" strike="noStrike">
                <a:solidFill>
                  <a:schemeClr val="dk2"/>
                </a:solidFill>
                <a:latin typeface="Helvetica Neue"/>
                <a:ea typeface="Helvetica Neue"/>
                <a:cs typeface="Helvetica Neue"/>
                <a:sym typeface="Helvetica Neue"/>
              </a:defRPr>
            </a:lvl7pPr>
            <a:lvl8pPr indent="-317500" lvl="7" marL="3657600" marR="0" rtl="0" algn="l">
              <a:lnSpc>
                <a:spcPct val="115000"/>
              </a:lnSpc>
              <a:spcBef>
                <a:spcPts val="0"/>
              </a:spcBef>
              <a:spcAft>
                <a:spcPts val="0"/>
              </a:spcAft>
              <a:buClr>
                <a:schemeClr val="dk2"/>
              </a:buClr>
              <a:buSzPts val="1400"/>
              <a:buFont typeface="Helvetica Neue"/>
              <a:buChar char="○"/>
              <a:defRPr b="0" i="0" sz="1400" u="none" cap="none" strike="noStrike">
                <a:solidFill>
                  <a:schemeClr val="dk2"/>
                </a:solidFill>
                <a:latin typeface="Helvetica Neue"/>
                <a:ea typeface="Helvetica Neue"/>
                <a:cs typeface="Helvetica Neue"/>
                <a:sym typeface="Helvetica Neue"/>
              </a:defRPr>
            </a:lvl8pPr>
            <a:lvl9pPr indent="-317500" lvl="8" marL="4114800" marR="0" rtl="0" algn="l">
              <a:lnSpc>
                <a:spcPct val="115000"/>
              </a:lnSpc>
              <a:spcBef>
                <a:spcPts val="0"/>
              </a:spcBef>
              <a:spcAft>
                <a:spcPts val="0"/>
              </a:spcAft>
              <a:buClr>
                <a:schemeClr val="dk2"/>
              </a:buClr>
              <a:buSzPts val="1400"/>
              <a:buFont typeface="Helvetica Neue"/>
              <a:buChar char="■"/>
              <a:defRPr b="0" i="0" sz="1400" u="none" cap="none" strike="noStrike">
                <a:solidFill>
                  <a:schemeClr val="dk2"/>
                </a:solidFill>
                <a:latin typeface="Helvetica Neue"/>
                <a:ea typeface="Helvetica Neue"/>
                <a:cs typeface="Helvetica Neue"/>
                <a:sym typeface="Helvetica Neue"/>
              </a:defRPr>
            </a:lvl9pPr>
          </a:lstStyle>
          <a:p/>
        </p:txBody>
      </p:sp>
      <p:sp>
        <p:nvSpPr>
          <p:cNvPr id="8" name="Google Shape;8;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21.png"/><Relationship Id="rId5" Type="http://schemas.openxmlformats.org/officeDocument/2006/relationships/image" Target="../media/image1.png"/><Relationship Id="rId6"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19.png"/><Relationship Id="rId7"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hyperlink" Target="https://community-connect.fiu.edu/" TargetMode="External"/><Relationship Id="rId4" Type="http://schemas.openxmlformats.org/officeDocument/2006/relationships/image" Target="../media/image7.png"/><Relationship Id="rId5" Type="http://schemas.openxmlformats.org/officeDocument/2006/relationships/image" Target="../media/image1.png"/><Relationship Id="rId6" Type="http://schemas.openxmlformats.org/officeDocument/2006/relationships/image" Target="../media/image5.png"/><Relationship Id="rId7"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2.png"/><Relationship Id="rId6"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14.png"/><Relationship Id="rId7"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6.png"/><Relationship Id="rId9" Type="http://schemas.openxmlformats.org/officeDocument/2006/relationships/image" Target="../media/image5.png"/><Relationship Id="rId5" Type="http://schemas.openxmlformats.org/officeDocument/2006/relationships/image" Target="../media/image15.png"/><Relationship Id="rId6" Type="http://schemas.openxmlformats.org/officeDocument/2006/relationships/image" Target="../media/image12.png"/><Relationship Id="rId7" Type="http://schemas.openxmlformats.org/officeDocument/2006/relationships/image" Target="../media/image8.png"/><Relationship Id="rId8"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1"/>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6" name="Google Shape;56;p1"/>
          <p:cNvPicPr preferRelativeResize="0"/>
          <p:nvPr/>
        </p:nvPicPr>
        <p:blipFill rotWithShape="1">
          <a:blip r:embed="rId3">
            <a:alphaModFix/>
          </a:blip>
          <a:srcRect b="0" l="0" r="0" t="0"/>
          <a:stretch/>
        </p:blipFill>
        <p:spPr>
          <a:xfrm>
            <a:off x="76925" y="67623"/>
            <a:ext cx="624876" cy="536176"/>
          </a:xfrm>
          <a:prstGeom prst="rect">
            <a:avLst/>
          </a:prstGeom>
          <a:noFill/>
          <a:ln>
            <a:noFill/>
          </a:ln>
        </p:spPr>
      </p:pic>
      <p:pic>
        <p:nvPicPr>
          <p:cNvPr id="57" name="Google Shape;57;p1"/>
          <p:cNvPicPr preferRelativeResize="0"/>
          <p:nvPr/>
        </p:nvPicPr>
        <p:blipFill rotWithShape="1">
          <a:blip r:embed="rId4">
            <a:alphaModFix/>
          </a:blip>
          <a:srcRect b="0" l="0" r="0" t="0"/>
          <a:stretch/>
        </p:blipFill>
        <p:spPr>
          <a:xfrm>
            <a:off x="8072725" y="67625"/>
            <a:ext cx="999852" cy="572700"/>
          </a:xfrm>
          <a:prstGeom prst="rect">
            <a:avLst/>
          </a:prstGeom>
          <a:noFill/>
          <a:ln>
            <a:noFill/>
          </a:ln>
        </p:spPr>
      </p:pic>
      <p:pic>
        <p:nvPicPr>
          <p:cNvPr id="58" name="Google Shape;58;p1"/>
          <p:cNvPicPr preferRelativeResize="0"/>
          <p:nvPr/>
        </p:nvPicPr>
        <p:blipFill rotWithShape="1">
          <a:blip r:embed="rId5">
            <a:alphaModFix/>
          </a:blip>
          <a:srcRect b="2418" l="0" r="0" t="-2420"/>
          <a:stretch/>
        </p:blipFill>
        <p:spPr>
          <a:xfrm>
            <a:off x="5948275" y="1248626"/>
            <a:ext cx="2646653" cy="3476326"/>
          </a:xfrm>
          <a:prstGeom prst="rect">
            <a:avLst/>
          </a:prstGeom>
          <a:noFill/>
          <a:ln>
            <a:noFill/>
          </a:ln>
        </p:spPr>
      </p:pic>
      <p:sp>
        <p:nvSpPr>
          <p:cNvPr id="59" name="Google Shape;59;p1"/>
          <p:cNvSpPr txBox="1"/>
          <p:nvPr/>
        </p:nvSpPr>
        <p:spPr>
          <a:xfrm>
            <a:off x="413275" y="1215375"/>
            <a:ext cx="5535000" cy="798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992"/>
              <a:buFont typeface="Arial"/>
              <a:buNone/>
            </a:pPr>
            <a:r>
              <a:rPr b="0" i="0" lang="en" sz="1992" u="none" cap="none" strike="noStrike">
                <a:solidFill>
                  <a:schemeClr val="dk1"/>
                </a:solidFill>
                <a:latin typeface="Helvetica Neue"/>
                <a:ea typeface="Helvetica Neue"/>
                <a:cs typeface="Helvetica Neue"/>
                <a:sym typeface="Helvetica Neue"/>
              </a:rPr>
              <a:t>Project: Community Connect </a:t>
            </a:r>
            <a:endParaRPr b="0" i="0" sz="1992"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992"/>
              <a:buFont typeface="Arial"/>
              <a:buNone/>
            </a:pPr>
            <a:r>
              <a:rPr b="0" i="0" lang="en" sz="1992" u="none" cap="none" strike="noStrike">
                <a:solidFill>
                  <a:schemeClr val="dk1"/>
                </a:solidFill>
                <a:latin typeface="Helvetica Neue"/>
                <a:ea typeface="Helvetica Neue"/>
                <a:cs typeface="Helvetica Neue"/>
                <a:sym typeface="Helvetica Neue"/>
              </a:rPr>
              <a:t>Mitigating the Impacts of COVID-19</a:t>
            </a:r>
            <a:endParaRPr b="0" i="0" sz="1992" u="none" cap="none" strike="noStrike">
              <a:solidFill>
                <a:schemeClr val="dk1"/>
              </a:solidFill>
              <a:latin typeface="Helvetica Neue"/>
              <a:ea typeface="Helvetica Neue"/>
              <a:cs typeface="Helvetica Neue"/>
              <a:sym typeface="Helvetica Neue"/>
            </a:endParaRPr>
          </a:p>
        </p:txBody>
      </p:sp>
      <p:graphicFrame>
        <p:nvGraphicFramePr>
          <p:cNvPr id="60" name="Google Shape;60;p1"/>
          <p:cNvGraphicFramePr/>
          <p:nvPr/>
        </p:nvGraphicFramePr>
        <p:xfrm>
          <a:off x="413275" y="2133800"/>
          <a:ext cx="3000000" cy="3000000"/>
        </p:xfrm>
        <a:graphic>
          <a:graphicData uri="http://schemas.openxmlformats.org/drawingml/2006/table">
            <a:tbl>
              <a:tblPr>
                <a:noFill/>
                <a:tableStyleId>{590C5282-5ACE-435D-8298-1BE0321BB477}</a:tableStyleId>
              </a:tblPr>
              <a:tblGrid>
                <a:gridCol w="2376425"/>
                <a:gridCol w="2798175"/>
              </a:tblGrid>
              <a:tr h="2173625">
                <a:tc>
                  <a:txBody>
                    <a:bodyPr/>
                    <a:lstStyle/>
                    <a:p>
                      <a:pPr indent="0" lvl="0" marL="0" marR="0" rtl="0" algn="l">
                        <a:lnSpc>
                          <a:spcPct val="80000"/>
                        </a:lnSpc>
                        <a:spcBef>
                          <a:spcPts val="0"/>
                        </a:spcBef>
                        <a:spcAft>
                          <a:spcPts val="0"/>
                        </a:spcAft>
                        <a:buClr>
                          <a:schemeClr val="dk1"/>
                        </a:buClr>
                        <a:buSzPts val="1100"/>
                        <a:buFont typeface="Arial"/>
                        <a:buNone/>
                      </a:pPr>
                      <a:r>
                        <a:rPr lang="en" sz="1800" u="none" cap="none" strike="noStrike">
                          <a:solidFill>
                            <a:schemeClr val="dk1"/>
                          </a:solidFill>
                          <a:latin typeface="Helvetica Neue"/>
                          <a:ea typeface="Helvetica Neue"/>
                          <a:cs typeface="Helvetica Neue"/>
                          <a:sym typeface="Helvetica Neue"/>
                        </a:rPr>
                        <a:t>Team Members:</a:t>
                      </a:r>
                      <a:endParaRPr sz="1800" u="none" cap="none" strike="noStrike">
                        <a:solidFill>
                          <a:srgbClr val="434343"/>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t/>
                      </a:r>
                      <a:endParaRPr sz="1400" u="none" cap="none" strike="noStrike">
                        <a:solidFill>
                          <a:srgbClr val="434343"/>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rPr lang="en" sz="1400" u="none" cap="none" strike="noStrike">
                          <a:solidFill>
                            <a:srgbClr val="434343"/>
                          </a:solidFill>
                          <a:latin typeface="Helvetica Neue"/>
                          <a:ea typeface="Helvetica Neue"/>
                          <a:cs typeface="Helvetica Neue"/>
                          <a:sym typeface="Helvetica Neue"/>
                        </a:rPr>
                        <a:t>Capstone 1:</a:t>
                      </a:r>
                      <a:endParaRPr sz="1400" u="none" cap="none" strike="noStrike">
                        <a:solidFill>
                          <a:srgbClr val="434343"/>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t/>
                      </a:r>
                      <a:endParaRPr b="1" sz="1400" u="none" cap="none" strike="noStrike">
                        <a:solidFill>
                          <a:schemeClr val="dk2"/>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rPr lang="en">
                          <a:solidFill>
                            <a:schemeClr val="dk2"/>
                          </a:solidFill>
                          <a:latin typeface="Helvetica Neue"/>
                          <a:ea typeface="Helvetica Neue"/>
                          <a:cs typeface="Helvetica Neue"/>
                          <a:sym typeface="Helvetica Neue"/>
                        </a:rPr>
                        <a:t>Sebastian De los Rios</a:t>
                      </a:r>
                      <a:r>
                        <a:rPr lang="en" sz="1400" u="none" cap="none" strike="noStrike">
                          <a:solidFill>
                            <a:schemeClr val="dk2"/>
                          </a:solidFill>
                          <a:latin typeface="Helvetica Neue"/>
                          <a:ea typeface="Helvetica Neue"/>
                          <a:cs typeface="Helvetica Neue"/>
                          <a:sym typeface="Helvetica Neue"/>
                        </a:rPr>
                        <a:t>, </a:t>
                      </a:r>
                      <a:endParaRPr sz="1400" u="none" cap="none" strike="noStrike">
                        <a:solidFill>
                          <a:schemeClr val="dk2"/>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rPr lang="en">
                          <a:solidFill>
                            <a:schemeClr val="dk2"/>
                          </a:solidFill>
                          <a:latin typeface="Helvetica Neue"/>
                          <a:ea typeface="Helvetica Neue"/>
                          <a:cs typeface="Helvetica Neue"/>
                          <a:sym typeface="Helvetica Neue"/>
                        </a:rPr>
                        <a:t>Sebastian Gomez</a:t>
                      </a:r>
                      <a:r>
                        <a:rPr lang="en" sz="1400" u="none" cap="none" strike="noStrike">
                          <a:solidFill>
                            <a:schemeClr val="dk2"/>
                          </a:solidFill>
                          <a:latin typeface="Helvetica Neue"/>
                          <a:ea typeface="Helvetica Neue"/>
                          <a:cs typeface="Helvetica Neue"/>
                          <a:sym typeface="Helvetica Neue"/>
                        </a:rPr>
                        <a:t>,</a:t>
                      </a:r>
                      <a:endParaRPr sz="1400" u="none" cap="none" strike="noStrike">
                        <a:solidFill>
                          <a:schemeClr val="dk2"/>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rPr lang="en">
                          <a:solidFill>
                            <a:schemeClr val="dk2"/>
                          </a:solidFill>
                          <a:latin typeface="Helvetica Neue"/>
                          <a:ea typeface="Helvetica Neue"/>
                          <a:cs typeface="Helvetica Neue"/>
                          <a:sym typeface="Helvetica Neue"/>
                        </a:rPr>
                        <a:t>Arquimides Cala </a:t>
                      </a:r>
                      <a:r>
                        <a:rPr lang="en" sz="1400" u="none" cap="none" strike="noStrike">
                          <a:solidFill>
                            <a:schemeClr val="dk2"/>
                          </a:solidFill>
                          <a:latin typeface="Helvetica Neue"/>
                          <a:ea typeface="Helvetica Neue"/>
                          <a:cs typeface="Helvetica Neue"/>
                          <a:sym typeface="Helvetica Neue"/>
                        </a:rPr>
                        <a:t>,</a:t>
                      </a:r>
                      <a:endParaRPr sz="1400" u="none" cap="none" strike="noStrike">
                        <a:solidFill>
                          <a:schemeClr val="dk2"/>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rPr lang="en">
                          <a:solidFill>
                            <a:schemeClr val="dk2"/>
                          </a:solidFill>
                          <a:latin typeface="Helvetica Neue"/>
                          <a:ea typeface="Helvetica Neue"/>
                          <a:cs typeface="Helvetica Neue"/>
                          <a:sym typeface="Helvetica Neue"/>
                        </a:rPr>
                        <a:t>David </a:t>
                      </a:r>
                      <a:r>
                        <a:rPr lang="en" sz="1400" u="none" cap="none" strike="noStrike">
                          <a:solidFill>
                            <a:schemeClr val="dk2"/>
                          </a:solidFill>
                          <a:latin typeface="Helvetica Neue"/>
                          <a:ea typeface="Helvetica Neue"/>
                          <a:cs typeface="Helvetica Neue"/>
                          <a:sym typeface="Helvetica Neue"/>
                        </a:rPr>
                        <a:t>Garcia</a:t>
                      </a:r>
                      <a:endParaRPr sz="1400" u="none" cap="none" strike="noStrike">
                        <a:solidFill>
                          <a:schemeClr val="dk2"/>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t/>
                      </a:r>
                      <a:endParaRPr sz="1400" u="none" cap="none" strike="noStrike">
                        <a:solidFill>
                          <a:schemeClr val="dk2"/>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t/>
                      </a:r>
                      <a:endParaRPr sz="2225" u="none" cap="none" strike="noStrike">
                        <a:solidFill>
                          <a:schemeClr val="dk2"/>
                        </a:solidFill>
                        <a:latin typeface="Helvetica Neue"/>
                        <a:ea typeface="Helvetica Neue"/>
                        <a:cs typeface="Helvetica Neue"/>
                        <a:sym typeface="Helvetica Neue"/>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l">
                        <a:lnSpc>
                          <a:spcPct val="80000"/>
                        </a:lnSpc>
                        <a:spcBef>
                          <a:spcPts val="0"/>
                        </a:spcBef>
                        <a:spcAft>
                          <a:spcPts val="0"/>
                        </a:spcAft>
                        <a:buClr>
                          <a:schemeClr val="dk1"/>
                        </a:buClr>
                        <a:buSzPts val="1100"/>
                        <a:buFont typeface="Arial"/>
                        <a:buNone/>
                      </a:pPr>
                      <a:r>
                        <a:t/>
                      </a:r>
                      <a:endParaRPr sz="1200" u="none" cap="none" strike="noStrike">
                        <a:solidFill>
                          <a:srgbClr val="434343"/>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t/>
                      </a:r>
                      <a:endParaRPr sz="1200" u="none" cap="none" strike="noStrike">
                        <a:solidFill>
                          <a:srgbClr val="434343"/>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t/>
                      </a:r>
                      <a:endParaRPr sz="1200" u="none" cap="none" strike="noStrike">
                        <a:solidFill>
                          <a:srgbClr val="434343"/>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rPr lang="en" sz="1200" u="none" cap="none" strike="noStrike">
                          <a:solidFill>
                            <a:srgbClr val="434343"/>
                          </a:solidFill>
                          <a:latin typeface="Helvetica Neue"/>
                          <a:ea typeface="Helvetica Neue"/>
                          <a:cs typeface="Helvetica Neue"/>
                          <a:sym typeface="Helvetica Neue"/>
                        </a:rPr>
                        <a:t>Capstone 2</a:t>
                      </a:r>
                      <a:r>
                        <a:rPr lang="en" sz="1200">
                          <a:solidFill>
                            <a:srgbClr val="434343"/>
                          </a:solidFill>
                          <a:latin typeface="Helvetica Neue"/>
                          <a:ea typeface="Helvetica Neue"/>
                          <a:cs typeface="Helvetica Neue"/>
                          <a:sym typeface="Helvetica Neue"/>
                        </a:rPr>
                        <a:t> / Senior Project</a:t>
                      </a:r>
                      <a:r>
                        <a:rPr lang="en" sz="1200" u="none" cap="none" strike="noStrike">
                          <a:solidFill>
                            <a:srgbClr val="434343"/>
                          </a:solidFill>
                          <a:latin typeface="Helvetica Neue"/>
                          <a:ea typeface="Helvetica Neue"/>
                          <a:cs typeface="Helvetica Neue"/>
                          <a:sym typeface="Helvetica Neue"/>
                        </a:rPr>
                        <a:t>:</a:t>
                      </a:r>
                      <a:endParaRPr sz="1200" u="none" cap="none" strike="noStrike">
                        <a:solidFill>
                          <a:srgbClr val="434343"/>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t/>
                      </a:r>
                      <a:endParaRPr b="1" sz="1200" u="none" cap="none" strike="noStrike">
                        <a:solidFill>
                          <a:schemeClr val="dk2"/>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rPr lang="en">
                          <a:solidFill>
                            <a:srgbClr val="666666"/>
                          </a:solidFill>
                          <a:latin typeface="Helvetica Neue"/>
                          <a:ea typeface="Helvetica Neue"/>
                          <a:cs typeface="Helvetica Neue"/>
                          <a:sym typeface="Helvetica Neue"/>
                        </a:rPr>
                        <a:t>Gretel Gomez Rodriguez</a:t>
                      </a:r>
                      <a:r>
                        <a:rPr lang="en" sz="1400" u="none" cap="none" strike="noStrike">
                          <a:solidFill>
                            <a:srgbClr val="666666"/>
                          </a:solidFill>
                          <a:latin typeface="Helvetica Neue"/>
                          <a:ea typeface="Helvetica Neue"/>
                          <a:cs typeface="Helvetica Neue"/>
                          <a:sym typeface="Helvetica Neue"/>
                        </a:rPr>
                        <a:t>,</a:t>
                      </a:r>
                      <a:endParaRPr sz="1400" u="none" cap="none" strike="noStrike">
                        <a:solidFill>
                          <a:srgbClr val="666666"/>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rPr lang="en">
                          <a:solidFill>
                            <a:srgbClr val="666666"/>
                          </a:solidFill>
                          <a:latin typeface="Helvetica Neue"/>
                          <a:ea typeface="Helvetica Neue"/>
                          <a:cs typeface="Helvetica Neue"/>
                          <a:sym typeface="Helvetica Neue"/>
                        </a:rPr>
                        <a:t>Dayana Garcia Garcia,</a:t>
                      </a:r>
                      <a:endParaRPr sz="1400" u="none" cap="none" strike="noStrike">
                        <a:solidFill>
                          <a:srgbClr val="666666"/>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rPr lang="en">
                          <a:solidFill>
                            <a:srgbClr val="666666"/>
                          </a:solidFill>
                          <a:latin typeface="Helvetica Neue"/>
                          <a:ea typeface="Helvetica Neue"/>
                          <a:cs typeface="Helvetica Neue"/>
                          <a:sym typeface="Helvetica Neue"/>
                        </a:rPr>
                        <a:t>Carolina Rodriguez</a:t>
                      </a:r>
                      <a:r>
                        <a:rPr lang="en" sz="1400" u="none" cap="none" strike="noStrike">
                          <a:solidFill>
                            <a:srgbClr val="666666"/>
                          </a:solidFill>
                          <a:latin typeface="Helvetica Neue"/>
                          <a:ea typeface="Helvetica Neue"/>
                          <a:cs typeface="Helvetica Neue"/>
                          <a:sym typeface="Helvetica Neue"/>
                        </a:rPr>
                        <a:t>,</a:t>
                      </a:r>
                      <a:endParaRPr sz="1400" u="none" cap="none" strike="noStrike">
                        <a:solidFill>
                          <a:srgbClr val="666666"/>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rPr lang="en">
                          <a:solidFill>
                            <a:srgbClr val="666666"/>
                          </a:solidFill>
                          <a:latin typeface="Helvetica Neue"/>
                          <a:ea typeface="Helvetica Neue"/>
                          <a:cs typeface="Helvetica Neue"/>
                          <a:sym typeface="Helvetica Neue"/>
                        </a:rPr>
                        <a:t>Juan Grajales,</a:t>
                      </a:r>
                      <a:endParaRPr sz="1400" u="none" cap="none" strike="noStrike">
                        <a:solidFill>
                          <a:srgbClr val="666666"/>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chemeClr val="dk1"/>
                        </a:buClr>
                        <a:buSzPts val="1100"/>
                        <a:buFont typeface="Arial"/>
                        <a:buNone/>
                      </a:pPr>
                      <a:r>
                        <a:rPr lang="en">
                          <a:solidFill>
                            <a:srgbClr val="666666"/>
                          </a:solidFill>
                          <a:latin typeface="Helvetica Neue"/>
                          <a:ea typeface="Helvetica Neue"/>
                          <a:cs typeface="Helvetica Neue"/>
                          <a:sym typeface="Helvetica Neue"/>
                        </a:rPr>
                        <a:t>Norlan A. Castillo Narvaez</a:t>
                      </a:r>
                      <a:endParaRPr sz="1200" u="none" cap="none" strike="noStrike">
                        <a:solidFill>
                          <a:srgbClr val="666666"/>
                        </a:solidFill>
                        <a:latin typeface="Helvetica Neue"/>
                        <a:ea typeface="Helvetica Neue"/>
                        <a:cs typeface="Helvetica Neue"/>
                        <a:sym typeface="Helvetica Neue"/>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
        <p:nvSpPr>
          <p:cNvPr id="61" name="Google Shape;61;p1"/>
          <p:cNvSpPr txBox="1"/>
          <p:nvPr/>
        </p:nvSpPr>
        <p:spPr>
          <a:xfrm>
            <a:off x="413275" y="4195450"/>
            <a:ext cx="5108100" cy="529500"/>
          </a:xfrm>
          <a:prstGeom prst="rect">
            <a:avLst/>
          </a:prstGeom>
          <a:noFill/>
          <a:ln>
            <a:noFill/>
          </a:ln>
        </p:spPr>
        <p:txBody>
          <a:bodyPr anchorCtr="0" anchor="t" bIns="91425" lIns="91425" spcFirstLastPara="1" rIns="91425" wrap="square" tIns="91425">
            <a:spAutoFit/>
          </a:bodyPr>
          <a:lstStyle/>
          <a:p>
            <a:pPr indent="0" lvl="0" marL="0" marR="0" rtl="0" algn="l">
              <a:lnSpc>
                <a:spcPct val="80000"/>
              </a:lnSpc>
              <a:spcBef>
                <a:spcPts val="0"/>
              </a:spcBef>
              <a:spcAft>
                <a:spcPts val="0"/>
              </a:spcAft>
              <a:buClr>
                <a:srgbClr val="000000"/>
              </a:buClr>
              <a:buSzPts val="1400"/>
              <a:buFont typeface="Arial"/>
              <a:buNone/>
            </a:pPr>
            <a:r>
              <a:rPr b="0" i="0" lang="en" sz="1400" u="none" cap="none" strike="noStrike">
                <a:solidFill>
                  <a:srgbClr val="434343"/>
                </a:solidFill>
                <a:latin typeface="Helvetica Neue"/>
                <a:ea typeface="Helvetica Neue"/>
                <a:cs typeface="Helvetica Neue"/>
                <a:sym typeface="Helvetica Neue"/>
              </a:rPr>
              <a:t>Mentors: Shahin Vassigh, Manuel Toledo, </a:t>
            </a:r>
            <a:r>
              <a:rPr lang="en">
                <a:solidFill>
                  <a:srgbClr val="434343"/>
                </a:solidFill>
                <a:latin typeface="Helvetica Neue"/>
                <a:ea typeface="Helvetica Neue"/>
                <a:cs typeface="Helvetica Neue"/>
                <a:sym typeface="Helvetica Neue"/>
              </a:rPr>
              <a:t>Marcus </a:t>
            </a:r>
            <a:r>
              <a:rPr lang="en" sz="1200">
                <a:solidFill>
                  <a:schemeClr val="dk1"/>
                </a:solidFill>
                <a:latin typeface="Helvetica Neue"/>
                <a:ea typeface="Helvetica Neue"/>
                <a:cs typeface="Helvetica Neue"/>
                <a:sym typeface="Helvetica Neue"/>
              </a:rPr>
              <a:t>Muñoz</a:t>
            </a:r>
            <a:endParaRPr b="0" i="0" sz="1400" u="none" cap="none" strike="noStrike">
              <a:solidFill>
                <a:srgbClr val="434343"/>
              </a:solidFill>
              <a:latin typeface="Helvetica Neue"/>
              <a:ea typeface="Helvetica Neue"/>
              <a:cs typeface="Helvetica Neue"/>
              <a:sym typeface="Helvetica Neue"/>
            </a:endParaRPr>
          </a:p>
          <a:p>
            <a:pPr indent="0" lvl="0" marL="0" marR="0" rtl="0" algn="l">
              <a:lnSpc>
                <a:spcPct val="80000"/>
              </a:lnSpc>
              <a:spcBef>
                <a:spcPts val="0"/>
              </a:spcBef>
              <a:spcAft>
                <a:spcPts val="0"/>
              </a:spcAft>
              <a:buClr>
                <a:srgbClr val="000000"/>
              </a:buClr>
              <a:buSzPts val="1400"/>
              <a:buFont typeface="Arial"/>
              <a:buNone/>
            </a:pPr>
            <a:r>
              <a:rPr b="0" i="0" lang="en" sz="1400" u="none" cap="none" strike="noStrike">
                <a:solidFill>
                  <a:srgbClr val="434343"/>
                </a:solidFill>
                <a:latin typeface="Helvetica Neue"/>
                <a:ea typeface="Helvetica Neue"/>
                <a:cs typeface="Helvetica Neue"/>
                <a:sym typeface="Helvetica Neue"/>
              </a:rPr>
              <a:t>Instructor: Masoud Sadjadi</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ge56647f0d0_0_12"/>
          <p:cNvSpPr txBox="1"/>
          <p:nvPr>
            <p:ph type="title"/>
          </p:nvPr>
        </p:nvSpPr>
        <p:spPr>
          <a:xfrm>
            <a:off x="219700" y="1062400"/>
            <a:ext cx="4972500" cy="11949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a:t>Sequence Diagrams</a:t>
            </a:r>
            <a:r>
              <a:rPr lang="en"/>
              <a:t> </a:t>
            </a:r>
            <a:endParaRPr/>
          </a:p>
        </p:txBody>
      </p:sp>
      <p:sp>
        <p:nvSpPr>
          <p:cNvPr id="163" name="Google Shape;163;ge56647f0d0_0_12"/>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4" name="Google Shape;164;ge56647f0d0_0_12"/>
          <p:cNvPicPr preferRelativeResize="0"/>
          <p:nvPr/>
        </p:nvPicPr>
        <p:blipFill rotWithShape="1">
          <a:blip r:embed="rId3">
            <a:alphaModFix/>
          </a:blip>
          <a:srcRect b="0" l="0" r="0" t="0"/>
          <a:stretch/>
        </p:blipFill>
        <p:spPr>
          <a:xfrm>
            <a:off x="76925" y="67623"/>
            <a:ext cx="624876" cy="536176"/>
          </a:xfrm>
          <a:prstGeom prst="rect">
            <a:avLst/>
          </a:prstGeom>
          <a:noFill/>
          <a:ln>
            <a:noFill/>
          </a:ln>
        </p:spPr>
      </p:pic>
      <p:pic>
        <p:nvPicPr>
          <p:cNvPr id="165" name="Google Shape;165;ge56647f0d0_0_12"/>
          <p:cNvPicPr preferRelativeResize="0"/>
          <p:nvPr/>
        </p:nvPicPr>
        <p:blipFill rotWithShape="1">
          <a:blip r:embed="rId4">
            <a:alphaModFix/>
          </a:blip>
          <a:srcRect b="0" l="0" r="0" t="0"/>
          <a:stretch/>
        </p:blipFill>
        <p:spPr>
          <a:xfrm>
            <a:off x="8072725" y="67625"/>
            <a:ext cx="999852" cy="572700"/>
          </a:xfrm>
          <a:prstGeom prst="rect">
            <a:avLst/>
          </a:prstGeom>
          <a:noFill/>
          <a:ln>
            <a:noFill/>
          </a:ln>
        </p:spPr>
      </p:pic>
      <p:sp>
        <p:nvSpPr>
          <p:cNvPr id="166" name="Google Shape;166;ge56647f0d0_0_12"/>
          <p:cNvSpPr/>
          <p:nvPr/>
        </p:nvSpPr>
        <p:spPr>
          <a:xfrm>
            <a:off x="0" y="744588"/>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7" name="Google Shape;167;ge56647f0d0_0_12"/>
          <p:cNvPicPr preferRelativeResize="0"/>
          <p:nvPr/>
        </p:nvPicPr>
        <p:blipFill>
          <a:blip r:embed="rId5">
            <a:alphaModFix/>
          </a:blip>
          <a:stretch>
            <a:fillRect/>
          </a:stretch>
        </p:blipFill>
        <p:spPr>
          <a:xfrm>
            <a:off x="1224475" y="1778400"/>
            <a:ext cx="4404125" cy="3274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9"/>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System Design: Architecture</a:t>
            </a:r>
            <a:endParaRPr/>
          </a:p>
        </p:txBody>
      </p:sp>
      <p:pic>
        <p:nvPicPr>
          <p:cNvPr id="173" name="Google Shape;173;p9"/>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174" name="Google Shape;174;p9"/>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9"/>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6" name="Google Shape;176;p9"/>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177" name="Google Shape;177;p9"/>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sp>
        <p:nvSpPr>
          <p:cNvPr id="178" name="Google Shape;178;p9"/>
          <p:cNvSpPr txBox="1"/>
          <p:nvPr/>
        </p:nvSpPr>
        <p:spPr>
          <a:xfrm>
            <a:off x="5498475" y="1710425"/>
            <a:ext cx="2959200" cy="1908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Helvetica Neue"/>
                <a:ea typeface="Helvetica Neue"/>
                <a:cs typeface="Helvetica Neue"/>
                <a:sym typeface="Helvetica Neue"/>
              </a:rPr>
              <a:t>This system architecture represents the deployed server version. </a:t>
            </a:r>
            <a:endParaRPr b="0" i="0" sz="16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600"/>
              <a:buFont typeface="Arial"/>
              <a:buNone/>
            </a:pPr>
            <a:r>
              <a:rPr lang="en" sz="1600">
                <a:latin typeface="Helvetica Neue"/>
                <a:ea typeface="Helvetica Neue"/>
                <a:cs typeface="Helvetica Neue"/>
                <a:sym typeface="Helvetica Neue"/>
              </a:rPr>
              <a:t>At the bottom of the slide you can see the </a:t>
            </a:r>
            <a:r>
              <a:rPr lang="en" sz="1600">
                <a:latin typeface="Helvetica Neue"/>
                <a:ea typeface="Helvetica Neue"/>
                <a:cs typeface="Helvetica Neue"/>
                <a:sym typeface="Helvetica Neue"/>
              </a:rPr>
              <a:t>backend</a:t>
            </a:r>
            <a:r>
              <a:rPr lang="en" sz="1600">
                <a:latin typeface="Helvetica Neue"/>
                <a:ea typeface="Helvetica Neue"/>
                <a:cs typeface="Helvetica Neue"/>
                <a:sym typeface="Helvetica Neue"/>
              </a:rPr>
              <a:t> is running with Docker.</a:t>
            </a:r>
            <a:endParaRPr b="0" i="0" sz="1600" u="none" cap="none" strike="noStrike">
              <a:solidFill>
                <a:srgbClr val="000000"/>
              </a:solidFill>
              <a:latin typeface="Helvetica Neue"/>
              <a:ea typeface="Helvetica Neue"/>
              <a:cs typeface="Helvetica Neue"/>
              <a:sym typeface="Helvetica Neue"/>
            </a:endParaRPr>
          </a:p>
        </p:txBody>
      </p:sp>
      <p:pic>
        <p:nvPicPr>
          <p:cNvPr id="179" name="Google Shape;179;p9"/>
          <p:cNvPicPr preferRelativeResize="0"/>
          <p:nvPr/>
        </p:nvPicPr>
        <p:blipFill>
          <a:blip r:embed="rId6">
            <a:alphaModFix/>
          </a:blip>
          <a:stretch>
            <a:fillRect/>
          </a:stretch>
        </p:blipFill>
        <p:spPr>
          <a:xfrm>
            <a:off x="152400" y="1655150"/>
            <a:ext cx="4999825" cy="33359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e56647f0d0_0_22"/>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System Design: Deployment</a:t>
            </a:r>
            <a:endParaRPr/>
          </a:p>
        </p:txBody>
      </p:sp>
      <p:pic>
        <p:nvPicPr>
          <p:cNvPr id="185" name="Google Shape;185;ge56647f0d0_0_22"/>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186" name="Google Shape;186;ge56647f0d0_0_22"/>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ge56647f0d0_0_22"/>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8" name="Google Shape;188;ge56647f0d0_0_22"/>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189" name="Google Shape;189;ge56647f0d0_0_22"/>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pic>
        <p:nvPicPr>
          <p:cNvPr id="190" name="Google Shape;190;ge56647f0d0_0_22"/>
          <p:cNvPicPr preferRelativeResize="0"/>
          <p:nvPr/>
        </p:nvPicPr>
        <p:blipFill>
          <a:blip r:embed="rId6">
            <a:alphaModFix/>
          </a:blip>
          <a:stretch>
            <a:fillRect/>
          </a:stretch>
        </p:blipFill>
        <p:spPr>
          <a:xfrm>
            <a:off x="2178975" y="1655675"/>
            <a:ext cx="4786043" cy="31830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e56647f0d0_0_46"/>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Minimal Class Diagram</a:t>
            </a:r>
            <a:endParaRPr/>
          </a:p>
          <a:p>
            <a:pPr indent="0" lvl="0" marL="0" rtl="0" algn="l">
              <a:lnSpc>
                <a:spcPct val="100000"/>
              </a:lnSpc>
              <a:spcBef>
                <a:spcPts val="0"/>
              </a:spcBef>
              <a:spcAft>
                <a:spcPts val="0"/>
              </a:spcAft>
              <a:buSzPct val="111111"/>
              <a:buNone/>
            </a:pPr>
            <a:r>
              <a:t/>
            </a:r>
            <a:endParaRPr/>
          </a:p>
          <a:p>
            <a:pPr indent="0" lvl="0" marL="0" rtl="0" algn="l">
              <a:lnSpc>
                <a:spcPct val="100000"/>
              </a:lnSpc>
              <a:spcBef>
                <a:spcPts val="0"/>
              </a:spcBef>
              <a:spcAft>
                <a:spcPts val="0"/>
              </a:spcAft>
              <a:buSzPct val="111111"/>
              <a:buNone/>
            </a:pPr>
            <a:r>
              <a:t/>
            </a:r>
            <a:endParaRPr/>
          </a:p>
          <a:p>
            <a:pPr indent="0" lvl="0" marL="0" rtl="0" algn="l">
              <a:lnSpc>
                <a:spcPct val="100000"/>
              </a:lnSpc>
              <a:spcBef>
                <a:spcPts val="0"/>
              </a:spcBef>
              <a:spcAft>
                <a:spcPts val="0"/>
              </a:spcAft>
              <a:buSzPct val="111111"/>
              <a:buNone/>
            </a:pPr>
            <a:r>
              <a:t/>
            </a:r>
            <a:endParaRPr/>
          </a:p>
        </p:txBody>
      </p:sp>
      <p:pic>
        <p:nvPicPr>
          <p:cNvPr id="196" name="Google Shape;196;ge56647f0d0_0_46"/>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197" name="Google Shape;197;ge56647f0d0_0_46"/>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ge56647f0d0_0_46"/>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99" name="Google Shape;199;ge56647f0d0_0_46"/>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200" name="Google Shape;200;ge56647f0d0_0_46"/>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pic>
        <p:nvPicPr>
          <p:cNvPr id="201" name="Google Shape;201;ge56647f0d0_0_46"/>
          <p:cNvPicPr preferRelativeResize="0"/>
          <p:nvPr/>
        </p:nvPicPr>
        <p:blipFill>
          <a:blip r:embed="rId6">
            <a:alphaModFix/>
          </a:blip>
          <a:stretch>
            <a:fillRect/>
          </a:stretch>
        </p:blipFill>
        <p:spPr>
          <a:xfrm>
            <a:off x="1255525" y="1655675"/>
            <a:ext cx="3079392" cy="31830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8"/>
          <p:cNvSpPr txBox="1"/>
          <p:nvPr>
            <p:ph idx="1" type="body"/>
          </p:nvPr>
        </p:nvSpPr>
        <p:spPr>
          <a:xfrm>
            <a:off x="311700" y="1713450"/>
            <a:ext cx="7128300" cy="3001200"/>
          </a:xfrm>
          <a:prstGeom prst="rect">
            <a:avLst/>
          </a:prstGeom>
          <a:noFill/>
          <a:ln>
            <a:noFill/>
          </a:ln>
        </p:spPr>
        <p:txBody>
          <a:bodyPr anchorCtr="0" anchor="t" bIns="91425" lIns="91425" spcFirstLastPara="1" rIns="91425" wrap="square" tIns="91425">
            <a:normAutofit fontScale="92500"/>
          </a:bodyPr>
          <a:lstStyle/>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We needed to develop the complex, web-based application that would involve posting and messaging.</a:t>
            </a:r>
            <a:endParaRPr sz="1300">
              <a:solidFill>
                <a:srgbClr val="000000"/>
              </a:solidFill>
            </a:endParaRPr>
          </a:p>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We decided to work with the package and needed to choose which package will be more applicable.</a:t>
            </a:r>
            <a:endParaRPr sz="1300">
              <a:solidFill>
                <a:srgbClr val="000000"/>
              </a:solidFill>
            </a:endParaRPr>
          </a:p>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Our project has different structure when it comes to the local and deployed versions. </a:t>
            </a:r>
            <a:endParaRPr sz="1300">
              <a:solidFill>
                <a:srgbClr val="000000"/>
              </a:solidFill>
            </a:endParaRPr>
          </a:p>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We needed to have a way to test changes before deploying it to the live environment.</a:t>
            </a:r>
            <a:endParaRPr sz="1300">
              <a:solidFill>
                <a:srgbClr val="000000"/>
              </a:solidFill>
            </a:endParaRPr>
          </a:p>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After we test the code we wanted to deploy our application to production environment.</a:t>
            </a:r>
            <a:endParaRPr sz="1300">
              <a:solidFill>
                <a:srgbClr val="000000"/>
              </a:solidFill>
            </a:endParaRPr>
          </a:p>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We needed to do the research on technologies we never used before (Docker, Django etc.).  </a:t>
            </a:r>
            <a:endParaRPr sz="1300">
              <a:solidFill>
                <a:srgbClr val="000000"/>
              </a:solidFill>
            </a:endParaRPr>
          </a:p>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We needed  to research possible COVID-related resources and implement relevant features.</a:t>
            </a:r>
            <a:endParaRPr sz="1300">
              <a:solidFill>
                <a:srgbClr val="000000"/>
              </a:solidFill>
            </a:endParaRPr>
          </a:p>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We needed simple but informative UI to improve user experience and would attract users.</a:t>
            </a:r>
            <a:endParaRPr sz="1300">
              <a:solidFill>
                <a:srgbClr val="000000"/>
              </a:solidFill>
            </a:endParaRPr>
          </a:p>
          <a:p>
            <a:pPr indent="-304989" lvl="0" marL="457200" rtl="0" algn="l">
              <a:lnSpc>
                <a:spcPct val="115000"/>
              </a:lnSpc>
              <a:spcBef>
                <a:spcPts val="0"/>
              </a:spcBef>
              <a:spcAft>
                <a:spcPts val="0"/>
              </a:spcAft>
              <a:buClr>
                <a:srgbClr val="000000"/>
              </a:buClr>
              <a:buSzPct val="100000"/>
              <a:buAutoNum type="arabicPeriod"/>
            </a:pPr>
            <a:r>
              <a:rPr lang="en" sz="1300">
                <a:solidFill>
                  <a:srgbClr val="000000"/>
                </a:solidFill>
              </a:rPr>
              <a:t>We needed to overcome certain APIs restrictions.</a:t>
            </a:r>
            <a:endParaRPr sz="1300">
              <a:solidFill>
                <a:srgbClr val="000000"/>
              </a:solidFill>
            </a:endParaRPr>
          </a:p>
          <a:p>
            <a:pPr indent="0" lvl="0" marL="0" rtl="0" algn="l">
              <a:lnSpc>
                <a:spcPct val="115000"/>
              </a:lnSpc>
              <a:spcBef>
                <a:spcPts val="1200"/>
              </a:spcBef>
              <a:spcAft>
                <a:spcPts val="1200"/>
              </a:spcAft>
              <a:buSzPct val="149688"/>
              <a:buNone/>
            </a:pPr>
            <a:r>
              <a:t/>
            </a:r>
            <a:endParaRPr sz="1300"/>
          </a:p>
        </p:txBody>
      </p:sp>
      <p:sp>
        <p:nvSpPr>
          <p:cNvPr id="207" name="Google Shape;207;p8"/>
          <p:cNvSpPr txBox="1"/>
          <p:nvPr>
            <p:ph type="title"/>
          </p:nvPr>
        </p:nvSpPr>
        <p:spPr>
          <a:xfrm>
            <a:off x="422725" y="10311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Challenges we faced</a:t>
            </a:r>
            <a:endParaRPr/>
          </a:p>
        </p:txBody>
      </p:sp>
      <p:pic>
        <p:nvPicPr>
          <p:cNvPr id="208" name="Google Shape;208;p8"/>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pic>
        <p:nvPicPr>
          <p:cNvPr id="209" name="Google Shape;209;p8"/>
          <p:cNvPicPr preferRelativeResize="0"/>
          <p:nvPr/>
        </p:nvPicPr>
        <p:blipFill rotWithShape="1">
          <a:blip r:embed="rId4">
            <a:alphaModFix/>
          </a:blip>
          <a:srcRect b="0" l="0" r="0" t="0"/>
          <a:stretch/>
        </p:blipFill>
        <p:spPr>
          <a:xfrm>
            <a:off x="7239050" y="2104512"/>
            <a:ext cx="1527050" cy="1440825"/>
          </a:xfrm>
          <a:prstGeom prst="rect">
            <a:avLst/>
          </a:prstGeom>
          <a:noFill/>
          <a:ln>
            <a:noFill/>
          </a:ln>
        </p:spPr>
      </p:pic>
      <p:sp>
        <p:nvSpPr>
          <p:cNvPr id="210" name="Google Shape;210;p8"/>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8"/>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12" name="Google Shape;212;p8"/>
          <p:cNvPicPr preferRelativeResize="0"/>
          <p:nvPr/>
        </p:nvPicPr>
        <p:blipFill rotWithShape="1">
          <a:blip r:embed="rId5">
            <a:alphaModFix/>
          </a:blip>
          <a:srcRect b="0" l="0" r="0" t="0"/>
          <a:stretch/>
        </p:blipFill>
        <p:spPr>
          <a:xfrm>
            <a:off x="76925" y="67623"/>
            <a:ext cx="624876" cy="536176"/>
          </a:xfrm>
          <a:prstGeom prst="rect">
            <a:avLst/>
          </a:prstGeom>
          <a:noFill/>
          <a:ln>
            <a:noFill/>
          </a:ln>
        </p:spPr>
      </p:pic>
      <p:pic>
        <p:nvPicPr>
          <p:cNvPr id="213" name="Google Shape;213;p8"/>
          <p:cNvPicPr preferRelativeResize="0"/>
          <p:nvPr/>
        </p:nvPicPr>
        <p:blipFill rotWithShape="1">
          <a:blip r:embed="rId6">
            <a:alphaModFix/>
          </a:blip>
          <a:srcRect b="0" l="0" r="0" t="0"/>
          <a:stretch/>
        </p:blipFill>
        <p:spPr>
          <a:xfrm>
            <a:off x="8072725" y="67625"/>
            <a:ext cx="999852"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10"/>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Results: Home Page</a:t>
            </a:r>
            <a:endParaRPr/>
          </a:p>
        </p:txBody>
      </p:sp>
      <p:pic>
        <p:nvPicPr>
          <p:cNvPr id="219" name="Google Shape;219;p10"/>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220" name="Google Shape;220;p10"/>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10"/>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22" name="Google Shape;222;p10"/>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223" name="Google Shape;223;p10"/>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pic>
        <p:nvPicPr>
          <p:cNvPr id="224" name="Google Shape;224;p10"/>
          <p:cNvPicPr preferRelativeResize="0"/>
          <p:nvPr/>
        </p:nvPicPr>
        <p:blipFill>
          <a:blip r:embed="rId6">
            <a:alphaModFix/>
          </a:blip>
          <a:stretch>
            <a:fillRect/>
          </a:stretch>
        </p:blipFill>
        <p:spPr>
          <a:xfrm>
            <a:off x="730525" y="1769375"/>
            <a:ext cx="5334559" cy="3183023"/>
          </a:xfrm>
          <a:prstGeom prst="rect">
            <a:avLst/>
          </a:prstGeom>
          <a:noFill/>
          <a:ln>
            <a:noFill/>
          </a:ln>
        </p:spPr>
      </p:pic>
      <p:sp>
        <p:nvSpPr>
          <p:cNvPr id="225" name="Google Shape;225;p10"/>
          <p:cNvSpPr/>
          <p:nvPr/>
        </p:nvSpPr>
        <p:spPr>
          <a:xfrm rot="10800000">
            <a:off x="707375" y="49351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10"/>
          <p:cNvSpPr/>
          <p:nvPr/>
        </p:nvSpPr>
        <p:spPr>
          <a:xfrm rot="5400000">
            <a:off x="492275" y="47200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0"/>
          <p:cNvSpPr/>
          <p:nvPr/>
        </p:nvSpPr>
        <p:spPr>
          <a:xfrm rot="5400000">
            <a:off x="5983325" y="47647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10"/>
          <p:cNvSpPr/>
          <p:nvPr/>
        </p:nvSpPr>
        <p:spPr>
          <a:xfrm>
            <a:off x="5768225" y="49798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10"/>
          <p:cNvSpPr/>
          <p:nvPr/>
        </p:nvSpPr>
        <p:spPr>
          <a:xfrm rot="-5400000">
            <a:off x="447575" y="18530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10"/>
          <p:cNvSpPr/>
          <p:nvPr/>
        </p:nvSpPr>
        <p:spPr>
          <a:xfrm rot="10800000">
            <a:off x="662675" y="16379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p10"/>
          <p:cNvSpPr/>
          <p:nvPr/>
        </p:nvSpPr>
        <p:spPr>
          <a:xfrm>
            <a:off x="5768225" y="15890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p10"/>
          <p:cNvSpPr/>
          <p:nvPr/>
        </p:nvSpPr>
        <p:spPr>
          <a:xfrm rot="-5400000">
            <a:off x="5983325" y="18041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13"/>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Results: Guides</a:t>
            </a:r>
            <a:endParaRPr/>
          </a:p>
        </p:txBody>
      </p:sp>
      <p:sp>
        <p:nvSpPr>
          <p:cNvPr id="238" name="Google Shape;238;p13"/>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13"/>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0" name="Google Shape;240;p13"/>
          <p:cNvPicPr preferRelativeResize="0"/>
          <p:nvPr/>
        </p:nvPicPr>
        <p:blipFill rotWithShape="1">
          <a:blip r:embed="rId3">
            <a:alphaModFix/>
          </a:blip>
          <a:srcRect b="0" l="0" r="0" t="0"/>
          <a:stretch/>
        </p:blipFill>
        <p:spPr>
          <a:xfrm>
            <a:off x="76925" y="67623"/>
            <a:ext cx="624876" cy="536176"/>
          </a:xfrm>
          <a:prstGeom prst="rect">
            <a:avLst/>
          </a:prstGeom>
          <a:noFill/>
          <a:ln>
            <a:noFill/>
          </a:ln>
        </p:spPr>
      </p:pic>
      <p:pic>
        <p:nvPicPr>
          <p:cNvPr id="241" name="Google Shape;241;p13"/>
          <p:cNvPicPr preferRelativeResize="0"/>
          <p:nvPr/>
        </p:nvPicPr>
        <p:blipFill rotWithShape="1">
          <a:blip r:embed="rId4">
            <a:alphaModFix/>
          </a:blip>
          <a:srcRect b="0" l="0" r="0" t="0"/>
          <a:stretch/>
        </p:blipFill>
        <p:spPr>
          <a:xfrm>
            <a:off x="8072725" y="67625"/>
            <a:ext cx="999852" cy="572700"/>
          </a:xfrm>
          <a:prstGeom prst="rect">
            <a:avLst/>
          </a:prstGeom>
          <a:noFill/>
          <a:ln>
            <a:noFill/>
          </a:ln>
        </p:spPr>
      </p:pic>
      <p:pic>
        <p:nvPicPr>
          <p:cNvPr id="242" name="Google Shape;242;p13"/>
          <p:cNvPicPr preferRelativeResize="0"/>
          <p:nvPr/>
        </p:nvPicPr>
        <p:blipFill rotWithShape="1">
          <a:blip r:embed="rId5">
            <a:alphaModFix/>
          </a:blip>
          <a:srcRect b="0" l="0" r="0" t="0"/>
          <a:stretch/>
        </p:blipFill>
        <p:spPr>
          <a:xfrm>
            <a:off x="7877775" y="3950125"/>
            <a:ext cx="1131475" cy="1002275"/>
          </a:xfrm>
          <a:prstGeom prst="rect">
            <a:avLst/>
          </a:prstGeom>
          <a:noFill/>
          <a:ln>
            <a:noFill/>
          </a:ln>
        </p:spPr>
      </p:pic>
      <p:pic>
        <p:nvPicPr>
          <p:cNvPr id="243" name="Google Shape;243;p13"/>
          <p:cNvPicPr preferRelativeResize="0"/>
          <p:nvPr/>
        </p:nvPicPr>
        <p:blipFill>
          <a:blip r:embed="rId6">
            <a:alphaModFix/>
          </a:blip>
          <a:stretch>
            <a:fillRect/>
          </a:stretch>
        </p:blipFill>
        <p:spPr>
          <a:xfrm>
            <a:off x="600825" y="1793575"/>
            <a:ext cx="3715198" cy="3183027"/>
          </a:xfrm>
          <a:prstGeom prst="rect">
            <a:avLst/>
          </a:prstGeom>
          <a:noFill/>
          <a:ln>
            <a:noFill/>
          </a:ln>
        </p:spPr>
      </p:pic>
      <p:sp>
        <p:nvSpPr>
          <p:cNvPr id="244" name="Google Shape;244;p13"/>
          <p:cNvSpPr/>
          <p:nvPr/>
        </p:nvSpPr>
        <p:spPr>
          <a:xfrm rot="10800000">
            <a:off x="701800" y="50560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13"/>
          <p:cNvSpPr/>
          <p:nvPr/>
        </p:nvSpPr>
        <p:spPr>
          <a:xfrm rot="5400000">
            <a:off x="486700" y="48409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13"/>
          <p:cNvSpPr/>
          <p:nvPr/>
        </p:nvSpPr>
        <p:spPr>
          <a:xfrm rot="5400000">
            <a:off x="4154525" y="48409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13"/>
          <p:cNvSpPr/>
          <p:nvPr/>
        </p:nvSpPr>
        <p:spPr>
          <a:xfrm>
            <a:off x="3939425" y="50560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8" name="Google Shape;248;p13"/>
          <p:cNvSpPr/>
          <p:nvPr/>
        </p:nvSpPr>
        <p:spPr>
          <a:xfrm rot="-5400000">
            <a:off x="447575" y="18530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9" name="Google Shape;249;p13"/>
          <p:cNvSpPr/>
          <p:nvPr/>
        </p:nvSpPr>
        <p:spPr>
          <a:xfrm rot="10800000">
            <a:off x="662675" y="16379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13"/>
          <p:cNvSpPr/>
          <p:nvPr/>
        </p:nvSpPr>
        <p:spPr>
          <a:xfrm>
            <a:off x="3939425" y="16652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13"/>
          <p:cNvSpPr/>
          <p:nvPr/>
        </p:nvSpPr>
        <p:spPr>
          <a:xfrm rot="-5400000">
            <a:off x="4154525" y="18803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4"/>
          <p:cNvSpPr txBox="1"/>
          <p:nvPr>
            <p:ph type="title"/>
          </p:nvPr>
        </p:nvSpPr>
        <p:spPr>
          <a:xfrm>
            <a:off x="311700" y="1082975"/>
            <a:ext cx="8520600" cy="4116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Results: Trends</a:t>
            </a:r>
            <a:endParaRPr/>
          </a:p>
        </p:txBody>
      </p:sp>
      <p:pic>
        <p:nvPicPr>
          <p:cNvPr id="257" name="Google Shape;257;p14"/>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258" name="Google Shape;258;p14"/>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14"/>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60" name="Google Shape;260;p14"/>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261" name="Google Shape;261;p14"/>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pic>
        <p:nvPicPr>
          <p:cNvPr id="262" name="Google Shape;262;p14"/>
          <p:cNvPicPr preferRelativeResize="0"/>
          <p:nvPr/>
        </p:nvPicPr>
        <p:blipFill rotWithShape="1">
          <a:blip r:embed="rId6">
            <a:alphaModFix/>
          </a:blip>
          <a:srcRect b="0" l="0" r="0" t="1497"/>
          <a:stretch/>
        </p:blipFill>
        <p:spPr>
          <a:xfrm>
            <a:off x="823575" y="1817050"/>
            <a:ext cx="4275886" cy="3135351"/>
          </a:xfrm>
          <a:prstGeom prst="rect">
            <a:avLst/>
          </a:prstGeom>
          <a:noFill/>
          <a:ln>
            <a:noFill/>
          </a:ln>
        </p:spPr>
      </p:pic>
      <p:sp>
        <p:nvSpPr>
          <p:cNvPr id="263" name="Google Shape;263;p14"/>
          <p:cNvSpPr/>
          <p:nvPr/>
        </p:nvSpPr>
        <p:spPr>
          <a:xfrm rot="10800000">
            <a:off x="707375" y="49351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14"/>
          <p:cNvSpPr/>
          <p:nvPr/>
        </p:nvSpPr>
        <p:spPr>
          <a:xfrm rot="5400000">
            <a:off x="492275" y="47200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14"/>
          <p:cNvSpPr/>
          <p:nvPr/>
        </p:nvSpPr>
        <p:spPr>
          <a:xfrm rot="5400000">
            <a:off x="4982025" y="4765150"/>
            <a:ext cx="474900" cy="438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14"/>
          <p:cNvSpPr/>
          <p:nvPr/>
        </p:nvSpPr>
        <p:spPr>
          <a:xfrm>
            <a:off x="4775683" y="4979800"/>
            <a:ext cx="4656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14"/>
          <p:cNvSpPr/>
          <p:nvPr/>
        </p:nvSpPr>
        <p:spPr>
          <a:xfrm rot="-5400000">
            <a:off x="447575" y="18530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14"/>
          <p:cNvSpPr/>
          <p:nvPr/>
        </p:nvSpPr>
        <p:spPr>
          <a:xfrm rot="10800000">
            <a:off x="662675" y="16379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14"/>
          <p:cNvSpPr/>
          <p:nvPr/>
        </p:nvSpPr>
        <p:spPr>
          <a:xfrm>
            <a:off x="4775683" y="1589075"/>
            <a:ext cx="4656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 name="Google Shape;270;p14"/>
          <p:cNvSpPr/>
          <p:nvPr/>
        </p:nvSpPr>
        <p:spPr>
          <a:xfrm rot="-5400000">
            <a:off x="4981992" y="1804625"/>
            <a:ext cx="474900" cy="438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ge5769dc8d8_4_34"/>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Results: News </a:t>
            </a:r>
            <a:endParaRPr/>
          </a:p>
        </p:txBody>
      </p:sp>
      <p:pic>
        <p:nvPicPr>
          <p:cNvPr id="276" name="Google Shape;276;ge5769dc8d8_4_34"/>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277" name="Google Shape;277;ge5769dc8d8_4_34"/>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ge5769dc8d8_4_34"/>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79" name="Google Shape;279;ge5769dc8d8_4_34"/>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280" name="Google Shape;280;ge5769dc8d8_4_34"/>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sp>
        <p:nvSpPr>
          <p:cNvPr id="281" name="Google Shape;281;ge5769dc8d8_4_34"/>
          <p:cNvSpPr/>
          <p:nvPr/>
        </p:nvSpPr>
        <p:spPr>
          <a:xfrm rot="10800000">
            <a:off x="707375" y="49351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ge5769dc8d8_4_34"/>
          <p:cNvSpPr/>
          <p:nvPr/>
        </p:nvSpPr>
        <p:spPr>
          <a:xfrm rot="5400000">
            <a:off x="492275" y="47200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ge5769dc8d8_4_34"/>
          <p:cNvSpPr/>
          <p:nvPr/>
        </p:nvSpPr>
        <p:spPr>
          <a:xfrm rot="5400000">
            <a:off x="5297525" y="47647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4" name="Google Shape;284;ge5769dc8d8_4_34"/>
          <p:cNvSpPr/>
          <p:nvPr/>
        </p:nvSpPr>
        <p:spPr>
          <a:xfrm>
            <a:off x="5082425" y="4979800"/>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ge5769dc8d8_4_34"/>
          <p:cNvSpPr/>
          <p:nvPr/>
        </p:nvSpPr>
        <p:spPr>
          <a:xfrm rot="-5400000">
            <a:off x="447575" y="18530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ge5769dc8d8_4_34"/>
          <p:cNvSpPr/>
          <p:nvPr/>
        </p:nvSpPr>
        <p:spPr>
          <a:xfrm rot="10800000">
            <a:off x="662675" y="16379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 name="Google Shape;287;ge5769dc8d8_4_34"/>
          <p:cNvSpPr/>
          <p:nvPr/>
        </p:nvSpPr>
        <p:spPr>
          <a:xfrm>
            <a:off x="5082425" y="15890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8" name="Google Shape;288;ge5769dc8d8_4_34"/>
          <p:cNvSpPr/>
          <p:nvPr/>
        </p:nvSpPr>
        <p:spPr>
          <a:xfrm rot="-5400000">
            <a:off x="5297525" y="1804175"/>
            <a:ext cx="474900" cy="447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89" name="Google Shape;289;ge5769dc8d8_4_34"/>
          <p:cNvPicPr preferRelativeResize="0"/>
          <p:nvPr/>
        </p:nvPicPr>
        <p:blipFill rotWithShape="1">
          <a:blip r:embed="rId6">
            <a:alphaModFix/>
          </a:blip>
          <a:srcRect b="0" l="0" r="0" t="1845"/>
          <a:stretch/>
        </p:blipFill>
        <p:spPr>
          <a:xfrm>
            <a:off x="933775" y="1817050"/>
            <a:ext cx="4281149" cy="3040823"/>
          </a:xfrm>
          <a:prstGeom prst="rect">
            <a:avLst/>
          </a:prstGeom>
          <a:noFill/>
          <a:ln>
            <a:noFill/>
          </a:ln>
        </p:spPr>
      </p:pic>
      <p:pic>
        <p:nvPicPr>
          <p:cNvPr id="290" name="Google Shape;290;ge5769dc8d8_4_34"/>
          <p:cNvPicPr preferRelativeResize="0"/>
          <p:nvPr/>
        </p:nvPicPr>
        <p:blipFill rotWithShape="1">
          <a:blip r:embed="rId7">
            <a:alphaModFix/>
          </a:blip>
          <a:srcRect b="0" l="0" r="78658" t="0"/>
          <a:stretch/>
        </p:blipFill>
        <p:spPr>
          <a:xfrm>
            <a:off x="6445725" y="2571750"/>
            <a:ext cx="764598" cy="666213"/>
          </a:xfrm>
          <a:prstGeom prst="rect">
            <a:avLst/>
          </a:prstGeom>
          <a:noFill/>
          <a:ln>
            <a:noFill/>
          </a:ln>
        </p:spPr>
      </p:pic>
      <p:pic>
        <p:nvPicPr>
          <p:cNvPr id="291" name="Google Shape;291;ge5769dc8d8_4_34"/>
          <p:cNvPicPr preferRelativeResize="0"/>
          <p:nvPr/>
        </p:nvPicPr>
        <p:blipFill rotWithShape="1">
          <a:blip r:embed="rId7">
            <a:alphaModFix/>
          </a:blip>
          <a:srcRect b="0" l="21253" r="0" t="0"/>
          <a:stretch/>
        </p:blipFill>
        <p:spPr>
          <a:xfrm>
            <a:off x="5886450" y="3340425"/>
            <a:ext cx="1904275" cy="4496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16"/>
          <p:cNvSpPr txBox="1"/>
          <p:nvPr>
            <p:ph idx="1" type="body"/>
          </p:nvPr>
        </p:nvSpPr>
        <p:spPr>
          <a:xfrm>
            <a:off x="311700" y="1864750"/>
            <a:ext cx="8520600" cy="22059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en"/>
              <a:t>The current system is a completely built from the ground up decoupling all services and making a clear distinction between client and server.</a:t>
            </a:r>
            <a:endParaRPr/>
          </a:p>
          <a:p>
            <a:pPr indent="0" lvl="0" marL="0" rtl="0" algn="l">
              <a:lnSpc>
                <a:spcPct val="115000"/>
              </a:lnSpc>
              <a:spcBef>
                <a:spcPts val="1200"/>
              </a:spcBef>
              <a:spcAft>
                <a:spcPts val="1200"/>
              </a:spcAft>
              <a:buSzPts val="1800"/>
              <a:buNone/>
            </a:pPr>
            <a:r>
              <a:rPr lang="en"/>
              <a:t>The UI was redesigned to represent the Community Connect branding. Certain pages were redesigned and custom pages were added to display location relevant content related to Guides, Trends and News. </a:t>
            </a:r>
            <a:endParaRPr/>
          </a:p>
        </p:txBody>
      </p:sp>
      <p:sp>
        <p:nvSpPr>
          <p:cNvPr id="297" name="Google Shape;297;p16"/>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Conclusion</a:t>
            </a:r>
            <a:endParaRPr/>
          </a:p>
        </p:txBody>
      </p:sp>
      <p:pic>
        <p:nvPicPr>
          <p:cNvPr id="298" name="Google Shape;298;p16"/>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299" name="Google Shape;299;p16"/>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0" name="Google Shape;300;p16"/>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01" name="Google Shape;301;p16"/>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302" name="Google Shape;302;p16"/>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2"/>
          <p:cNvSpPr txBox="1"/>
          <p:nvPr>
            <p:ph idx="1" type="body"/>
          </p:nvPr>
        </p:nvSpPr>
        <p:spPr>
          <a:xfrm>
            <a:off x="3657325" y="1457725"/>
            <a:ext cx="5175300" cy="2624700"/>
          </a:xfrm>
          <a:prstGeom prst="rect">
            <a:avLst/>
          </a:prstGeom>
          <a:noFill/>
          <a:ln>
            <a:noFill/>
          </a:ln>
        </p:spPr>
        <p:txBody>
          <a:bodyPr anchorCtr="0" anchor="t" bIns="91425" lIns="91425" spcFirstLastPara="1" rIns="91425" wrap="square" tIns="91425">
            <a:normAutofit fontScale="77500" lnSpcReduction="20000"/>
          </a:bodyPr>
          <a:lstStyle/>
          <a:p>
            <a:pPr indent="0" lvl="0" marL="0" rtl="0" algn="l">
              <a:lnSpc>
                <a:spcPct val="115000"/>
              </a:lnSpc>
              <a:spcBef>
                <a:spcPts val="0"/>
              </a:spcBef>
              <a:spcAft>
                <a:spcPts val="0"/>
              </a:spcAft>
              <a:buSzPct val="122241"/>
              <a:buNone/>
            </a:pPr>
            <a:r>
              <a:rPr lang="en" sz="1900">
                <a:solidFill>
                  <a:srgbClr val="333333"/>
                </a:solidFill>
              </a:rPr>
              <a:t>Shortly after the COVID 19 pandemic start, it became obvious that we are missing online communication platform that would enable people’s communications without the need in personal meeting. The platform which would mitigate the impact of the remote lifestyle caused by pandemic. </a:t>
            </a:r>
            <a:endParaRPr sz="1900">
              <a:solidFill>
                <a:srgbClr val="333333"/>
              </a:solidFill>
            </a:endParaRPr>
          </a:p>
          <a:p>
            <a:pPr indent="0" lvl="0" marL="0" rtl="0" algn="l">
              <a:lnSpc>
                <a:spcPct val="115000"/>
              </a:lnSpc>
              <a:spcBef>
                <a:spcPts val="1200"/>
              </a:spcBef>
              <a:spcAft>
                <a:spcPts val="0"/>
              </a:spcAft>
              <a:buSzPct val="122241"/>
              <a:buNone/>
            </a:pPr>
            <a:r>
              <a:rPr lang="en" sz="1900">
                <a:solidFill>
                  <a:srgbClr val="333333"/>
                </a:solidFill>
              </a:rPr>
              <a:t>The community connect is an online  forum designed to share information about the COVID-19 heath situation. </a:t>
            </a:r>
            <a:endParaRPr sz="1900">
              <a:solidFill>
                <a:srgbClr val="333333"/>
              </a:solidFill>
            </a:endParaRPr>
          </a:p>
          <a:p>
            <a:pPr indent="0" lvl="0" marL="0" rtl="0" algn="l">
              <a:lnSpc>
                <a:spcPct val="115000"/>
              </a:lnSpc>
              <a:spcBef>
                <a:spcPts val="1200"/>
              </a:spcBef>
              <a:spcAft>
                <a:spcPts val="1200"/>
              </a:spcAft>
              <a:buSzPct val="122241"/>
              <a:buNone/>
            </a:pPr>
            <a:r>
              <a:rPr lang="en" sz="1900">
                <a:solidFill>
                  <a:srgbClr val="333333"/>
                </a:solidFill>
              </a:rPr>
              <a:t>The goal is to maintain our users to stay informed and connected during this difficult times.</a:t>
            </a:r>
            <a:endParaRPr sz="1900">
              <a:solidFill>
                <a:srgbClr val="333333"/>
              </a:solidFill>
            </a:endParaRPr>
          </a:p>
        </p:txBody>
      </p:sp>
      <p:sp>
        <p:nvSpPr>
          <p:cNvPr id="67" name="Google Shape;67;p2"/>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2"/>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Problem Definition</a:t>
            </a:r>
            <a:endParaRPr/>
          </a:p>
        </p:txBody>
      </p:sp>
      <p:pic>
        <p:nvPicPr>
          <p:cNvPr id="69" name="Google Shape;69;p2"/>
          <p:cNvPicPr preferRelativeResize="0"/>
          <p:nvPr/>
        </p:nvPicPr>
        <p:blipFill rotWithShape="1">
          <a:blip r:embed="rId3">
            <a:alphaModFix/>
          </a:blip>
          <a:srcRect b="0" l="0" r="0" t="0"/>
          <a:stretch/>
        </p:blipFill>
        <p:spPr>
          <a:xfrm>
            <a:off x="7892575" y="4082425"/>
            <a:ext cx="1131475" cy="1002275"/>
          </a:xfrm>
          <a:prstGeom prst="rect">
            <a:avLst/>
          </a:prstGeom>
          <a:noFill/>
          <a:ln>
            <a:noFill/>
          </a:ln>
        </p:spPr>
      </p:pic>
      <p:pic>
        <p:nvPicPr>
          <p:cNvPr id="70" name="Google Shape;70;p2"/>
          <p:cNvPicPr preferRelativeResize="0"/>
          <p:nvPr/>
        </p:nvPicPr>
        <p:blipFill rotWithShape="1">
          <a:blip r:embed="rId4">
            <a:alphaModFix/>
          </a:blip>
          <a:srcRect b="0" l="0" r="0" t="0"/>
          <a:stretch/>
        </p:blipFill>
        <p:spPr>
          <a:xfrm>
            <a:off x="311700" y="1761850"/>
            <a:ext cx="3345622" cy="2981602"/>
          </a:xfrm>
          <a:prstGeom prst="rect">
            <a:avLst/>
          </a:prstGeom>
          <a:noFill/>
          <a:ln>
            <a:noFill/>
          </a:ln>
        </p:spPr>
      </p:pic>
      <p:sp>
        <p:nvSpPr>
          <p:cNvPr id="71" name="Google Shape;71;p2"/>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2" name="Google Shape;72;p2"/>
          <p:cNvPicPr preferRelativeResize="0"/>
          <p:nvPr/>
        </p:nvPicPr>
        <p:blipFill rotWithShape="1">
          <a:blip r:embed="rId5">
            <a:alphaModFix/>
          </a:blip>
          <a:srcRect b="0" l="0" r="0" t="0"/>
          <a:stretch/>
        </p:blipFill>
        <p:spPr>
          <a:xfrm>
            <a:off x="76925" y="67623"/>
            <a:ext cx="624876" cy="536176"/>
          </a:xfrm>
          <a:prstGeom prst="rect">
            <a:avLst/>
          </a:prstGeom>
          <a:noFill/>
          <a:ln>
            <a:noFill/>
          </a:ln>
        </p:spPr>
      </p:pic>
      <p:pic>
        <p:nvPicPr>
          <p:cNvPr id="73" name="Google Shape;73;p2"/>
          <p:cNvPicPr preferRelativeResize="0"/>
          <p:nvPr/>
        </p:nvPicPr>
        <p:blipFill rotWithShape="1">
          <a:blip r:embed="rId6">
            <a:alphaModFix/>
          </a:blip>
          <a:srcRect b="0" l="0" r="0" t="0"/>
          <a:stretch/>
        </p:blipFill>
        <p:spPr>
          <a:xfrm>
            <a:off x="8072725" y="67625"/>
            <a:ext cx="999852" cy="5727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17"/>
          <p:cNvSpPr txBox="1"/>
          <p:nvPr>
            <p:ph idx="1" type="body"/>
          </p:nvPr>
        </p:nvSpPr>
        <p:spPr>
          <a:xfrm>
            <a:off x="4006225" y="2848925"/>
            <a:ext cx="4066500" cy="1069200"/>
          </a:xfrm>
          <a:prstGeom prst="rect">
            <a:avLst/>
          </a:prstGeom>
          <a:noFill/>
          <a:ln>
            <a:noFill/>
          </a:ln>
        </p:spPr>
        <p:txBody>
          <a:bodyPr anchorCtr="0" anchor="t" bIns="91425" lIns="91425" spcFirstLastPara="1" rIns="91425" wrap="square" tIns="91425">
            <a:normAutofit fontScale="62500"/>
          </a:bodyPr>
          <a:lstStyle/>
          <a:p>
            <a:pPr indent="0" lvl="0" marL="0" rtl="0" algn="l">
              <a:lnSpc>
                <a:spcPct val="115000"/>
              </a:lnSpc>
              <a:spcBef>
                <a:spcPts val="0"/>
              </a:spcBef>
              <a:spcAft>
                <a:spcPts val="0"/>
              </a:spcAft>
              <a:buSzPct val="142857"/>
              <a:buNone/>
            </a:pPr>
            <a:r>
              <a:rPr lang="en"/>
              <a:t>To visit and use our site please click on the following link:</a:t>
            </a:r>
            <a:endParaRPr/>
          </a:p>
          <a:p>
            <a:pPr indent="0" lvl="0" marL="0" rtl="0" algn="l">
              <a:lnSpc>
                <a:spcPct val="115000"/>
              </a:lnSpc>
              <a:spcBef>
                <a:spcPts val="1200"/>
              </a:spcBef>
              <a:spcAft>
                <a:spcPts val="0"/>
              </a:spcAft>
              <a:buSzPct val="142857"/>
              <a:buNone/>
            </a:pPr>
            <a:r>
              <a:rPr lang="en" u="sng">
                <a:solidFill>
                  <a:schemeClr val="hlink"/>
                </a:solidFill>
                <a:hlinkClick r:id="rId3"/>
              </a:rPr>
              <a:t>Community-connect.fiu.edu</a:t>
            </a:r>
            <a:endParaRPr u="sng"/>
          </a:p>
          <a:p>
            <a:pPr indent="0" lvl="0" marL="0" rtl="0" algn="l">
              <a:lnSpc>
                <a:spcPct val="115000"/>
              </a:lnSpc>
              <a:spcBef>
                <a:spcPts val="1200"/>
              </a:spcBef>
              <a:spcAft>
                <a:spcPts val="1200"/>
              </a:spcAft>
              <a:buSzPct val="142857"/>
              <a:buNone/>
            </a:pPr>
            <a:r>
              <a:t/>
            </a:r>
            <a:endParaRPr/>
          </a:p>
        </p:txBody>
      </p:sp>
      <p:sp>
        <p:nvSpPr>
          <p:cNvPr id="308" name="Google Shape;308;p17"/>
          <p:cNvSpPr txBox="1"/>
          <p:nvPr>
            <p:ph type="title"/>
          </p:nvPr>
        </p:nvSpPr>
        <p:spPr>
          <a:xfrm>
            <a:off x="311700" y="2086347"/>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en"/>
              <a:t>Thank You!</a:t>
            </a:r>
            <a:endParaRPr/>
          </a:p>
          <a:p>
            <a:pPr indent="0" lvl="0" marL="0" rtl="0" algn="ctr">
              <a:lnSpc>
                <a:spcPct val="100000"/>
              </a:lnSpc>
              <a:spcBef>
                <a:spcPts val="0"/>
              </a:spcBef>
              <a:spcAft>
                <a:spcPts val="0"/>
              </a:spcAft>
              <a:buSzPct val="111111"/>
              <a:buNone/>
            </a:pPr>
            <a:r>
              <a:t/>
            </a:r>
            <a:endParaRPr/>
          </a:p>
        </p:txBody>
      </p:sp>
      <p:pic>
        <p:nvPicPr>
          <p:cNvPr id="309" name="Google Shape;309;p17"/>
          <p:cNvPicPr preferRelativeResize="0"/>
          <p:nvPr/>
        </p:nvPicPr>
        <p:blipFill rotWithShape="1">
          <a:blip r:embed="rId4">
            <a:alphaModFix/>
          </a:blip>
          <a:srcRect b="0" l="0" r="0" t="0"/>
          <a:stretch/>
        </p:blipFill>
        <p:spPr>
          <a:xfrm>
            <a:off x="7877775" y="3950125"/>
            <a:ext cx="1131475" cy="1002275"/>
          </a:xfrm>
          <a:prstGeom prst="rect">
            <a:avLst/>
          </a:prstGeom>
          <a:noFill/>
          <a:ln>
            <a:noFill/>
          </a:ln>
        </p:spPr>
      </p:pic>
      <p:sp>
        <p:nvSpPr>
          <p:cNvPr id="310" name="Google Shape;310;p17"/>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 name="Google Shape;311;p17"/>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12" name="Google Shape;312;p17"/>
          <p:cNvPicPr preferRelativeResize="0"/>
          <p:nvPr/>
        </p:nvPicPr>
        <p:blipFill rotWithShape="1">
          <a:blip r:embed="rId5">
            <a:alphaModFix/>
          </a:blip>
          <a:srcRect b="0" l="0" r="0" t="0"/>
          <a:stretch/>
        </p:blipFill>
        <p:spPr>
          <a:xfrm>
            <a:off x="76925" y="67623"/>
            <a:ext cx="624876" cy="536176"/>
          </a:xfrm>
          <a:prstGeom prst="rect">
            <a:avLst/>
          </a:prstGeom>
          <a:noFill/>
          <a:ln>
            <a:noFill/>
          </a:ln>
        </p:spPr>
      </p:pic>
      <p:pic>
        <p:nvPicPr>
          <p:cNvPr id="313" name="Google Shape;313;p17"/>
          <p:cNvPicPr preferRelativeResize="0"/>
          <p:nvPr/>
        </p:nvPicPr>
        <p:blipFill rotWithShape="1">
          <a:blip r:embed="rId6">
            <a:alphaModFix/>
          </a:blip>
          <a:srcRect b="0" l="0" r="0" t="0"/>
          <a:stretch/>
        </p:blipFill>
        <p:spPr>
          <a:xfrm>
            <a:off x="8072725" y="67625"/>
            <a:ext cx="999852" cy="572700"/>
          </a:xfrm>
          <a:prstGeom prst="rect">
            <a:avLst/>
          </a:prstGeom>
          <a:noFill/>
          <a:ln>
            <a:noFill/>
          </a:ln>
        </p:spPr>
      </p:pic>
      <p:pic>
        <p:nvPicPr>
          <p:cNvPr id="314" name="Google Shape;314;p17"/>
          <p:cNvPicPr preferRelativeResize="0"/>
          <p:nvPr/>
        </p:nvPicPr>
        <p:blipFill rotWithShape="1">
          <a:blip r:embed="rId7">
            <a:alphaModFix/>
          </a:blip>
          <a:srcRect b="0" l="0" r="0" t="0"/>
          <a:stretch/>
        </p:blipFill>
        <p:spPr>
          <a:xfrm>
            <a:off x="152400" y="1646300"/>
            <a:ext cx="3344799" cy="33447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219700" y="1062400"/>
            <a:ext cx="4972500" cy="1194900"/>
          </a:xfrm>
          <a:prstGeom prst="rect">
            <a:avLst/>
          </a:prstGeom>
          <a:noFill/>
          <a:ln>
            <a:noFill/>
          </a:ln>
        </p:spPr>
        <p:txBody>
          <a:bodyPr anchorCtr="0" anchor="t" bIns="91425" lIns="91425" spcFirstLastPara="1" rIns="91425" wrap="square" tIns="91425">
            <a:normAutofit/>
          </a:bodyPr>
          <a:lstStyle/>
          <a:p>
            <a:pPr indent="0" lvl="0" marL="0" rtl="0" algn="l">
              <a:lnSpc>
                <a:spcPct val="100000"/>
              </a:lnSpc>
              <a:spcBef>
                <a:spcPts val="0"/>
              </a:spcBef>
              <a:spcAft>
                <a:spcPts val="0"/>
              </a:spcAft>
              <a:buSzPts val="2800"/>
              <a:buNone/>
            </a:pPr>
            <a:r>
              <a:rPr lang="en"/>
              <a:t>Use Case - Login/Logout </a:t>
            </a:r>
            <a:endParaRPr/>
          </a:p>
        </p:txBody>
      </p:sp>
      <p:sp>
        <p:nvSpPr>
          <p:cNvPr id="79" name="Google Shape;79;p21"/>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0" name="Google Shape;80;p21"/>
          <p:cNvPicPr preferRelativeResize="0"/>
          <p:nvPr/>
        </p:nvPicPr>
        <p:blipFill rotWithShape="1">
          <a:blip r:embed="rId3">
            <a:alphaModFix/>
          </a:blip>
          <a:srcRect b="0" l="0" r="0" t="0"/>
          <a:stretch/>
        </p:blipFill>
        <p:spPr>
          <a:xfrm>
            <a:off x="76925" y="67623"/>
            <a:ext cx="624876" cy="536176"/>
          </a:xfrm>
          <a:prstGeom prst="rect">
            <a:avLst/>
          </a:prstGeom>
          <a:noFill/>
          <a:ln>
            <a:noFill/>
          </a:ln>
        </p:spPr>
      </p:pic>
      <p:pic>
        <p:nvPicPr>
          <p:cNvPr id="81" name="Google Shape;81;p21"/>
          <p:cNvPicPr preferRelativeResize="0"/>
          <p:nvPr/>
        </p:nvPicPr>
        <p:blipFill rotWithShape="1">
          <a:blip r:embed="rId4">
            <a:alphaModFix/>
          </a:blip>
          <a:srcRect b="0" l="0" r="0" t="0"/>
          <a:stretch/>
        </p:blipFill>
        <p:spPr>
          <a:xfrm>
            <a:off x="8072725" y="67625"/>
            <a:ext cx="999852" cy="572700"/>
          </a:xfrm>
          <a:prstGeom prst="rect">
            <a:avLst/>
          </a:prstGeom>
          <a:noFill/>
          <a:ln>
            <a:noFill/>
          </a:ln>
        </p:spPr>
      </p:pic>
      <p:sp>
        <p:nvSpPr>
          <p:cNvPr id="82" name="Google Shape;82;p21"/>
          <p:cNvSpPr/>
          <p:nvPr/>
        </p:nvSpPr>
        <p:spPr>
          <a:xfrm>
            <a:off x="0" y="744588"/>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3" name="Google Shape;83;p21"/>
          <p:cNvPicPr preferRelativeResize="0"/>
          <p:nvPr/>
        </p:nvPicPr>
        <p:blipFill rotWithShape="1">
          <a:blip r:embed="rId5">
            <a:alphaModFix/>
          </a:blip>
          <a:srcRect b="0" l="0" r="0" t="0"/>
          <a:stretch/>
        </p:blipFill>
        <p:spPr>
          <a:xfrm>
            <a:off x="306900" y="1884581"/>
            <a:ext cx="4265099" cy="3150744"/>
          </a:xfrm>
          <a:prstGeom prst="rect">
            <a:avLst/>
          </a:prstGeom>
          <a:noFill/>
          <a:ln>
            <a:noFill/>
          </a:ln>
        </p:spPr>
      </p:pic>
      <p:pic>
        <p:nvPicPr>
          <p:cNvPr id="84" name="Google Shape;84;p21"/>
          <p:cNvPicPr preferRelativeResize="0"/>
          <p:nvPr/>
        </p:nvPicPr>
        <p:blipFill rotWithShape="1">
          <a:blip r:embed="rId6">
            <a:alphaModFix/>
          </a:blip>
          <a:srcRect b="0" l="-1050" r="0" t="0"/>
          <a:stretch/>
        </p:blipFill>
        <p:spPr>
          <a:xfrm>
            <a:off x="4332925" y="2083725"/>
            <a:ext cx="4599375" cy="26454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ph idx="1" type="body"/>
          </p:nvPr>
        </p:nvSpPr>
        <p:spPr>
          <a:xfrm>
            <a:off x="30425" y="1643100"/>
            <a:ext cx="8397000" cy="3309300"/>
          </a:xfrm>
          <a:prstGeom prst="rect">
            <a:avLst/>
          </a:prstGeom>
          <a:noFill/>
          <a:ln>
            <a:noFill/>
          </a:ln>
        </p:spPr>
        <p:txBody>
          <a:bodyPr anchorCtr="0" anchor="t" bIns="91425" lIns="91425" spcFirstLastPara="1" rIns="91425" wrap="square" tIns="91425">
            <a:normAutofit lnSpcReduction="20000"/>
          </a:bodyPr>
          <a:lstStyle/>
          <a:p>
            <a:pPr indent="-304800" lvl="0" marL="457200" rtl="0" algn="l">
              <a:lnSpc>
                <a:spcPct val="115000"/>
              </a:lnSpc>
              <a:spcBef>
                <a:spcPts val="0"/>
              </a:spcBef>
              <a:spcAft>
                <a:spcPts val="0"/>
              </a:spcAft>
              <a:buClr>
                <a:schemeClr val="dk1"/>
              </a:buClr>
              <a:buSzPts val="1200"/>
              <a:buChar char="●"/>
            </a:pPr>
            <a:r>
              <a:rPr lang="en" sz="1200">
                <a:solidFill>
                  <a:schemeClr val="dk1"/>
                </a:solidFill>
              </a:rPr>
              <a:t>SP1 - 2.5 pts - As a developer I would like to fix index for search bar</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SP1 - 10 pts - As a developer I would like to change the project from server sided html rendering to Reacts frontend</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SP1 - 5pts - As a user I would like to have access to the account info from Trend and Guides page</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SP2 - 2.5 pts - As a developer I would like to fix the navbar styling (center vertically/horizontally all links and button, update the link names and order, remove Log In and Register buttons and add Sign in button)</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SP2 - 2.5 pts - As a developer I would like to style the search bar (fix font and input field, references previous react component)</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SP2 - 2.5 pts - As a developer I would like to to fix the styling on the cards (reference current style on misago.live)</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SP2 - 2.5 pts - As a developer I would like to sign in or register when I click on the sign in button (this should open a modal that by default will display sign in form with a button for the user to register, which will change the form to a registration form). Frontend only. The actual auth logic will not be yet linked until the backend is created.</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SP2 - 5 pts - As a developer I would like to change Trends page from server sided html rendering to Reacts frontend</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SP2 - 5 pts - As a developer I would like to change News page from server sided html rendering to Reacts frontend</a:t>
            </a:r>
            <a:endParaRPr/>
          </a:p>
        </p:txBody>
      </p:sp>
      <p:sp>
        <p:nvSpPr>
          <p:cNvPr id="90" name="Google Shape;90;p19"/>
          <p:cNvSpPr txBox="1"/>
          <p:nvPr>
            <p:ph type="title"/>
          </p:nvPr>
        </p:nvSpPr>
        <p:spPr>
          <a:xfrm>
            <a:off x="110150" y="10258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User Stories</a:t>
            </a:r>
            <a:endParaRPr/>
          </a:p>
        </p:txBody>
      </p:sp>
      <p:pic>
        <p:nvPicPr>
          <p:cNvPr id="91" name="Google Shape;91;p19"/>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92" name="Google Shape;92;p19"/>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19"/>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4" name="Google Shape;94;p19"/>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95" name="Google Shape;95;p19"/>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ge5769dc8d8_4_0"/>
          <p:cNvSpPr txBox="1"/>
          <p:nvPr>
            <p:ph idx="1" type="body"/>
          </p:nvPr>
        </p:nvSpPr>
        <p:spPr>
          <a:xfrm>
            <a:off x="30425" y="1643100"/>
            <a:ext cx="8397000" cy="3309300"/>
          </a:xfrm>
          <a:prstGeom prst="rect">
            <a:avLst/>
          </a:prstGeom>
          <a:noFill/>
          <a:ln>
            <a:noFill/>
          </a:ln>
        </p:spPr>
        <p:txBody>
          <a:bodyPr anchorCtr="0" anchor="t" bIns="91425" lIns="91425" spcFirstLastPara="1" rIns="91425" wrap="square" tIns="91425">
            <a:normAutofit lnSpcReduction="20000"/>
          </a:bodyPr>
          <a:lstStyle/>
          <a:p>
            <a:pPr indent="-304800" lvl="0" marL="457200" rtl="0" algn="l">
              <a:lnSpc>
                <a:spcPct val="115000"/>
              </a:lnSpc>
              <a:spcBef>
                <a:spcPts val="0"/>
              </a:spcBef>
              <a:spcAft>
                <a:spcPts val="0"/>
              </a:spcAft>
              <a:buClr>
                <a:schemeClr val="dk1"/>
              </a:buClr>
              <a:buSzPts val="1200"/>
              <a:buChar char="●"/>
            </a:pPr>
            <a:r>
              <a:rPr lang="en" sz="1200">
                <a:solidFill>
                  <a:schemeClr val="dk1"/>
                </a:solidFill>
              </a:rPr>
              <a:t>SP2 - 5 pts - As a developer I would like to add global variables for styling (font, color palette, heading sizes)</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SP3 - 2.5 pts - As a developer I would like to update the guide cards to make the links work and use dummy data to dynamically create the guides (i.e. create array with dummy data and create as many cards as elements in the array)</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SP3 - 5 pts - As a developer I would like to the admin to update the guides (conditionally render a edit and delete button when the user is an admin), when edit is clicked a modal opens to edit the the card, when delete is clicked the guide is removed, have an add button to add a new guide</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SP3 - 5 pts - As a developer I would like to have dynamic trends from the users state (select unique trends from top 20 trending then random select 4 trends from the unique trends), use dummy data until backend is connected</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SP3 - 5 pts - As a developer I would like to have the news articles display the news based on the top four trends dynamic trends and add filter feature to add a trend of remove a trend, use dummy data until backend is connected</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SP3 - 10pts &amp; SP4 - 20 pts - As a developer I would like to create a database related to the new prototype</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SP5 - 20pts - As a developer I would like to fix the docker bug and be able to have it working in all the member computers and implement News API.</a:t>
            </a:r>
            <a:endParaRPr sz="12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200">
                <a:solidFill>
                  <a:schemeClr val="dk1"/>
                </a:solidFill>
              </a:rPr>
              <a:t>SP5 - 20pts - As a developer I would like to redo the Home page based on the new design</a:t>
            </a:r>
            <a:endParaRPr sz="1200">
              <a:solidFill>
                <a:schemeClr val="dk1"/>
              </a:solidFill>
            </a:endParaRPr>
          </a:p>
          <a:p>
            <a:pPr indent="0" lvl="0" marL="457200" rtl="0" algn="l">
              <a:lnSpc>
                <a:spcPct val="115000"/>
              </a:lnSpc>
              <a:spcBef>
                <a:spcPts val="0"/>
              </a:spcBef>
              <a:spcAft>
                <a:spcPts val="0"/>
              </a:spcAft>
              <a:buNone/>
            </a:pPr>
            <a:r>
              <a:t/>
            </a:r>
            <a:endParaRPr sz="1200">
              <a:solidFill>
                <a:schemeClr val="dk1"/>
              </a:solidFill>
            </a:endParaRPr>
          </a:p>
        </p:txBody>
      </p:sp>
      <p:sp>
        <p:nvSpPr>
          <p:cNvPr id="101" name="Google Shape;101;ge5769dc8d8_4_0"/>
          <p:cNvSpPr txBox="1"/>
          <p:nvPr>
            <p:ph type="title"/>
          </p:nvPr>
        </p:nvSpPr>
        <p:spPr>
          <a:xfrm>
            <a:off x="110150" y="10258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User Stories</a:t>
            </a:r>
            <a:endParaRPr/>
          </a:p>
        </p:txBody>
      </p:sp>
      <p:pic>
        <p:nvPicPr>
          <p:cNvPr id="102" name="Google Shape;102;ge5769dc8d8_4_0"/>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103" name="Google Shape;103;ge5769dc8d8_4_0"/>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ge5769dc8d8_4_0"/>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5" name="Google Shape;105;ge5769dc8d8_4_0"/>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106" name="Google Shape;106;ge5769dc8d8_4_0"/>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4"/>
          <p:cNvSpPr txBox="1"/>
          <p:nvPr>
            <p:ph idx="1" type="body"/>
          </p:nvPr>
        </p:nvSpPr>
        <p:spPr>
          <a:xfrm>
            <a:off x="3930000" y="2098325"/>
            <a:ext cx="4902300" cy="22059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1200"/>
              </a:spcAft>
              <a:buSzPts val="1800"/>
              <a:buNone/>
            </a:pPr>
            <a:r>
              <a:rPr lang="en" sz="2000"/>
              <a:t>CDC guidelines are updated by the administrator using CSV tool and displayed for the user in the simple, informative manner.</a:t>
            </a:r>
            <a:endParaRPr sz="2000"/>
          </a:p>
        </p:txBody>
      </p:sp>
      <p:sp>
        <p:nvSpPr>
          <p:cNvPr id="112" name="Google Shape;112;p4"/>
          <p:cNvSpPr txBox="1"/>
          <p:nvPr>
            <p:ph type="title"/>
          </p:nvPr>
        </p:nvSpPr>
        <p:spPr>
          <a:xfrm>
            <a:off x="3930000" y="1223613"/>
            <a:ext cx="49023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Guides</a:t>
            </a:r>
            <a:endParaRPr/>
          </a:p>
        </p:txBody>
      </p:sp>
      <p:pic>
        <p:nvPicPr>
          <p:cNvPr id="113" name="Google Shape;113;p4"/>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114" name="Google Shape;114;p4"/>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p4"/>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6" name="Google Shape;116;p4"/>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117" name="Google Shape;117;p4"/>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pic>
        <p:nvPicPr>
          <p:cNvPr id="118" name="Google Shape;118;p4"/>
          <p:cNvPicPr preferRelativeResize="0"/>
          <p:nvPr/>
        </p:nvPicPr>
        <p:blipFill rotWithShape="1">
          <a:blip r:embed="rId6">
            <a:alphaModFix/>
          </a:blip>
          <a:srcRect b="0" l="0" r="0" t="0"/>
          <a:stretch/>
        </p:blipFill>
        <p:spPr>
          <a:xfrm>
            <a:off x="623250" y="1124801"/>
            <a:ext cx="2525947" cy="3751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5"/>
          <p:cNvSpPr txBox="1"/>
          <p:nvPr>
            <p:ph idx="1" type="body"/>
          </p:nvPr>
        </p:nvSpPr>
        <p:spPr>
          <a:xfrm>
            <a:off x="2765050" y="1719575"/>
            <a:ext cx="5811900" cy="28326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1200"/>
              </a:spcAft>
              <a:buSzPts val="1800"/>
              <a:buNone/>
            </a:pPr>
            <a:r>
              <a:rPr lang="en" sz="2000"/>
              <a:t>Used Django Framework and Google Trends, IP-APIs to deliver location and time relevant content. gTrends side application supplies JSON files to the main project data folder and OS based cron job renews the data periodically to deliver the most fresh trending topics.</a:t>
            </a:r>
            <a:endParaRPr sz="2000"/>
          </a:p>
        </p:txBody>
      </p:sp>
      <p:sp>
        <p:nvSpPr>
          <p:cNvPr id="124" name="Google Shape;124;p5"/>
          <p:cNvSpPr txBox="1"/>
          <p:nvPr>
            <p:ph type="title"/>
          </p:nvPr>
        </p:nvSpPr>
        <p:spPr>
          <a:xfrm>
            <a:off x="311700" y="11468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Trends</a:t>
            </a:r>
            <a:endParaRPr/>
          </a:p>
        </p:txBody>
      </p:sp>
      <p:pic>
        <p:nvPicPr>
          <p:cNvPr id="125" name="Google Shape;125;p5"/>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126" name="Google Shape;126;p5"/>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5"/>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8" name="Google Shape;128;p5"/>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129" name="Google Shape;129;p5"/>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pic>
        <p:nvPicPr>
          <p:cNvPr id="130" name="Google Shape;130;p5"/>
          <p:cNvPicPr preferRelativeResize="0"/>
          <p:nvPr/>
        </p:nvPicPr>
        <p:blipFill rotWithShape="1">
          <a:blip r:embed="rId6">
            <a:alphaModFix/>
          </a:blip>
          <a:srcRect b="0" l="0" r="0" t="0"/>
          <a:stretch/>
        </p:blipFill>
        <p:spPr>
          <a:xfrm>
            <a:off x="4244050" y="4102525"/>
            <a:ext cx="2369427" cy="652449"/>
          </a:xfrm>
          <a:prstGeom prst="rect">
            <a:avLst/>
          </a:prstGeom>
          <a:noFill/>
          <a:ln>
            <a:noFill/>
          </a:ln>
        </p:spPr>
      </p:pic>
      <p:pic>
        <p:nvPicPr>
          <p:cNvPr id="131" name="Google Shape;131;p5"/>
          <p:cNvPicPr preferRelativeResize="0"/>
          <p:nvPr/>
        </p:nvPicPr>
        <p:blipFill rotWithShape="1">
          <a:blip r:embed="rId7">
            <a:alphaModFix/>
          </a:blip>
          <a:srcRect b="3965" l="0" r="0" t="0"/>
          <a:stretch/>
        </p:blipFill>
        <p:spPr>
          <a:xfrm>
            <a:off x="0" y="2121850"/>
            <a:ext cx="3704900" cy="30718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6"/>
          <p:cNvSpPr txBox="1"/>
          <p:nvPr>
            <p:ph idx="1" type="body"/>
          </p:nvPr>
        </p:nvSpPr>
        <p:spPr>
          <a:xfrm>
            <a:off x="311700" y="2134850"/>
            <a:ext cx="4445700" cy="2350200"/>
          </a:xfrm>
          <a:prstGeom prst="rect">
            <a:avLst/>
          </a:prstGeom>
          <a:noFill/>
          <a:ln>
            <a:noFill/>
          </a:ln>
        </p:spPr>
        <p:txBody>
          <a:bodyPr anchorCtr="0" anchor="t" bIns="91425" lIns="91425" spcFirstLastPara="1" rIns="91425" wrap="square" tIns="91425">
            <a:noAutofit/>
          </a:bodyPr>
          <a:lstStyle/>
          <a:p>
            <a:pPr indent="0" lvl="0" marL="0" rtl="0" algn="l">
              <a:lnSpc>
                <a:spcPct val="105000"/>
              </a:lnSpc>
              <a:spcBef>
                <a:spcPts val="0"/>
              </a:spcBef>
              <a:spcAft>
                <a:spcPts val="1200"/>
              </a:spcAft>
              <a:buSzPts val="1800"/>
              <a:buNone/>
            </a:pPr>
            <a:r>
              <a:rPr lang="en" sz="2000"/>
              <a:t>Used Django Framework and Python Libraries to display daily news articles from Bing News Search API to allow forum users to have the latest information about coronavirus.</a:t>
            </a:r>
            <a:endParaRPr sz="2000"/>
          </a:p>
        </p:txBody>
      </p:sp>
      <p:sp>
        <p:nvSpPr>
          <p:cNvPr id="137" name="Google Shape;137;p6"/>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News</a:t>
            </a:r>
            <a:endParaRPr/>
          </a:p>
        </p:txBody>
      </p:sp>
      <p:pic>
        <p:nvPicPr>
          <p:cNvPr id="138" name="Google Shape;138;p6"/>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sp>
        <p:nvSpPr>
          <p:cNvPr id="139" name="Google Shape;139;p6"/>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6"/>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1" name="Google Shape;141;p6"/>
          <p:cNvPicPr preferRelativeResize="0"/>
          <p:nvPr/>
        </p:nvPicPr>
        <p:blipFill rotWithShape="1">
          <a:blip r:embed="rId4">
            <a:alphaModFix/>
          </a:blip>
          <a:srcRect b="0" l="0" r="0" t="0"/>
          <a:stretch/>
        </p:blipFill>
        <p:spPr>
          <a:xfrm>
            <a:off x="76925" y="67623"/>
            <a:ext cx="624876" cy="536176"/>
          </a:xfrm>
          <a:prstGeom prst="rect">
            <a:avLst/>
          </a:prstGeom>
          <a:noFill/>
          <a:ln>
            <a:noFill/>
          </a:ln>
        </p:spPr>
      </p:pic>
      <p:pic>
        <p:nvPicPr>
          <p:cNvPr id="142" name="Google Shape;142;p6"/>
          <p:cNvPicPr preferRelativeResize="0"/>
          <p:nvPr/>
        </p:nvPicPr>
        <p:blipFill rotWithShape="1">
          <a:blip r:embed="rId5">
            <a:alphaModFix/>
          </a:blip>
          <a:srcRect b="0" l="0" r="0" t="0"/>
          <a:stretch/>
        </p:blipFill>
        <p:spPr>
          <a:xfrm>
            <a:off x="8072725" y="67625"/>
            <a:ext cx="999852" cy="572700"/>
          </a:xfrm>
          <a:prstGeom prst="rect">
            <a:avLst/>
          </a:prstGeom>
          <a:noFill/>
          <a:ln>
            <a:noFill/>
          </a:ln>
        </p:spPr>
      </p:pic>
      <p:pic>
        <p:nvPicPr>
          <p:cNvPr id="143" name="Google Shape;143;p6"/>
          <p:cNvPicPr preferRelativeResize="0"/>
          <p:nvPr/>
        </p:nvPicPr>
        <p:blipFill rotWithShape="1">
          <a:blip r:embed="rId6">
            <a:alphaModFix/>
          </a:blip>
          <a:srcRect b="13804" l="16035" r="14749" t="7044"/>
          <a:stretch/>
        </p:blipFill>
        <p:spPr>
          <a:xfrm>
            <a:off x="4997275" y="1655677"/>
            <a:ext cx="3473575" cy="23501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7"/>
          <p:cNvSpPr txBox="1"/>
          <p:nvPr>
            <p:ph type="title"/>
          </p:nvPr>
        </p:nvSpPr>
        <p:spPr>
          <a:xfrm>
            <a:off x="311700" y="1082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00000"/>
              </a:lnSpc>
              <a:spcBef>
                <a:spcPts val="0"/>
              </a:spcBef>
              <a:spcAft>
                <a:spcPts val="0"/>
              </a:spcAft>
              <a:buSzPct val="111111"/>
              <a:buNone/>
            </a:pPr>
            <a:r>
              <a:rPr lang="en"/>
              <a:t>What technologies were used?</a:t>
            </a:r>
            <a:endParaRPr/>
          </a:p>
        </p:txBody>
      </p:sp>
      <p:pic>
        <p:nvPicPr>
          <p:cNvPr id="149" name="Google Shape;149;p7"/>
          <p:cNvPicPr preferRelativeResize="0"/>
          <p:nvPr/>
        </p:nvPicPr>
        <p:blipFill rotWithShape="1">
          <a:blip r:embed="rId3">
            <a:alphaModFix/>
          </a:blip>
          <a:srcRect b="0" l="0" r="0" t="0"/>
          <a:stretch/>
        </p:blipFill>
        <p:spPr>
          <a:xfrm>
            <a:off x="7877775" y="3950125"/>
            <a:ext cx="1131475" cy="1002275"/>
          </a:xfrm>
          <a:prstGeom prst="rect">
            <a:avLst/>
          </a:prstGeom>
          <a:noFill/>
          <a:ln>
            <a:noFill/>
          </a:ln>
        </p:spPr>
      </p:pic>
      <p:pic>
        <p:nvPicPr>
          <p:cNvPr id="150" name="Google Shape;150;p7"/>
          <p:cNvPicPr preferRelativeResize="0"/>
          <p:nvPr/>
        </p:nvPicPr>
        <p:blipFill rotWithShape="1">
          <a:blip r:embed="rId4">
            <a:alphaModFix/>
          </a:blip>
          <a:srcRect b="0" l="0" r="0" t="0"/>
          <a:stretch/>
        </p:blipFill>
        <p:spPr>
          <a:xfrm>
            <a:off x="409763" y="1994051"/>
            <a:ext cx="1558524" cy="1168900"/>
          </a:xfrm>
          <a:prstGeom prst="rect">
            <a:avLst/>
          </a:prstGeom>
          <a:noFill/>
          <a:ln>
            <a:noFill/>
          </a:ln>
        </p:spPr>
      </p:pic>
      <p:pic>
        <p:nvPicPr>
          <p:cNvPr id="151" name="Google Shape;151;p7"/>
          <p:cNvPicPr preferRelativeResize="0"/>
          <p:nvPr/>
        </p:nvPicPr>
        <p:blipFill rotWithShape="1">
          <a:blip r:embed="rId5">
            <a:alphaModFix/>
          </a:blip>
          <a:srcRect b="0" l="0" r="0" t="0"/>
          <a:stretch/>
        </p:blipFill>
        <p:spPr>
          <a:xfrm>
            <a:off x="3392037" y="1943026"/>
            <a:ext cx="1558524" cy="1169912"/>
          </a:xfrm>
          <a:prstGeom prst="rect">
            <a:avLst/>
          </a:prstGeom>
          <a:noFill/>
          <a:ln>
            <a:noFill/>
          </a:ln>
        </p:spPr>
      </p:pic>
      <p:pic>
        <p:nvPicPr>
          <p:cNvPr id="152" name="Google Shape;152;p7"/>
          <p:cNvPicPr preferRelativeResize="0"/>
          <p:nvPr/>
        </p:nvPicPr>
        <p:blipFill rotWithShape="1">
          <a:blip r:embed="rId6">
            <a:alphaModFix/>
          </a:blip>
          <a:srcRect b="0" l="59956" r="0" t="0"/>
          <a:stretch/>
        </p:blipFill>
        <p:spPr>
          <a:xfrm>
            <a:off x="5197825" y="3189162"/>
            <a:ext cx="980652" cy="1168900"/>
          </a:xfrm>
          <a:prstGeom prst="rect">
            <a:avLst/>
          </a:prstGeom>
          <a:noFill/>
          <a:ln>
            <a:noFill/>
          </a:ln>
        </p:spPr>
      </p:pic>
      <p:pic>
        <p:nvPicPr>
          <p:cNvPr id="153" name="Google Shape;153;p7"/>
          <p:cNvPicPr preferRelativeResize="0"/>
          <p:nvPr/>
        </p:nvPicPr>
        <p:blipFill rotWithShape="1">
          <a:blip r:embed="rId7">
            <a:alphaModFix/>
          </a:blip>
          <a:srcRect b="0" l="0" r="0" t="0"/>
          <a:stretch/>
        </p:blipFill>
        <p:spPr>
          <a:xfrm>
            <a:off x="1920075" y="3242225"/>
            <a:ext cx="1194536" cy="1169900"/>
          </a:xfrm>
          <a:prstGeom prst="rect">
            <a:avLst/>
          </a:prstGeom>
          <a:noFill/>
          <a:ln>
            <a:noFill/>
          </a:ln>
        </p:spPr>
      </p:pic>
      <p:sp>
        <p:nvSpPr>
          <p:cNvPr id="154" name="Google Shape;154;p7"/>
          <p:cNvSpPr/>
          <p:nvPr/>
        </p:nvSpPr>
        <p:spPr>
          <a:xfrm>
            <a:off x="0" y="0"/>
            <a:ext cx="9144000" cy="744600"/>
          </a:xfrm>
          <a:prstGeom prst="rect">
            <a:avLst/>
          </a:prstGeom>
          <a:solidFill>
            <a:srgbClr val="081E3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 name="Google Shape;155;p7"/>
          <p:cNvSpPr/>
          <p:nvPr/>
        </p:nvSpPr>
        <p:spPr>
          <a:xfrm>
            <a:off x="0" y="744600"/>
            <a:ext cx="9144000" cy="177000"/>
          </a:xfrm>
          <a:prstGeom prst="rect">
            <a:avLst/>
          </a:prstGeom>
          <a:gradFill>
            <a:gsLst>
              <a:gs pos="0">
                <a:srgbClr val="CC0066"/>
              </a:gs>
              <a:gs pos="100000">
                <a:srgbClr val="FFCC00"/>
              </a:gs>
            </a:gsLst>
            <a:lin ang="10800025"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6" name="Google Shape;156;p7"/>
          <p:cNvPicPr preferRelativeResize="0"/>
          <p:nvPr/>
        </p:nvPicPr>
        <p:blipFill rotWithShape="1">
          <a:blip r:embed="rId8">
            <a:alphaModFix/>
          </a:blip>
          <a:srcRect b="0" l="0" r="0" t="0"/>
          <a:stretch/>
        </p:blipFill>
        <p:spPr>
          <a:xfrm>
            <a:off x="76925" y="67623"/>
            <a:ext cx="624876" cy="536176"/>
          </a:xfrm>
          <a:prstGeom prst="rect">
            <a:avLst/>
          </a:prstGeom>
          <a:noFill/>
          <a:ln>
            <a:noFill/>
          </a:ln>
        </p:spPr>
      </p:pic>
      <p:pic>
        <p:nvPicPr>
          <p:cNvPr id="157" name="Google Shape;157;p7"/>
          <p:cNvPicPr preferRelativeResize="0"/>
          <p:nvPr/>
        </p:nvPicPr>
        <p:blipFill rotWithShape="1">
          <a:blip r:embed="rId9">
            <a:alphaModFix/>
          </a:blip>
          <a:srcRect b="0" l="0" r="0" t="0"/>
          <a:stretch/>
        </p:blipFill>
        <p:spPr>
          <a:xfrm>
            <a:off x="8072725" y="67625"/>
            <a:ext cx="999852" cy="5727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