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 id="2147483653"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7" roundtripDataSignature="AMtx7mixcioHlDrITuY33M/Xnd9BkIMwn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7" name="Google Shape;67;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jpg"/><Relationship Id="rId3"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11"/>
          <p:cNvPicPr preferRelativeResize="0"/>
          <p:nvPr/>
        </p:nvPicPr>
        <p:blipFill rotWithShape="1">
          <a:blip r:embed="rId2">
            <a:alphaModFix/>
          </a:blip>
          <a:srcRect b="15702" l="0" r="88418" t="0"/>
          <a:stretch/>
        </p:blipFill>
        <p:spPr>
          <a:xfrm>
            <a:off x="0" y="0"/>
            <a:ext cx="5618095" cy="32918399"/>
          </a:xfrm>
          <a:prstGeom prst="rect">
            <a:avLst/>
          </a:prstGeom>
          <a:noFill/>
          <a:ln>
            <a:noFill/>
          </a:ln>
        </p:spPr>
      </p:pic>
      <p:sp>
        <p:nvSpPr>
          <p:cNvPr id="19" name="Google Shape;19;p11"/>
          <p:cNvSpPr/>
          <p:nvPr/>
        </p:nvSpPr>
        <p:spPr>
          <a:xfrm flipH="1" rot="5400000">
            <a:off x="-10665972"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0" name="Google Shape;20;p11"/>
          <p:cNvGrpSpPr/>
          <p:nvPr/>
        </p:nvGrpSpPr>
        <p:grpSpPr>
          <a:xfrm>
            <a:off x="41216985" y="1016364"/>
            <a:ext cx="1881295" cy="2545857"/>
            <a:chOff x="11140977" y="745237"/>
            <a:chExt cx="522582" cy="530386"/>
          </a:xfrm>
        </p:grpSpPr>
        <p:sp>
          <p:nvSpPr>
            <p:cNvPr id="21" name="Google Shape;21;p1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2" name="Google Shape;22;p1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pic>
        <p:nvPicPr>
          <p:cNvPr descr="A picture containing drawing&#10;&#10;Description automatically generated" id="23" name="Google Shape;23;p11"/>
          <p:cNvPicPr preferRelativeResize="0"/>
          <p:nvPr/>
        </p:nvPicPr>
        <p:blipFill rotWithShape="1">
          <a:blip r:embed="rId3">
            <a:alphaModFix/>
          </a:blip>
          <a:srcRect b="0" l="0" r="0" t="0"/>
          <a:stretch/>
        </p:blipFill>
        <p:spPr>
          <a:xfrm>
            <a:off x="955097" y="28947041"/>
            <a:ext cx="3641446" cy="3126894"/>
          </a:xfrm>
          <a:prstGeom prst="rect">
            <a:avLst/>
          </a:prstGeom>
          <a:noFill/>
          <a:ln>
            <a:noFill/>
          </a:ln>
        </p:spPr>
      </p:pic>
      <p:sp>
        <p:nvSpPr>
          <p:cNvPr id="24" name="Google Shape;24;p11"/>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25" name="Shape 25"/>
        <p:cNvGrpSpPr/>
        <p:nvPr/>
      </p:nvGrpSpPr>
      <p:grpSpPr>
        <a:xfrm>
          <a:off x="0" y="0"/>
          <a:ext cx="0" cy="0"/>
          <a:chOff x="0" y="0"/>
          <a:chExt cx="0" cy="0"/>
        </a:xfrm>
      </p:grpSpPr>
      <p:pic>
        <p:nvPicPr>
          <p:cNvPr descr="A close up of a logo&#10;&#10;Description automatically generated" id="26" name="Google Shape;26;p12"/>
          <p:cNvPicPr preferRelativeResize="0"/>
          <p:nvPr/>
        </p:nvPicPr>
        <p:blipFill rotWithShape="1">
          <a:blip r:embed="rId2">
            <a:alphaModFix/>
          </a:blip>
          <a:srcRect b="15702" l="0" r="88418" t="0"/>
          <a:stretch/>
        </p:blipFill>
        <p:spPr>
          <a:xfrm>
            <a:off x="0" y="0"/>
            <a:ext cx="5618095" cy="32918399"/>
          </a:xfrm>
          <a:prstGeom prst="rect">
            <a:avLst/>
          </a:prstGeom>
          <a:noFill/>
          <a:ln>
            <a:noFill/>
          </a:ln>
        </p:spPr>
      </p:pic>
      <p:sp>
        <p:nvSpPr>
          <p:cNvPr id="27" name="Google Shape;27;p12"/>
          <p:cNvSpPr txBox="1"/>
          <p:nvPr/>
        </p:nvSpPr>
        <p:spPr>
          <a:xfrm>
            <a:off x="6912862" y="2555688"/>
            <a:ext cx="34987152"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28" name="Google Shape;28;p12"/>
          <p:cNvSpPr/>
          <p:nvPr/>
        </p:nvSpPr>
        <p:spPr>
          <a:xfrm rot="-5400000">
            <a:off x="-1067702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9" name="Google Shape;29;p12"/>
          <p:cNvGrpSpPr/>
          <p:nvPr/>
        </p:nvGrpSpPr>
        <p:grpSpPr>
          <a:xfrm flipH="1">
            <a:off x="41218359" y="992179"/>
            <a:ext cx="1881295" cy="2545853"/>
            <a:chOff x="2645664" y="2011680"/>
            <a:chExt cx="735606" cy="746592"/>
          </a:xfrm>
        </p:grpSpPr>
        <p:sp>
          <p:nvSpPr>
            <p:cNvPr id="30" name="Google Shape;30;p12"/>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 name="Google Shape;31;p12"/>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2" name="Google Shape;32;p12"/>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33" name="Google Shape;33;p12"/>
          <p:cNvPicPr preferRelativeResize="0"/>
          <p:nvPr/>
        </p:nvPicPr>
        <p:blipFill rotWithShape="1">
          <a:blip r:embed="rId3">
            <a:alphaModFix/>
          </a:blip>
          <a:srcRect b="0" l="0" r="0" t="0"/>
          <a:stretch/>
        </p:blipFill>
        <p:spPr>
          <a:xfrm>
            <a:off x="955097" y="28947041"/>
            <a:ext cx="3641446" cy="31268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34" name="Shape 34"/>
        <p:cNvGrpSpPr/>
        <p:nvPr/>
      </p:nvGrpSpPr>
      <p:grpSpPr>
        <a:xfrm>
          <a:off x="0" y="0"/>
          <a:ext cx="0" cy="0"/>
          <a:chOff x="0" y="0"/>
          <a:chExt cx="0" cy="0"/>
        </a:xfrm>
      </p:grpSpPr>
      <p:pic>
        <p:nvPicPr>
          <p:cNvPr descr="A picture containing bird&#10;&#10;Description automatically generated" id="35" name="Google Shape;35;p13"/>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36" name="Google Shape;36;p13"/>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37" name="Google Shape;37;p13"/>
          <p:cNvGrpSpPr/>
          <p:nvPr/>
        </p:nvGrpSpPr>
        <p:grpSpPr>
          <a:xfrm>
            <a:off x="41216985" y="1016364"/>
            <a:ext cx="1881295" cy="2545857"/>
            <a:chOff x="11140977" y="745237"/>
            <a:chExt cx="522582" cy="530386"/>
          </a:xfrm>
        </p:grpSpPr>
        <p:sp>
          <p:nvSpPr>
            <p:cNvPr id="38" name="Google Shape;38;p1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 name="Google Shape;39;p1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pic>
        <p:nvPicPr>
          <p:cNvPr descr="A close up of a sign&#10;&#10;Description automatically generated" id="40" name="Google Shape;40;p13"/>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41" name="Google Shape;41;p13"/>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42" name="Shape 42"/>
        <p:cNvGrpSpPr/>
        <p:nvPr/>
      </p:nvGrpSpPr>
      <p:grpSpPr>
        <a:xfrm>
          <a:off x="0" y="0"/>
          <a:ext cx="0" cy="0"/>
          <a:chOff x="0" y="0"/>
          <a:chExt cx="0" cy="0"/>
        </a:xfrm>
      </p:grpSpPr>
      <p:pic>
        <p:nvPicPr>
          <p:cNvPr descr="A picture containing bird&#10;&#10;Description automatically generated" id="43" name="Google Shape;43;p14"/>
          <p:cNvPicPr preferRelativeResize="0"/>
          <p:nvPr/>
        </p:nvPicPr>
        <p:blipFill rotWithShape="1">
          <a:blip r:embed="rId2">
            <a:alphaModFix/>
          </a:blip>
          <a:srcRect b="14612" l="13750" r="0" t="0"/>
          <a:stretch/>
        </p:blipFill>
        <p:spPr>
          <a:xfrm>
            <a:off x="6035227" y="7"/>
            <a:ext cx="37855972" cy="32918395"/>
          </a:xfrm>
          <a:prstGeom prst="rect">
            <a:avLst/>
          </a:prstGeom>
          <a:noFill/>
          <a:ln>
            <a:noFill/>
          </a:ln>
        </p:spPr>
      </p:pic>
      <p:sp>
        <p:nvSpPr>
          <p:cNvPr id="44" name="Google Shape;44;p14"/>
          <p:cNvSpPr/>
          <p:nvPr/>
        </p:nvSpPr>
        <p:spPr>
          <a:xfrm rot="-5400000">
            <a:off x="-10588059" y="16261694"/>
            <a:ext cx="32918409"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45" name="Google Shape;45;p14"/>
          <p:cNvGrpSpPr/>
          <p:nvPr/>
        </p:nvGrpSpPr>
        <p:grpSpPr>
          <a:xfrm flipH="1">
            <a:off x="41218359" y="992179"/>
            <a:ext cx="1881295" cy="2545853"/>
            <a:chOff x="2645664" y="2011680"/>
            <a:chExt cx="735606" cy="746592"/>
          </a:xfrm>
        </p:grpSpPr>
        <p:sp>
          <p:nvSpPr>
            <p:cNvPr id="46" name="Google Shape;46;p1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7" name="Google Shape;47;p1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pic>
        <p:nvPicPr>
          <p:cNvPr descr="A close up of a sign&#10;&#10;Description automatically generated" id="48" name="Google Shape;48;p14"/>
          <p:cNvPicPr preferRelativeResize="0"/>
          <p:nvPr/>
        </p:nvPicPr>
        <p:blipFill rotWithShape="1">
          <a:blip r:embed="rId3">
            <a:alphaModFix/>
          </a:blip>
          <a:srcRect b="0" l="0" r="0" t="0"/>
          <a:stretch/>
        </p:blipFill>
        <p:spPr>
          <a:xfrm>
            <a:off x="1097308" y="29227769"/>
            <a:ext cx="3641448" cy="3126894"/>
          </a:xfrm>
          <a:prstGeom prst="rect">
            <a:avLst/>
          </a:prstGeom>
          <a:noFill/>
          <a:ln>
            <a:noFill/>
          </a:ln>
        </p:spPr>
      </p:pic>
      <p:sp>
        <p:nvSpPr>
          <p:cNvPr id="49" name="Google Shape;49;p14"/>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51" name="Shape 51"/>
        <p:cNvGrpSpPr/>
        <p:nvPr/>
      </p:nvGrpSpPr>
      <p:grpSpPr>
        <a:xfrm>
          <a:off x="0" y="0"/>
          <a:ext cx="0" cy="0"/>
          <a:chOff x="0" y="0"/>
          <a:chExt cx="0" cy="0"/>
        </a:xfrm>
      </p:grpSpPr>
      <p:pic>
        <p:nvPicPr>
          <p:cNvPr descr="A close up of a sign&#10;&#10;Description automatically generated" id="52" name="Google Shape;52;p8"/>
          <p:cNvPicPr preferRelativeResize="0"/>
          <p:nvPr/>
        </p:nvPicPr>
        <p:blipFill rotWithShape="1">
          <a:blip r:embed="rId2">
            <a:alphaModFix/>
          </a:blip>
          <a:srcRect b="0" l="0" r="0" t="0"/>
          <a:stretch/>
        </p:blipFill>
        <p:spPr>
          <a:xfrm>
            <a:off x="994221" y="30227619"/>
            <a:ext cx="2651530" cy="2276856"/>
          </a:xfrm>
          <a:prstGeom prst="rect">
            <a:avLst/>
          </a:prstGeom>
          <a:noFill/>
          <a:ln>
            <a:noFill/>
          </a:ln>
        </p:spPr>
      </p:pic>
      <p:sp>
        <p:nvSpPr>
          <p:cNvPr id="53" name="Google Shape;53;p8"/>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4" name="Google Shape;54;p8"/>
          <p:cNvSpPr/>
          <p:nvPr/>
        </p:nvSpPr>
        <p:spPr>
          <a:xfrm>
            <a:off x="0" y="29233913"/>
            <a:ext cx="43891199"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55" name="Shape 55"/>
        <p:cNvGrpSpPr/>
        <p:nvPr/>
      </p:nvGrpSpPr>
      <p:grpSpPr>
        <a:xfrm>
          <a:off x="0" y="0"/>
          <a:ext cx="0" cy="0"/>
          <a:chOff x="0" y="0"/>
          <a:chExt cx="0" cy="0"/>
        </a:xfrm>
      </p:grpSpPr>
      <p:sp>
        <p:nvSpPr>
          <p:cNvPr id="56" name="Google Shape;56;p9"/>
          <p:cNvSpPr/>
          <p:nvPr/>
        </p:nvSpPr>
        <p:spPr>
          <a:xfrm>
            <a:off x="0" y="29233913"/>
            <a:ext cx="43891199"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
        <p:nvSpPr>
          <p:cNvPr id="57" name="Google Shape;57;p9"/>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58" name="Google Shape;58;p9"/>
          <p:cNvPicPr preferRelativeResize="0"/>
          <p:nvPr/>
        </p:nvPicPr>
        <p:blipFill rotWithShape="1">
          <a:blip r:embed="rId3">
            <a:alphaModFix/>
          </a:blip>
          <a:srcRect b="0" l="0" r="0" t="0"/>
          <a:stretch/>
        </p:blipFill>
        <p:spPr>
          <a:xfrm>
            <a:off x="994221" y="30229644"/>
            <a:ext cx="2646812" cy="227280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59" name="Shape 59"/>
        <p:cNvGrpSpPr/>
        <p:nvPr/>
      </p:nvGrpSpPr>
      <p:grpSpPr>
        <a:xfrm>
          <a:off x="0" y="0"/>
          <a:ext cx="0" cy="0"/>
          <a:chOff x="0" y="0"/>
          <a:chExt cx="0" cy="0"/>
        </a:xfrm>
      </p:grpSpPr>
      <p:pic>
        <p:nvPicPr>
          <p:cNvPr descr="A picture containing drawing&#10;&#10;Description automatically generated" id="60" name="Google Shape;60;p1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61" name="Google Shape;61;p1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62" name="Shape 62"/>
        <p:cNvGrpSpPr/>
        <p:nvPr/>
      </p:nvGrpSpPr>
      <p:grpSpPr>
        <a:xfrm>
          <a:off x="0" y="0"/>
          <a:ext cx="0" cy="0"/>
          <a:chOff x="0" y="0"/>
          <a:chExt cx="0" cy="0"/>
        </a:xfrm>
      </p:grpSpPr>
      <p:pic>
        <p:nvPicPr>
          <p:cNvPr descr="A close up of a sign&#10;&#10;Description automatically generated" id="63" name="Google Shape;63;p16"/>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64" name="Google Shape;64;p16"/>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jpg"/><Relationship Id="rId2" Type="http://schemas.openxmlformats.org/officeDocument/2006/relationships/image" Target="../media/image6.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8.jpg"/><Relationship Id="rId2" Type="http://schemas.openxmlformats.org/officeDocument/2006/relationships/slideLayout" Target="../slideLayouts/slideLayout5.xml"/><Relationship Id="rId3" Type="http://schemas.openxmlformats.org/officeDocument/2006/relationships/slideLayout" Target="../slideLayouts/slideLayout6.xml"/><Relationship Id="rId4" Type="http://schemas.openxmlformats.org/officeDocument/2006/relationships/slideLayout" Target="../slideLayouts/slideLayout7.xml"/><Relationship Id="rId5" Type="http://schemas.openxmlformats.org/officeDocument/2006/relationships/slideLayout" Target="../slideLayouts/slideLayout8.xml"/><Relationship Id="rId6"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7" name="Google Shape;7;p10"/>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10"/>
          <p:cNvPicPr preferRelativeResize="0"/>
          <p:nvPr/>
        </p:nvPicPr>
        <p:blipFill rotWithShape="1">
          <a:blip r:embed="rId1">
            <a:alphaModFix/>
          </a:blip>
          <a:srcRect b="14612" l="13750" r="0" t="0"/>
          <a:stretch/>
        </p:blipFill>
        <p:spPr>
          <a:xfrm>
            <a:off x="6035227" y="7"/>
            <a:ext cx="37855972" cy="32918395"/>
          </a:xfrm>
          <a:prstGeom prst="rect">
            <a:avLst/>
          </a:prstGeom>
          <a:noFill/>
          <a:ln>
            <a:noFill/>
          </a:ln>
        </p:spPr>
      </p:pic>
      <p:sp>
        <p:nvSpPr>
          <p:cNvPr id="9" name="Google Shape;9;p10"/>
          <p:cNvSpPr txBox="1"/>
          <p:nvPr/>
        </p:nvSpPr>
        <p:spPr>
          <a:xfrm>
            <a:off x="6912862" y="2555688"/>
            <a:ext cx="34987152"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0" name="Google Shape;10;p10"/>
          <p:cNvSpPr txBox="1"/>
          <p:nvPr/>
        </p:nvSpPr>
        <p:spPr>
          <a:xfrm>
            <a:off x="6912864" y="8763002"/>
            <a:ext cx="34987146" cy="1898599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1" name="Google Shape;11;p10"/>
          <p:cNvSpPr/>
          <p:nvPr/>
        </p:nvSpPr>
        <p:spPr>
          <a:xfrm flipH="1" rot="5400000">
            <a:off x="-10621487" y="16261689"/>
            <a:ext cx="32918401"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2" name="Google Shape;12;p10"/>
          <p:cNvGrpSpPr/>
          <p:nvPr/>
        </p:nvGrpSpPr>
        <p:grpSpPr>
          <a:xfrm>
            <a:off x="41216985" y="1016364"/>
            <a:ext cx="1881295" cy="2545857"/>
            <a:chOff x="11140977" y="745237"/>
            <a:chExt cx="522582" cy="530386"/>
          </a:xfrm>
        </p:grpSpPr>
        <p:sp>
          <p:nvSpPr>
            <p:cNvPr id="13" name="Google Shape;13;p1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 name="Google Shape;14;p1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5" name="Google Shape;15;p10"/>
          <p:cNvSpPr txBox="1"/>
          <p:nvPr/>
        </p:nvSpPr>
        <p:spPr>
          <a:xfrm>
            <a:off x="19259723" y="30824713"/>
            <a:ext cx="23635886" cy="707886"/>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4000"/>
              <a:buFont typeface="Arial"/>
              <a:buNone/>
            </a:pPr>
            <a:r>
              <a:rPr b="0" i="0" lang="en-US" sz="40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16" name="Google Shape;16;p10"/>
          <p:cNvPicPr preferRelativeResize="0"/>
          <p:nvPr/>
        </p:nvPicPr>
        <p:blipFill rotWithShape="1">
          <a:blip r:embed="rId2">
            <a:alphaModFix/>
          </a:blip>
          <a:srcRect b="0" l="0" r="0" t="0"/>
          <a:stretch/>
        </p:blipFill>
        <p:spPr>
          <a:xfrm>
            <a:off x="1097308" y="29227769"/>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0" name="Shape 5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4" r:id="rId2"/>
    <p:sldLayoutId id="2147483655" r:id="rId3"/>
    <p:sldLayoutId id="2147483656" r:id="rId4"/>
    <p:sldLayoutId id="2147483657"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7.jpg"/><Relationship Id="rId10" Type="http://schemas.openxmlformats.org/officeDocument/2006/relationships/image" Target="../media/image10.png"/><Relationship Id="rId13" Type="http://schemas.openxmlformats.org/officeDocument/2006/relationships/image" Target="../media/image11.png"/><Relationship Id="rId12" Type="http://schemas.openxmlformats.org/officeDocument/2006/relationships/image" Target="../media/image13.jp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5.png"/><Relationship Id="rId9" Type="http://schemas.openxmlformats.org/officeDocument/2006/relationships/image" Target="../media/image12.png"/><Relationship Id="rId15" Type="http://schemas.openxmlformats.org/officeDocument/2006/relationships/image" Target="../media/image16.png"/><Relationship Id="rId14" Type="http://schemas.openxmlformats.org/officeDocument/2006/relationships/image" Target="../media/image15.png"/><Relationship Id="rId16" Type="http://schemas.openxmlformats.org/officeDocument/2006/relationships/image" Target="../media/image19.png"/><Relationship Id="rId5" Type="http://schemas.openxmlformats.org/officeDocument/2006/relationships/image" Target="../media/image8.png"/><Relationship Id="rId6" Type="http://schemas.openxmlformats.org/officeDocument/2006/relationships/image" Target="../media/image3.png"/><Relationship Id="rId7" Type="http://schemas.openxmlformats.org/officeDocument/2006/relationships/image" Target="../media/image14.png"/><Relationship Id="rId8"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3"/>
          <p:cNvSpPr txBox="1"/>
          <p:nvPr/>
        </p:nvSpPr>
        <p:spPr>
          <a:xfrm>
            <a:off x="6816436" y="617630"/>
            <a:ext cx="24688800" cy="2277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8800"/>
              <a:buFont typeface="Arial"/>
              <a:buNone/>
            </a:pPr>
            <a:r>
              <a:rPr b="1" lang="en-US" sz="8800">
                <a:solidFill>
                  <a:srgbClr val="3F3F3F"/>
                </a:solidFill>
              </a:rPr>
              <a:t>FIU</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5400"/>
              <a:buFont typeface="Arial"/>
              <a:buNone/>
            </a:pPr>
            <a:r>
              <a:rPr i="1" lang="en-US" sz="5400">
                <a:solidFill>
                  <a:srgbClr val="3F3F3F"/>
                </a:solidFill>
              </a:rPr>
              <a:t>Summer 2021</a:t>
            </a:r>
            <a:endParaRPr b="0" i="0" sz="1400" u="none" cap="none" strike="noStrike">
              <a:solidFill>
                <a:srgbClr val="000000"/>
              </a:solidFill>
              <a:latin typeface="Arial"/>
              <a:ea typeface="Arial"/>
              <a:cs typeface="Arial"/>
              <a:sym typeface="Arial"/>
            </a:endParaRPr>
          </a:p>
        </p:txBody>
      </p:sp>
      <p:sp>
        <p:nvSpPr>
          <p:cNvPr id="70" name="Google Shape;70;p3"/>
          <p:cNvSpPr txBox="1"/>
          <p:nvPr/>
        </p:nvSpPr>
        <p:spPr>
          <a:xfrm>
            <a:off x="7886700" y="7793327"/>
            <a:ext cx="4114800" cy="549275"/>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p:txBody>
      </p:sp>
      <p:sp>
        <p:nvSpPr>
          <p:cNvPr id="71" name="Google Shape;71;p3"/>
          <p:cNvSpPr txBox="1"/>
          <p:nvPr/>
        </p:nvSpPr>
        <p:spPr>
          <a:xfrm>
            <a:off x="20186794" y="7832727"/>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p:txBody>
      </p:sp>
      <p:sp>
        <p:nvSpPr>
          <p:cNvPr id="72" name="Google Shape;72;p3"/>
          <p:cNvSpPr txBox="1"/>
          <p:nvPr/>
        </p:nvSpPr>
        <p:spPr>
          <a:xfrm>
            <a:off x="33187025" y="779332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p:txBody>
      </p:sp>
      <p:sp>
        <p:nvSpPr>
          <p:cNvPr id="73" name="Google Shape;73;p3"/>
          <p:cNvSpPr txBox="1"/>
          <p:nvPr/>
        </p:nvSpPr>
        <p:spPr>
          <a:xfrm>
            <a:off x="7886700" y="13456166"/>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SYSTEM DESIGN</a:t>
            </a:r>
            <a:endParaRPr b="0" i="0" sz="1400" u="none" cap="none" strike="noStrike">
              <a:solidFill>
                <a:srgbClr val="000000"/>
              </a:solidFill>
              <a:latin typeface="Arial"/>
              <a:ea typeface="Arial"/>
              <a:cs typeface="Arial"/>
              <a:sym typeface="Arial"/>
            </a:endParaRPr>
          </a:p>
        </p:txBody>
      </p:sp>
      <p:sp>
        <p:nvSpPr>
          <p:cNvPr id="74" name="Google Shape;74;p3"/>
          <p:cNvSpPr txBox="1"/>
          <p:nvPr/>
        </p:nvSpPr>
        <p:spPr>
          <a:xfrm>
            <a:off x="20186794" y="12947881"/>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OBJECT DESIGN</a:t>
            </a:r>
            <a:endParaRPr b="0" i="0" sz="1400" u="none" cap="none" strike="noStrike">
              <a:solidFill>
                <a:srgbClr val="000000"/>
              </a:solidFill>
              <a:latin typeface="Arial"/>
              <a:ea typeface="Arial"/>
              <a:cs typeface="Arial"/>
              <a:sym typeface="Arial"/>
            </a:endParaRPr>
          </a:p>
        </p:txBody>
      </p:sp>
      <p:sp>
        <p:nvSpPr>
          <p:cNvPr id="75" name="Google Shape;75;p3"/>
          <p:cNvSpPr txBox="1"/>
          <p:nvPr/>
        </p:nvSpPr>
        <p:spPr>
          <a:xfrm>
            <a:off x="33127775" y="1294787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p:txBody>
      </p:sp>
      <p:sp>
        <p:nvSpPr>
          <p:cNvPr id="76" name="Google Shape;76;p3"/>
          <p:cNvSpPr txBox="1"/>
          <p:nvPr/>
        </p:nvSpPr>
        <p:spPr>
          <a:xfrm>
            <a:off x="7886700" y="25330141"/>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VERIFICATION</a:t>
            </a:r>
            <a:endParaRPr b="0" i="0" sz="1400" u="none" cap="none" strike="noStrike">
              <a:solidFill>
                <a:srgbClr val="000000"/>
              </a:solidFill>
              <a:latin typeface="Arial"/>
              <a:ea typeface="Arial"/>
              <a:cs typeface="Arial"/>
              <a:sym typeface="Arial"/>
            </a:endParaRPr>
          </a:p>
        </p:txBody>
      </p:sp>
      <p:sp>
        <p:nvSpPr>
          <p:cNvPr id="77" name="Google Shape;77;p3"/>
          <p:cNvSpPr txBox="1"/>
          <p:nvPr/>
        </p:nvSpPr>
        <p:spPr>
          <a:xfrm>
            <a:off x="20153456" y="25330156"/>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SUMMARY</a:t>
            </a:r>
            <a:endParaRPr b="0" i="0" sz="1400" u="none" cap="none" strike="noStrike">
              <a:solidFill>
                <a:srgbClr val="000000"/>
              </a:solidFill>
              <a:latin typeface="Arial"/>
              <a:ea typeface="Arial"/>
              <a:cs typeface="Arial"/>
              <a:sym typeface="Arial"/>
            </a:endParaRPr>
          </a:p>
        </p:txBody>
      </p:sp>
      <p:sp>
        <p:nvSpPr>
          <p:cNvPr id="78" name="Google Shape;78;p3"/>
          <p:cNvSpPr txBox="1"/>
          <p:nvPr/>
        </p:nvSpPr>
        <p:spPr>
          <a:xfrm>
            <a:off x="6816436" y="2979162"/>
            <a:ext cx="35204400" cy="32301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081E3F"/>
              </a:buClr>
              <a:buSzPts val="10000"/>
              <a:buFont typeface="Arial"/>
              <a:buNone/>
            </a:pPr>
            <a:r>
              <a:rPr b="1" lang="en-US" sz="10000">
                <a:solidFill>
                  <a:srgbClr val="081E3F"/>
                </a:solidFill>
              </a:rPr>
              <a:t>Community Connect - Mitigating the Impacts of Covid-19</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Students: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Mentor:</a:t>
            </a:r>
            <a:r>
              <a:rPr b="1" i="1" lang="en-US" sz="3500" u="none" cap="none" strike="noStrike">
                <a:solidFill>
                  <a:srgbClr val="3F3F3F"/>
                </a:solidFill>
                <a:latin typeface="Arial"/>
                <a:ea typeface="Arial"/>
                <a:cs typeface="Arial"/>
                <a:sym typeface="Arial"/>
              </a:rPr>
              <a:t> </a:t>
            </a:r>
            <a:r>
              <a:rPr i="1" lang="en-US" sz="3500">
                <a:solidFill>
                  <a:srgbClr val="3F3F3F"/>
                </a:solidFill>
              </a:rPr>
              <a:t>Menuel Toledo, Marcus Munos, Shahin Vassigh</a:t>
            </a:r>
            <a:r>
              <a:rPr b="0" i="0" lang="en-US" sz="3500" u="none" cap="none" strike="noStrike">
                <a:solidFill>
                  <a:srgbClr val="3F3F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Instructor/Faculty:</a:t>
            </a:r>
            <a:r>
              <a:rPr b="1" i="1" lang="en-US" sz="3500" u="none" cap="none" strike="noStrike">
                <a:solidFill>
                  <a:srgbClr val="3F3F3F"/>
                </a:solidFill>
                <a:latin typeface="Arial"/>
                <a:ea typeface="Arial"/>
                <a:cs typeface="Arial"/>
                <a:sym typeface="Arial"/>
              </a:rPr>
              <a:t> </a:t>
            </a:r>
            <a:r>
              <a:rPr i="1" lang="en-US" sz="3500">
                <a:solidFill>
                  <a:srgbClr val="3F3F3F"/>
                </a:solidFill>
              </a:rPr>
              <a:t>Dr. Masoud Sadjadi</a:t>
            </a:r>
            <a:r>
              <a:rPr b="0" i="0" lang="en-US" sz="3500" u="none" cap="none" strike="noStrike">
                <a:solidFill>
                  <a:srgbClr val="3F3F3F"/>
                </a:solidFill>
                <a:latin typeface="Arial"/>
                <a:ea typeface="Arial"/>
                <a:cs typeface="Arial"/>
                <a:sym typeface="Arial"/>
              </a:rPr>
              <a:t>,</a:t>
            </a:r>
            <a:r>
              <a:rPr b="0"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79" name="Google Shape;79;p3"/>
          <p:cNvSpPr txBox="1"/>
          <p:nvPr/>
        </p:nvSpPr>
        <p:spPr>
          <a:xfrm>
            <a:off x="6655820" y="31775400"/>
            <a:ext cx="21444396" cy="813376"/>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b="0" i="0" lang="en-US" sz="2400" u="none" cap="none" strike="noStrike">
                <a:solidFill>
                  <a:srgbClr val="3F3F3F"/>
                </a:solidFill>
                <a:latin typeface="Arial"/>
                <a:ea typeface="Arial"/>
                <a:cs typeface="Arial"/>
                <a:sym typeface="Arial"/>
              </a:rPr>
              <a:t>The material presented in this poster is based upon the work supported by XXXXX (</a:t>
            </a:r>
            <a:r>
              <a:rPr b="0" i="1" lang="en-US" sz="2400" u="none" cap="none" strike="noStrike">
                <a:solidFill>
                  <a:srgbClr val="3F3F3F"/>
                </a:solidFill>
                <a:latin typeface="Arial"/>
                <a:ea typeface="Arial"/>
                <a:cs typeface="Arial"/>
                <a:sym typeface="Arial"/>
              </a:rPr>
              <a:t>name of the project sponsor: federal, state or local government, or corporate partners, where applicable</a:t>
            </a:r>
            <a:r>
              <a:rPr b="0" i="0" lang="en-US" sz="2400" u="none" cap="none" strike="noStrike">
                <a:solidFill>
                  <a:srgbClr val="3F3F3F"/>
                </a:solidFill>
                <a:latin typeface="Arial"/>
                <a:ea typeface="Arial"/>
                <a:cs typeface="Arial"/>
                <a:sym typeface="Arial"/>
              </a:rPr>
              <a:t>). We/I thank XXXX for his/her/their assistance and mentorship that I/we received throughout the senior design project.</a:t>
            </a:r>
            <a:endParaRPr b="0" i="0" sz="1400" u="none" cap="none" strike="noStrike">
              <a:solidFill>
                <a:srgbClr val="000000"/>
              </a:solidFill>
              <a:latin typeface="Arial"/>
              <a:ea typeface="Arial"/>
              <a:cs typeface="Arial"/>
              <a:sym typeface="Arial"/>
            </a:endParaRPr>
          </a:p>
        </p:txBody>
      </p:sp>
      <p:sp>
        <p:nvSpPr>
          <p:cNvPr id="80" name="Google Shape;80;p3"/>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81E3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pic>
        <p:nvPicPr>
          <p:cNvPr descr="https://users.cs.fiu.edu/~sadjadi/Teaching/SeniorProject/Resources/Logo/KFSCIS-vrt-white-gold.png" id="81" name="Google Shape;81;p3"/>
          <p:cNvPicPr preferRelativeResize="0"/>
          <p:nvPr/>
        </p:nvPicPr>
        <p:blipFill rotWithShape="1">
          <a:blip r:embed="rId3">
            <a:alphaModFix/>
          </a:blip>
          <a:srcRect b="0" l="0" r="0" t="0"/>
          <a:stretch/>
        </p:blipFill>
        <p:spPr>
          <a:xfrm>
            <a:off x="693638" y="1082150"/>
            <a:ext cx="4093995" cy="2344976"/>
          </a:xfrm>
          <a:prstGeom prst="rect">
            <a:avLst/>
          </a:prstGeom>
          <a:noFill/>
          <a:ln>
            <a:noFill/>
          </a:ln>
        </p:spPr>
      </p:pic>
      <p:pic>
        <p:nvPicPr>
          <p:cNvPr id="82" name="Google Shape;82;p3"/>
          <p:cNvPicPr preferRelativeResize="0"/>
          <p:nvPr/>
        </p:nvPicPr>
        <p:blipFill rotWithShape="1">
          <a:blip r:embed="rId4">
            <a:alphaModFix/>
          </a:blip>
          <a:srcRect b="0" l="0" r="0" t="0"/>
          <a:stretch/>
        </p:blipFill>
        <p:spPr>
          <a:xfrm>
            <a:off x="31624141" y="26728517"/>
            <a:ext cx="1460164" cy="1485695"/>
          </a:xfrm>
          <a:prstGeom prst="rect">
            <a:avLst/>
          </a:prstGeom>
          <a:noFill/>
          <a:ln>
            <a:noFill/>
          </a:ln>
        </p:spPr>
      </p:pic>
      <p:pic>
        <p:nvPicPr>
          <p:cNvPr id="83" name="Google Shape;83;p3"/>
          <p:cNvPicPr preferRelativeResize="0"/>
          <p:nvPr/>
        </p:nvPicPr>
        <p:blipFill rotWithShape="1">
          <a:blip r:embed="rId5">
            <a:alphaModFix/>
          </a:blip>
          <a:srcRect b="28160" l="0" r="0" t="23296"/>
          <a:stretch/>
        </p:blipFill>
        <p:spPr>
          <a:xfrm>
            <a:off x="35743764" y="26603600"/>
            <a:ext cx="3476673" cy="1327506"/>
          </a:xfrm>
          <a:prstGeom prst="rect">
            <a:avLst/>
          </a:prstGeom>
          <a:noFill/>
          <a:ln>
            <a:noFill/>
          </a:ln>
        </p:spPr>
      </p:pic>
      <p:pic>
        <p:nvPicPr>
          <p:cNvPr id="84" name="Google Shape;84;p3"/>
          <p:cNvPicPr preferRelativeResize="0"/>
          <p:nvPr/>
        </p:nvPicPr>
        <p:blipFill rotWithShape="1">
          <a:blip r:embed="rId6">
            <a:alphaModFix/>
          </a:blip>
          <a:srcRect b="0" l="0" r="0" t="0"/>
          <a:stretch/>
        </p:blipFill>
        <p:spPr>
          <a:xfrm>
            <a:off x="33710991" y="28400386"/>
            <a:ext cx="1615179" cy="1327507"/>
          </a:xfrm>
          <a:prstGeom prst="rect">
            <a:avLst/>
          </a:prstGeom>
          <a:noFill/>
          <a:ln>
            <a:noFill/>
          </a:ln>
        </p:spPr>
      </p:pic>
      <p:pic>
        <p:nvPicPr>
          <p:cNvPr id="85" name="Google Shape;85;p3"/>
          <p:cNvPicPr preferRelativeResize="0"/>
          <p:nvPr/>
        </p:nvPicPr>
        <p:blipFill rotWithShape="1">
          <a:blip r:embed="rId7">
            <a:alphaModFix/>
          </a:blip>
          <a:srcRect b="0" l="0" r="0" t="0"/>
          <a:stretch/>
        </p:blipFill>
        <p:spPr>
          <a:xfrm>
            <a:off x="31196325" y="28400378"/>
            <a:ext cx="2315807" cy="2552039"/>
          </a:xfrm>
          <a:prstGeom prst="rect">
            <a:avLst/>
          </a:prstGeom>
          <a:noFill/>
          <a:ln>
            <a:noFill/>
          </a:ln>
        </p:spPr>
      </p:pic>
      <p:pic>
        <p:nvPicPr>
          <p:cNvPr id="86" name="Google Shape;86;p3"/>
          <p:cNvPicPr preferRelativeResize="0"/>
          <p:nvPr/>
        </p:nvPicPr>
        <p:blipFill rotWithShape="1">
          <a:blip r:embed="rId8">
            <a:alphaModFix/>
          </a:blip>
          <a:srcRect b="0" l="0" r="0" t="0"/>
          <a:stretch/>
        </p:blipFill>
        <p:spPr>
          <a:xfrm>
            <a:off x="35767540" y="28400386"/>
            <a:ext cx="1460165" cy="1327506"/>
          </a:xfrm>
          <a:prstGeom prst="rect">
            <a:avLst/>
          </a:prstGeom>
          <a:noFill/>
          <a:ln>
            <a:noFill/>
          </a:ln>
        </p:spPr>
      </p:pic>
      <p:pic>
        <p:nvPicPr>
          <p:cNvPr id="87" name="Google Shape;87;p3"/>
          <p:cNvPicPr preferRelativeResize="0"/>
          <p:nvPr/>
        </p:nvPicPr>
        <p:blipFill rotWithShape="1">
          <a:blip r:embed="rId9">
            <a:alphaModFix/>
          </a:blip>
          <a:srcRect b="33720" l="0" r="0" t="35158"/>
          <a:stretch/>
        </p:blipFill>
        <p:spPr>
          <a:xfrm>
            <a:off x="33512129" y="29873340"/>
            <a:ext cx="5603355" cy="1224860"/>
          </a:xfrm>
          <a:prstGeom prst="rect">
            <a:avLst/>
          </a:prstGeom>
          <a:noFill/>
          <a:ln>
            <a:noFill/>
          </a:ln>
        </p:spPr>
      </p:pic>
      <p:pic>
        <p:nvPicPr>
          <p:cNvPr id="88" name="Google Shape;88;p3"/>
          <p:cNvPicPr preferRelativeResize="0"/>
          <p:nvPr/>
        </p:nvPicPr>
        <p:blipFill rotWithShape="1">
          <a:blip r:embed="rId10">
            <a:alphaModFix/>
          </a:blip>
          <a:srcRect b="0" l="0" r="0" t="0"/>
          <a:stretch/>
        </p:blipFill>
        <p:spPr>
          <a:xfrm>
            <a:off x="37669095" y="28326182"/>
            <a:ext cx="1623405" cy="1475916"/>
          </a:xfrm>
          <a:prstGeom prst="rect">
            <a:avLst/>
          </a:prstGeom>
          <a:noFill/>
          <a:ln>
            <a:noFill/>
          </a:ln>
        </p:spPr>
      </p:pic>
      <p:sp>
        <p:nvSpPr>
          <p:cNvPr id="89" name="Google Shape;89;p3"/>
          <p:cNvSpPr txBox="1"/>
          <p:nvPr/>
        </p:nvSpPr>
        <p:spPr>
          <a:xfrm>
            <a:off x="6546288" y="8382000"/>
            <a:ext cx="10661700" cy="3879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4000"/>
              <a:buFont typeface="Arial"/>
              <a:buNone/>
            </a:pPr>
            <a:r>
              <a:rPr lang="en-US" sz="4000">
                <a:solidFill>
                  <a:schemeClr val="dk1"/>
                </a:solidFill>
              </a:rPr>
              <a:t>Due to COVID-19 pandemic the community is facing new challenges to communicate. Social distancing is the only way to mitigate the spread of Covid. Community Connect is trying to help with this situation by providing a stable online communication and information.</a:t>
            </a:r>
            <a:endParaRPr sz="4000">
              <a:solidFill>
                <a:schemeClr val="dk1"/>
              </a:solidFill>
            </a:endParaRPr>
          </a:p>
        </p:txBody>
      </p:sp>
      <p:pic>
        <p:nvPicPr>
          <p:cNvPr descr="Table&#10;&#10;Description automatically generated" id="90" name="Google Shape;90;p3"/>
          <p:cNvPicPr preferRelativeResize="0"/>
          <p:nvPr/>
        </p:nvPicPr>
        <p:blipFill rotWithShape="1">
          <a:blip r:embed="rId11">
            <a:alphaModFix/>
          </a:blip>
          <a:srcRect b="0" l="0" r="0" t="0"/>
          <a:stretch/>
        </p:blipFill>
        <p:spPr>
          <a:xfrm>
            <a:off x="6359225" y="14846025"/>
            <a:ext cx="11035837" cy="8404426"/>
          </a:xfrm>
          <a:prstGeom prst="rect">
            <a:avLst/>
          </a:prstGeom>
          <a:noFill/>
          <a:ln>
            <a:noFill/>
          </a:ln>
        </p:spPr>
      </p:pic>
      <p:sp>
        <p:nvSpPr>
          <p:cNvPr id="91" name="Google Shape;91;p3"/>
          <p:cNvSpPr txBox="1"/>
          <p:nvPr/>
        </p:nvSpPr>
        <p:spPr>
          <a:xfrm>
            <a:off x="17775725" y="8597275"/>
            <a:ext cx="10142700" cy="326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4000"/>
              <a:t>One of the main issues is we had to scrap the old system and start from scratch.</a:t>
            </a:r>
            <a:endParaRPr sz="4000"/>
          </a:p>
          <a:p>
            <a:pPr indent="0" lvl="0" marL="0" rtl="0" algn="l">
              <a:spcBef>
                <a:spcPts val="0"/>
              </a:spcBef>
              <a:spcAft>
                <a:spcPts val="0"/>
              </a:spcAft>
              <a:buNone/>
            </a:pPr>
            <a:r>
              <a:rPr lang="en-US" sz="4000"/>
              <a:t>With this new Homepage, we updated the look and feel to make it more </a:t>
            </a:r>
            <a:r>
              <a:rPr lang="en-US" sz="4000"/>
              <a:t>approachable</a:t>
            </a:r>
            <a:r>
              <a:rPr lang="en-US" sz="4000"/>
              <a:t> and accessible to new users.</a:t>
            </a:r>
            <a:endParaRPr sz="4000"/>
          </a:p>
        </p:txBody>
      </p:sp>
      <p:sp>
        <p:nvSpPr>
          <p:cNvPr id="92" name="Google Shape;92;p3"/>
          <p:cNvSpPr txBox="1"/>
          <p:nvPr/>
        </p:nvSpPr>
        <p:spPr>
          <a:xfrm>
            <a:off x="17775725" y="26478800"/>
            <a:ext cx="10459500" cy="4494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4000"/>
              <a:t>The Homepage was created to provide a starting point of resources to any user looking for help or information. The Homepage will help people be directed to the </a:t>
            </a:r>
            <a:r>
              <a:rPr lang="en-US" sz="4000"/>
              <a:t>appropriate</a:t>
            </a:r>
            <a:r>
              <a:rPr lang="en-US" sz="4000"/>
              <a:t> sections and info they would like. </a:t>
            </a:r>
            <a:endParaRPr sz="4000"/>
          </a:p>
          <a:p>
            <a:pPr indent="0" lvl="0" marL="0" rtl="0" algn="l">
              <a:spcBef>
                <a:spcPts val="0"/>
              </a:spcBef>
              <a:spcAft>
                <a:spcPts val="0"/>
              </a:spcAft>
              <a:buNone/>
            </a:pPr>
            <a:r>
              <a:rPr lang="en-US" sz="4000"/>
              <a:t>Updates are still to come to make it even more </a:t>
            </a:r>
            <a:r>
              <a:rPr lang="en-US" sz="4000"/>
              <a:t>approachable</a:t>
            </a:r>
            <a:r>
              <a:rPr lang="en-US" sz="4000"/>
              <a:t> and user friendly.</a:t>
            </a:r>
            <a:endParaRPr sz="4000"/>
          </a:p>
        </p:txBody>
      </p:sp>
      <p:pic>
        <p:nvPicPr>
          <p:cNvPr id="93" name="Google Shape;93;p3"/>
          <p:cNvPicPr preferRelativeResize="0"/>
          <p:nvPr/>
        </p:nvPicPr>
        <p:blipFill>
          <a:blip r:embed="rId12">
            <a:alphaModFix/>
          </a:blip>
          <a:stretch>
            <a:fillRect/>
          </a:stretch>
        </p:blipFill>
        <p:spPr>
          <a:xfrm>
            <a:off x="29205450" y="19351850"/>
            <a:ext cx="13081124" cy="6550424"/>
          </a:xfrm>
          <a:prstGeom prst="rect">
            <a:avLst/>
          </a:prstGeom>
          <a:noFill/>
          <a:ln>
            <a:noFill/>
          </a:ln>
        </p:spPr>
      </p:pic>
      <p:sp>
        <p:nvSpPr>
          <p:cNvPr id="94" name="Google Shape;94;p3"/>
          <p:cNvSpPr txBox="1"/>
          <p:nvPr/>
        </p:nvSpPr>
        <p:spPr>
          <a:xfrm>
            <a:off x="30246875" y="8517825"/>
            <a:ext cx="9995100" cy="326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4000"/>
              <a:t>Web-based</a:t>
            </a:r>
            <a:endParaRPr sz="4000"/>
          </a:p>
          <a:p>
            <a:pPr indent="0" lvl="0" marL="0" rtl="0" algn="l">
              <a:spcBef>
                <a:spcPts val="0"/>
              </a:spcBef>
              <a:spcAft>
                <a:spcPts val="0"/>
              </a:spcAft>
              <a:buNone/>
            </a:pPr>
            <a:r>
              <a:rPr lang="en-US" sz="4000"/>
              <a:t>No user account necessary unless user wants to log in.</a:t>
            </a:r>
            <a:endParaRPr sz="4000"/>
          </a:p>
          <a:p>
            <a:pPr indent="0" lvl="0" marL="0" rtl="0" algn="l">
              <a:spcBef>
                <a:spcPts val="0"/>
              </a:spcBef>
              <a:spcAft>
                <a:spcPts val="0"/>
              </a:spcAft>
              <a:buNone/>
            </a:pPr>
            <a:r>
              <a:rPr lang="en-US" sz="4000"/>
              <a:t>Adding zip code will make further options have their local information prompted first.</a:t>
            </a:r>
            <a:endParaRPr sz="4000"/>
          </a:p>
        </p:txBody>
      </p:sp>
      <p:sp>
        <p:nvSpPr>
          <p:cNvPr id="95" name="Google Shape;95;p3"/>
          <p:cNvSpPr txBox="1"/>
          <p:nvPr/>
        </p:nvSpPr>
        <p:spPr>
          <a:xfrm>
            <a:off x="33127775" y="18102425"/>
            <a:ext cx="41148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3F3F3F"/>
                </a:solidFill>
                <a:latin typeface="Arial"/>
                <a:ea typeface="Arial"/>
                <a:cs typeface="Arial"/>
                <a:sym typeface="Arial"/>
              </a:rPr>
              <a:t>IM</a:t>
            </a:r>
            <a:r>
              <a:rPr b="1" lang="en-US" sz="3075">
                <a:solidFill>
                  <a:srgbClr val="3F3F3F"/>
                </a:solidFill>
              </a:rPr>
              <a:t>AGES</a:t>
            </a:r>
            <a:endParaRPr b="1" sz="3075">
              <a:solidFill>
                <a:srgbClr val="3F3F3F"/>
              </a:solidFill>
            </a:endParaRPr>
          </a:p>
        </p:txBody>
      </p:sp>
      <p:sp>
        <p:nvSpPr>
          <p:cNvPr id="96" name="Google Shape;96;p3"/>
          <p:cNvSpPr txBox="1"/>
          <p:nvPr/>
        </p:nvSpPr>
        <p:spPr>
          <a:xfrm>
            <a:off x="6849150" y="26262275"/>
            <a:ext cx="9995100" cy="264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4000"/>
              <a:buFont typeface="Arial"/>
              <a:buNone/>
            </a:pPr>
            <a:r>
              <a:rPr lang="en-US" sz="4000">
                <a:solidFill>
                  <a:srgbClr val="081E3F"/>
                </a:solidFill>
              </a:rPr>
              <a:t>Every component of the Homepage was checked and verified in order to meet all user requirements. </a:t>
            </a:r>
            <a:r>
              <a:rPr lang="en-US" sz="4000">
                <a:solidFill>
                  <a:srgbClr val="081E3F"/>
                </a:solidFill>
              </a:rPr>
              <a:t>Functionality</a:t>
            </a:r>
            <a:r>
              <a:rPr lang="en-US" sz="4000">
                <a:solidFill>
                  <a:srgbClr val="081E3F"/>
                </a:solidFill>
              </a:rPr>
              <a:t> was a checked for all links and redirects.</a:t>
            </a:r>
            <a:endParaRPr/>
          </a:p>
        </p:txBody>
      </p:sp>
      <p:sp>
        <p:nvSpPr>
          <p:cNvPr id="97" name="Google Shape;97;p3"/>
          <p:cNvSpPr txBox="1"/>
          <p:nvPr/>
        </p:nvSpPr>
        <p:spPr>
          <a:xfrm>
            <a:off x="30246875" y="13719775"/>
            <a:ext cx="9463500" cy="326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4000"/>
              <a:t>Styling with CSS.</a:t>
            </a:r>
            <a:endParaRPr sz="4000"/>
          </a:p>
          <a:p>
            <a:pPr indent="0" lvl="0" marL="0" rtl="0" algn="l">
              <a:spcBef>
                <a:spcPts val="0"/>
              </a:spcBef>
              <a:spcAft>
                <a:spcPts val="0"/>
              </a:spcAft>
              <a:buNone/>
            </a:pPr>
            <a:r>
              <a:rPr lang="en-US" sz="4000"/>
              <a:t>Add links to redirects to different pages.</a:t>
            </a:r>
            <a:endParaRPr sz="4000"/>
          </a:p>
          <a:p>
            <a:pPr indent="0" lvl="0" marL="0" rtl="0" algn="l">
              <a:spcBef>
                <a:spcPts val="0"/>
              </a:spcBef>
              <a:spcAft>
                <a:spcPts val="0"/>
              </a:spcAft>
              <a:buNone/>
            </a:pPr>
            <a:r>
              <a:rPr lang="en-US" sz="4000"/>
              <a:t>Add logo.</a:t>
            </a:r>
            <a:endParaRPr sz="4000"/>
          </a:p>
          <a:p>
            <a:pPr indent="0" lvl="0" marL="0" rtl="0" algn="l">
              <a:spcBef>
                <a:spcPts val="0"/>
              </a:spcBef>
              <a:spcAft>
                <a:spcPts val="0"/>
              </a:spcAft>
              <a:buNone/>
            </a:pPr>
            <a:r>
              <a:rPr lang="en-US" sz="4000"/>
              <a:t>Add log in and register up icons.</a:t>
            </a:r>
            <a:endParaRPr sz="4000"/>
          </a:p>
          <a:p>
            <a:pPr indent="0" lvl="0" marL="0" rtl="0" algn="l">
              <a:spcBef>
                <a:spcPts val="0"/>
              </a:spcBef>
              <a:spcAft>
                <a:spcPts val="0"/>
              </a:spcAft>
              <a:buNone/>
            </a:pPr>
            <a:r>
              <a:rPr lang="en-US" sz="4000"/>
              <a:t>Add options to input zip code.</a:t>
            </a:r>
            <a:endParaRPr sz="4000"/>
          </a:p>
        </p:txBody>
      </p:sp>
      <p:pic>
        <p:nvPicPr>
          <p:cNvPr id="98" name="Google Shape;98;p3"/>
          <p:cNvPicPr preferRelativeResize="0"/>
          <p:nvPr/>
        </p:nvPicPr>
        <p:blipFill rotWithShape="1">
          <a:blip r:embed="rId13">
            <a:alphaModFix/>
          </a:blip>
          <a:srcRect b="0" l="0" r="0" t="0"/>
          <a:stretch/>
        </p:blipFill>
        <p:spPr>
          <a:xfrm>
            <a:off x="17978925" y="14491163"/>
            <a:ext cx="5306725" cy="3705725"/>
          </a:xfrm>
          <a:prstGeom prst="rect">
            <a:avLst/>
          </a:prstGeom>
          <a:noFill/>
          <a:ln>
            <a:noFill/>
          </a:ln>
        </p:spPr>
      </p:pic>
      <p:grpSp>
        <p:nvGrpSpPr>
          <p:cNvPr id="99" name="Google Shape;99;p3"/>
          <p:cNvGrpSpPr/>
          <p:nvPr/>
        </p:nvGrpSpPr>
        <p:grpSpPr>
          <a:xfrm>
            <a:off x="23285643" y="14248395"/>
            <a:ext cx="5306403" cy="4070417"/>
            <a:chOff x="15930474" y="11990137"/>
            <a:chExt cx="8201550" cy="8201524"/>
          </a:xfrm>
        </p:grpSpPr>
        <p:pic>
          <p:nvPicPr>
            <p:cNvPr id="100" name="Google Shape;100;p3"/>
            <p:cNvPicPr preferRelativeResize="0"/>
            <p:nvPr/>
          </p:nvPicPr>
          <p:blipFill>
            <a:blip r:embed="rId14">
              <a:alphaModFix/>
            </a:blip>
            <a:stretch>
              <a:fillRect/>
            </a:stretch>
          </p:blipFill>
          <p:spPr>
            <a:xfrm>
              <a:off x="15930474" y="11990137"/>
              <a:ext cx="8201550" cy="8201524"/>
            </a:xfrm>
            <a:prstGeom prst="rect">
              <a:avLst/>
            </a:prstGeom>
            <a:noFill/>
            <a:ln>
              <a:noFill/>
            </a:ln>
          </p:spPr>
        </p:pic>
        <p:pic>
          <p:nvPicPr>
            <p:cNvPr id="101" name="Google Shape;101;p3"/>
            <p:cNvPicPr preferRelativeResize="0"/>
            <p:nvPr/>
          </p:nvPicPr>
          <p:blipFill rotWithShape="1">
            <a:blip r:embed="rId15">
              <a:alphaModFix/>
            </a:blip>
            <a:srcRect b="83787" l="4705" r="85594" t="5341"/>
            <a:stretch/>
          </p:blipFill>
          <p:spPr>
            <a:xfrm>
              <a:off x="16659475" y="12678000"/>
              <a:ext cx="766400" cy="831000"/>
            </a:xfrm>
            <a:prstGeom prst="rect">
              <a:avLst/>
            </a:prstGeom>
            <a:noFill/>
            <a:ln>
              <a:noFill/>
            </a:ln>
          </p:spPr>
        </p:pic>
      </p:grpSp>
      <p:pic>
        <p:nvPicPr>
          <p:cNvPr id="102" name="Google Shape;102;p3"/>
          <p:cNvPicPr preferRelativeResize="0"/>
          <p:nvPr/>
        </p:nvPicPr>
        <p:blipFill>
          <a:blip r:embed="rId16">
            <a:alphaModFix/>
          </a:blip>
          <a:stretch>
            <a:fillRect/>
          </a:stretch>
        </p:blipFill>
        <p:spPr>
          <a:xfrm>
            <a:off x="19815688" y="18650513"/>
            <a:ext cx="6062775" cy="40704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