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7" roundtripDataSignature="AMtx7mgEuFymTSAW/BJIqEIJL0jhfQGT1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1pPr>
            <a:lvl2pPr indent="-228600" lvl="1" marL="9144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2pPr>
            <a:lvl3pPr indent="-228600" lvl="2" marL="13716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3pPr>
            <a:lvl4pPr indent="-228600" lvl="3" marL="18288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4pPr>
            <a:lvl5pPr indent="-228600" lvl="4" marL="22860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sz="1029"/>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rot="5400000">
            <a:off x="11084719" y="-1207294"/>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22" name="Google Shape;22;p4"/>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34" name="Google Shape;34;p6"/>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7"/>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0" name="Google Shape;40;p7"/>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1" name="Google Shape;41;p7"/>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8"/>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7" name="Google Shape;47;p8"/>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48" name="Google Shape;48;p8"/>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9" name="Google Shape;49;p8"/>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0" name="Google Shape;50;p8"/>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9"/>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10"/>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61" name="Google Shape;61;p10"/>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2" name="Google Shape;62;p10"/>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11"/>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9" name="Google Shape;69;p11"/>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marR="0" rtl="0" algn="l">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ctr">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2.png"/><Relationship Id="rId13" Type="http://schemas.openxmlformats.org/officeDocument/2006/relationships/image" Target="../media/image12.jpg"/><Relationship Id="rId12" Type="http://schemas.openxmlformats.org/officeDocument/2006/relationships/image" Target="../media/image8.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11.png"/><Relationship Id="rId15" Type="http://schemas.openxmlformats.org/officeDocument/2006/relationships/image" Target="../media/image7.jpg"/><Relationship Id="rId14" Type="http://schemas.openxmlformats.org/officeDocument/2006/relationships/image" Target="../media/image5.jpg"/><Relationship Id="rId16" Type="http://schemas.openxmlformats.org/officeDocument/2006/relationships/image" Target="../media/image14.jp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3.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41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Diet Therapy App</a:t>
            </a:r>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Student: </a:t>
            </a:r>
            <a:r>
              <a:rPr lang="en-US" sz="2625">
                <a:solidFill>
                  <a:srgbClr val="081E3F"/>
                </a:solidFill>
              </a:rPr>
              <a:t>James Davidovich-Sager</a:t>
            </a:r>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Product Owner:</a:t>
            </a:r>
            <a:r>
              <a:rPr b="1" i="1" lang="en-US" sz="2625" u="none" cap="none" strike="noStrike">
                <a:solidFill>
                  <a:srgbClr val="081E3F"/>
                </a:solidFill>
                <a:latin typeface="Arial"/>
                <a:ea typeface="Arial"/>
                <a:cs typeface="Arial"/>
                <a:sym typeface="Arial"/>
              </a:rPr>
              <a:t> Zahra Heidari, </a:t>
            </a:r>
            <a:r>
              <a:rPr b="0" i="0" lang="en-US" sz="2625" u="none" cap="none" strike="noStrike">
                <a:solidFill>
                  <a:srgbClr val="081E3F"/>
                </a:solidFill>
                <a:latin typeface="Arial"/>
                <a:ea typeface="Arial"/>
                <a:cs typeface="Arial"/>
                <a:sym typeface="Arial"/>
              </a:rPr>
              <a:t>Florida International University</a:t>
            </a:r>
            <a:endParaRPr b="0" i="0" sz="2625" u="none" cap="none" strike="noStrike">
              <a:solidFill>
                <a:schemeClr val="dk1"/>
              </a:solidFill>
              <a:latin typeface="Arial"/>
              <a:ea typeface="Arial"/>
              <a:cs typeface="Arial"/>
              <a:sym typeface="Arial"/>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Instructor:</a:t>
            </a:r>
            <a:r>
              <a:rPr b="1" i="1" lang="en-US" sz="2625" u="none" cap="none" strike="noStrike">
                <a:solidFill>
                  <a:srgbClr val="081E3F"/>
                </a:solidFill>
                <a:latin typeface="Arial"/>
                <a:ea typeface="Arial"/>
                <a:cs typeface="Arial"/>
                <a:sym typeface="Arial"/>
              </a:rPr>
              <a:t> </a:t>
            </a:r>
            <a:r>
              <a:rPr b="0" i="1" lang="en-US" sz="2625" u="none" cap="none" strike="noStrike">
                <a:solidFill>
                  <a:srgbClr val="081E3F"/>
                </a:solidFill>
                <a:latin typeface="Arial"/>
                <a:ea typeface="Arial"/>
                <a:cs typeface="Arial"/>
                <a:sym typeface="Arial"/>
              </a:rPr>
              <a:t>Dr. Masoud Sadjadi</a:t>
            </a:r>
            <a:r>
              <a:rPr b="0" i="0" lang="en-US" sz="2625" u="none" cap="none" strike="noStrike">
                <a:solidFill>
                  <a:srgbClr val="081E3F"/>
                </a:solidFill>
                <a:latin typeface="Arial"/>
                <a:ea typeface="Arial"/>
                <a:cs typeface="Arial"/>
                <a:sym typeface="Arial"/>
              </a:rPr>
              <a:t>,</a:t>
            </a:r>
            <a:r>
              <a:rPr b="0" i="1" lang="en-US" sz="2625" u="none" cap="none" strike="noStrike">
                <a:solidFill>
                  <a:srgbClr val="081E3F"/>
                </a:solidFill>
                <a:latin typeface="Arial"/>
                <a:ea typeface="Arial"/>
                <a:cs typeface="Arial"/>
                <a:sym typeface="Arial"/>
              </a:rPr>
              <a:t> </a:t>
            </a:r>
            <a:r>
              <a:rPr b="0" i="0" lang="en-US" sz="2625"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8" y="31775400"/>
            <a:ext cx="41344849" cy="420688"/>
          </a:xfrm>
          <a:prstGeom prst="rect">
            <a:avLst/>
          </a:prstGeom>
          <a:noFill/>
          <a:ln>
            <a:noFill/>
          </a:ln>
        </p:spPr>
        <p:txBody>
          <a:bodyPr anchorCtr="0" anchor="t" bIns="36975" lIns="73975" spcFirstLastPara="1" rIns="73975" wrap="square" tIns="36975">
            <a:spAutoFit/>
          </a:bodyPr>
          <a:lstStyle/>
          <a:p>
            <a:pPr indent="-493713" lvl="0" marL="493713" marR="0" rtl="0" algn="ctr">
              <a:spcBef>
                <a:spcPts val="0"/>
              </a:spcBef>
              <a:spcAft>
                <a:spcPts val="0"/>
              </a:spcAft>
              <a:buClr>
                <a:srgbClr val="3333CC"/>
              </a:buClr>
              <a:buSzPts val="2250"/>
              <a:buFont typeface="Arial"/>
              <a:buNone/>
            </a:pPr>
            <a:r>
              <a:rPr b="0" i="0" lang="en-US" sz="2250" u="none" cap="none" strike="noStrike">
                <a:solidFill>
                  <a:schemeClr val="dk1"/>
                </a:solidFill>
                <a:latin typeface="Arial"/>
                <a:ea typeface="Arial"/>
                <a:cs typeface="Arial"/>
                <a:sym typeface="Arial"/>
              </a:rPr>
              <a:t>The material presented in this poster is based upon the work supported by Dr. Masoud Sadjadi, Florida International University</a:t>
            </a:r>
            <a:r>
              <a:rPr b="0" i="0" lang="en-US" sz="2250" u="none" cap="none" strike="noStrike">
                <a:solidFill>
                  <a:srgbClr val="FF0000"/>
                </a:solidFill>
                <a:latin typeface="Arial"/>
                <a:ea typeface="Arial"/>
                <a:cs typeface="Arial"/>
                <a:sym typeface="Arial"/>
              </a:rPr>
              <a:t>.</a:t>
            </a:r>
            <a:endParaRPr b="0" i="0" sz="2250" u="none" cap="none" strike="noStrike">
              <a:solidFill>
                <a:schemeClr val="dk1"/>
              </a:solidFill>
              <a:latin typeface="Arial"/>
              <a:ea typeface="Arial"/>
              <a:cs typeface="Arial"/>
              <a:sym typeface="Arial"/>
            </a:endParaRPr>
          </a:p>
        </p:txBody>
      </p:sp>
      <p:sp>
        <p:nvSpPr>
          <p:cNvPr id="91" name="Google Shape;91;p1"/>
          <p:cNvSpPr/>
          <p:nvPr/>
        </p:nvSpPr>
        <p:spPr>
          <a:xfrm>
            <a:off x="1176338" y="4114800"/>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2" name="Google Shape;92;p1"/>
          <p:cNvSpPr txBox="1"/>
          <p:nvPr/>
        </p:nvSpPr>
        <p:spPr>
          <a:xfrm>
            <a:off x="6546686" y="4906169"/>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Problem</a:t>
            </a:r>
            <a:endParaRPr/>
          </a:p>
        </p:txBody>
      </p:sp>
      <p:sp>
        <p:nvSpPr>
          <p:cNvPr id="93" name="Google Shape;93;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Acknowledgement</a:t>
            </a:r>
            <a:endParaRPr/>
          </a:p>
        </p:txBody>
      </p:sp>
      <p:sp>
        <p:nvSpPr>
          <p:cNvPr id="95" name="Google Shape;95;p1"/>
          <p:cNvSpPr txBox="1"/>
          <p:nvPr/>
        </p:nvSpPr>
        <p:spPr>
          <a:xfrm>
            <a:off x="19888200" y="4907756"/>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Development Stack</a:t>
            </a:r>
            <a:endParaRPr/>
          </a:p>
        </p:txBody>
      </p:sp>
      <p:sp>
        <p:nvSpPr>
          <p:cNvPr id="96" name="Google Shape;96;p1"/>
          <p:cNvSpPr txBox="1"/>
          <p:nvPr/>
        </p:nvSpPr>
        <p:spPr>
          <a:xfrm>
            <a:off x="34061400" y="13120320"/>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Sequence Diagram</a:t>
            </a:r>
            <a:endParaRPr/>
          </a:p>
        </p:txBody>
      </p:sp>
      <p:sp>
        <p:nvSpPr>
          <p:cNvPr id="97" name="Google Shape;97;p1"/>
          <p:cNvSpPr txBox="1"/>
          <p:nvPr/>
        </p:nvSpPr>
        <p:spPr>
          <a:xfrm>
            <a:off x="34078528" y="22664602"/>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Active Engagement</a:t>
            </a:r>
            <a:endParaRPr/>
          </a:p>
        </p:txBody>
      </p:sp>
      <p:sp>
        <p:nvSpPr>
          <p:cNvPr id="98" name="Google Shape;98;p1"/>
          <p:cNvSpPr txBox="1"/>
          <p:nvPr/>
        </p:nvSpPr>
        <p:spPr>
          <a:xfrm>
            <a:off x="6636888" y="12750622"/>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Screenshots</a:t>
            </a:r>
            <a:endParaRPr/>
          </a:p>
        </p:txBody>
      </p:sp>
      <p:sp>
        <p:nvSpPr>
          <p:cNvPr id="99" name="Google Shape;99;p1"/>
          <p:cNvSpPr txBox="1"/>
          <p:nvPr/>
        </p:nvSpPr>
        <p:spPr>
          <a:xfrm>
            <a:off x="6546686" y="22642991"/>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Summary</a:t>
            </a:r>
            <a:endParaRPr/>
          </a:p>
        </p:txBody>
      </p:sp>
      <p:sp>
        <p:nvSpPr>
          <p:cNvPr id="100" name="Google Shape;100;p1"/>
          <p:cNvSpPr txBox="1"/>
          <p:nvPr/>
        </p:nvSpPr>
        <p:spPr>
          <a:xfrm>
            <a:off x="9601200" y="0"/>
            <a:ext cx="24688800" cy="1938338"/>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600" u="none" cap="none" strike="noStrike">
                <a:solidFill>
                  <a:srgbClr val="B6862C"/>
                </a:solidFill>
                <a:latin typeface="Arial"/>
                <a:ea typeface="Arial"/>
                <a:cs typeface="Arial"/>
                <a:sym typeface="Arial"/>
              </a:rPr>
              <a:t>School of Computing &amp; Information Sciences</a:t>
            </a:r>
            <a:endParaRPr/>
          </a:p>
          <a:p>
            <a:pPr indent="0" lvl="0" marL="0" marR="0" rtl="0" algn="ctr">
              <a:spcBef>
                <a:spcPts val="0"/>
              </a:spcBef>
              <a:spcAft>
                <a:spcPts val="0"/>
              </a:spcAft>
              <a:buNone/>
            </a:pPr>
            <a:r>
              <a:rPr b="0" i="1" lang="en-US" sz="5400" u="none" cap="none" strike="noStrike">
                <a:solidFill>
                  <a:srgbClr val="B6862C"/>
                </a:solidFill>
                <a:latin typeface="Arial"/>
                <a:ea typeface="Arial"/>
                <a:cs typeface="Arial"/>
                <a:sym typeface="Arial"/>
              </a:rPr>
              <a:t>Summer 2021 Senior Design Project</a:t>
            </a:r>
            <a:endParaRPr/>
          </a:p>
        </p:txBody>
      </p:sp>
      <p:pic>
        <p:nvPicPr>
          <p:cNvPr id="101" name="Google Shape;101;p1"/>
          <p:cNvPicPr preferRelativeResize="0"/>
          <p:nvPr/>
        </p:nvPicPr>
        <p:blipFill rotWithShape="1">
          <a:blip r:embed="rId3">
            <a:alphaModFix/>
          </a:blip>
          <a:srcRect b="0" l="0" r="0" t="0"/>
          <a:stretch/>
        </p:blipFill>
        <p:spPr>
          <a:xfrm>
            <a:off x="36118800" y="592052"/>
            <a:ext cx="6095999" cy="3001439"/>
          </a:xfrm>
          <a:prstGeom prst="rect">
            <a:avLst/>
          </a:prstGeom>
          <a:noFill/>
          <a:ln>
            <a:noFill/>
          </a:ln>
        </p:spPr>
      </p:pic>
      <p:pic>
        <p:nvPicPr>
          <p:cNvPr id="102" name="Google Shape;102;p1"/>
          <p:cNvPicPr preferRelativeResize="0"/>
          <p:nvPr/>
        </p:nvPicPr>
        <p:blipFill rotWithShape="1">
          <a:blip r:embed="rId4">
            <a:alphaModFix/>
          </a:blip>
          <a:srcRect b="0" l="0" r="0" t="0"/>
          <a:stretch/>
        </p:blipFill>
        <p:spPr>
          <a:xfrm>
            <a:off x="2173126" y="391415"/>
            <a:ext cx="5469100" cy="3310636"/>
          </a:xfrm>
          <a:prstGeom prst="rect">
            <a:avLst/>
          </a:prstGeom>
          <a:noFill/>
          <a:ln>
            <a:noFill/>
          </a:ln>
        </p:spPr>
      </p:pic>
      <p:sp>
        <p:nvSpPr>
          <p:cNvPr id="103" name="Google Shape;103;p1"/>
          <p:cNvSpPr txBox="1"/>
          <p:nvPr/>
        </p:nvSpPr>
        <p:spPr>
          <a:xfrm>
            <a:off x="3258457" y="5878513"/>
            <a:ext cx="11295744"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4400" u="none" cap="none" strike="noStrike">
                <a:solidFill>
                  <a:schemeClr val="dk1"/>
                </a:solidFill>
                <a:latin typeface="Arial"/>
                <a:ea typeface="Arial"/>
                <a:cs typeface="Arial"/>
                <a:sym typeface="Arial"/>
              </a:rPr>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endParaRPr/>
          </a:p>
        </p:txBody>
      </p:sp>
      <p:pic>
        <p:nvPicPr>
          <p:cNvPr descr="Logo&#10;&#10;Description automatically generated" id="104" name="Google Shape;104;p1"/>
          <p:cNvPicPr preferRelativeResize="0"/>
          <p:nvPr/>
        </p:nvPicPr>
        <p:blipFill rotWithShape="1">
          <a:blip r:embed="rId5">
            <a:alphaModFix/>
          </a:blip>
          <a:srcRect b="0" l="0" r="0" t="0"/>
          <a:stretch/>
        </p:blipFill>
        <p:spPr>
          <a:xfrm>
            <a:off x="16400681" y="9299351"/>
            <a:ext cx="2347344" cy="2537669"/>
          </a:xfrm>
          <a:prstGeom prst="rect">
            <a:avLst/>
          </a:prstGeom>
          <a:noFill/>
          <a:ln>
            <a:noFill/>
          </a:ln>
        </p:spPr>
      </p:pic>
      <p:pic>
        <p:nvPicPr>
          <p:cNvPr descr="Logo&#10;&#10;Description automatically generated" id="105" name="Google Shape;105;p1"/>
          <p:cNvPicPr preferRelativeResize="0"/>
          <p:nvPr/>
        </p:nvPicPr>
        <p:blipFill rotWithShape="1">
          <a:blip r:embed="rId6">
            <a:alphaModFix/>
          </a:blip>
          <a:srcRect b="0" l="0" r="0" t="0"/>
          <a:stretch/>
        </p:blipFill>
        <p:spPr>
          <a:xfrm>
            <a:off x="17377145" y="5975229"/>
            <a:ext cx="2741760" cy="2756115"/>
          </a:xfrm>
          <a:prstGeom prst="rect">
            <a:avLst/>
          </a:prstGeom>
          <a:noFill/>
          <a:ln>
            <a:noFill/>
          </a:ln>
        </p:spPr>
      </p:pic>
      <p:pic>
        <p:nvPicPr>
          <p:cNvPr descr="Icon&#10;&#10;Description automatically generated" id="106" name="Google Shape;106;p1"/>
          <p:cNvPicPr preferRelativeResize="0"/>
          <p:nvPr/>
        </p:nvPicPr>
        <p:blipFill rotWithShape="1">
          <a:blip r:embed="rId7">
            <a:alphaModFix/>
          </a:blip>
          <a:srcRect b="0" l="0" r="0" t="0"/>
          <a:stretch/>
        </p:blipFill>
        <p:spPr>
          <a:xfrm>
            <a:off x="23125520" y="5212719"/>
            <a:ext cx="3872764" cy="4349507"/>
          </a:xfrm>
          <a:prstGeom prst="rect">
            <a:avLst/>
          </a:prstGeom>
          <a:noFill/>
          <a:ln>
            <a:noFill/>
          </a:ln>
        </p:spPr>
      </p:pic>
      <p:pic>
        <p:nvPicPr>
          <p:cNvPr descr="Icon&#10;&#10;Description automatically generated" id="107" name="Google Shape;107;p1"/>
          <p:cNvPicPr preferRelativeResize="0"/>
          <p:nvPr/>
        </p:nvPicPr>
        <p:blipFill rotWithShape="1">
          <a:blip r:embed="rId8">
            <a:alphaModFix/>
          </a:blip>
          <a:srcRect b="0" l="0" r="0" t="0"/>
          <a:stretch/>
        </p:blipFill>
        <p:spPr>
          <a:xfrm>
            <a:off x="22477384" y="9213204"/>
            <a:ext cx="2347344" cy="2347344"/>
          </a:xfrm>
          <a:prstGeom prst="rect">
            <a:avLst/>
          </a:prstGeom>
          <a:noFill/>
          <a:ln>
            <a:noFill/>
          </a:ln>
        </p:spPr>
      </p:pic>
      <p:pic>
        <p:nvPicPr>
          <p:cNvPr descr="Icon&#10;&#10;Description automatically generated" id="108" name="Google Shape;108;p1"/>
          <p:cNvPicPr preferRelativeResize="0"/>
          <p:nvPr/>
        </p:nvPicPr>
        <p:blipFill rotWithShape="1">
          <a:blip r:embed="rId9">
            <a:alphaModFix/>
          </a:blip>
          <a:srcRect b="0" l="0" r="0" t="0"/>
          <a:stretch/>
        </p:blipFill>
        <p:spPr>
          <a:xfrm>
            <a:off x="25722116" y="9276718"/>
            <a:ext cx="2260445" cy="2537669"/>
          </a:xfrm>
          <a:prstGeom prst="rect">
            <a:avLst/>
          </a:prstGeom>
          <a:noFill/>
          <a:ln>
            <a:noFill/>
          </a:ln>
        </p:spPr>
      </p:pic>
      <p:sp>
        <p:nvSpPr>
          <p:cNvPr id="109" name="Google Shape;109;p1"/>
          <p:cNvSpPr txBox="1"/>
          <p:nvPr/>
        </p:nvSpPr>
        <p:spPr>
          <a:xfrm>
            <a:off x="2556092" y="23718916"/>
            <a:ext cx="12237645" cy="686341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dk1"/>
                </a:solidFill>
                <a:latin typeface="Arial"/>
                <a:ea typeface="Arial"/>
                <a:cs typeface="Arial"/>
                <a:sym typeface="Arial"/>
              </a:rPr>
              <a:t>In summary, the Diet Therapy App offers a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contemporary user experience while providing</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multiple resources to aid and assist in the health</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and over all well being of the user. By utilizing</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the tools and functions that the Diet Therapy</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App provides, users will be able to monitor and</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alter desired behaviors that can benefit them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from a medical and disciplinary standpoint.</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Afterall, a healthy life is a happy life.</a:t>
            </a:r>
            <a:endParaRPr/>
          </a:p>
          <a:p>
            <a:pPr indent="0" lvl="0" marL="0" marR="0" rtl="0" algn="l">
              <a:spcBef>
                <a:spcPts val="0"/>
              </a:spcBef>
              <a:spcAft>
                <a:spcPts val="0"/>
              </a:spcAft>
              <a:buNone/>
            </a:pPr>
            <a:r>
              <a:t/>
            </a:r>
            <a:endParaRPr sz="4400">
              <a:solidFill>
                <a:schemeClr val="dk1"/>
              </a:solidFill>
              <a:latin typeface="Arial"/>
              <a:ea typeface="Arial"/>
              <a:cs typeface="Arial"/>
              <a:sym typeface="Arial"/>
            </a:endParaRPr>
          </a:p>
        </p:txBody>
      </p:sp>
      <p:sp>
        <p:nvSpPr>
          <p:cNvPr id="110" name="Google Shape;110;p1"/>
          <p:cNvSpPr txBox="1"/>
          <p:nvPr/>
        </p:nvSpPr>
        <p:spPr>
          <a:xfrm>
            <a:off x="30006691" y="23733598"/>
            <a:ext cx="11918647"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dk1"/>
                </a:solidFill>
                <a:latin typeface="Arial"/>
                <a:ea typeface="Arial"/>
                <a:cs typeface="Arial"/>
                <a:sym typeface="Arial"/>
              </a:rPr>
              <a:t>While interacting with the Diet Therapy App,</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the user will be able set physical exercises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as goals, monitor caloric consumption and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daily intake, record sleeping patterns, engage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in a relaxation count down timer, keep track</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of their medical history, and much more. Each</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main component of the app is intended to be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actively engaged with through out the day to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ensure maximum commitment to health.</a:t>
            </a:r>
            <a:endParaRPr/>
          </a:p>
        </p:txBody>
      </p:sp>
      <p:pic>
        <p:nvPicPr>
          <p:cNvPr descr="Graphical user interface&#10;&#10;Description automatically generated with medium confidence" id="111" name="Google Shape;111;p1"/>
          <p:cNvPicPr preferRelativeResize="0"/>
          <p:nvPr/>
        </p:nvPicPr>
        <p:blipFill rotWithShape="1">
          <a:blip r:embed="rId10">
            <a:alphaModFix/>
          </a:blip>
          <a:srcRect b="0" l="0" r="0" t="0"/>
          <a:stretch/>
        </p:blipFill>
        <p:spPr>
          <a:xfrm>
            <a:off x="20405280" y="5565412"/>
            <a:ext cx="3047863" cy="3047863"/>
          </a:xfrm>
          <a:prstGeom prst="rect">
            <a:avLst/>
          </a:prstGeom>
          <a:noFill/>
          <a:ln>
            <a:noFill/>
          </a:ln>
        </p:spPr>
      </p:pic>
      <p:pic>
        <p:nvPicPr>
          <p:cNvPr descr="Logo, icon&#10;&#10;Description automatically generated" id="112" name="Google Shape;112;p1"/>
          <p:cNvPicPr preferRelativeResize="0"/>
          <p:nvPr/>
        </p:nvPicPr>
        <p:blipFill rotWithShape="1">
          <a:blip r:embed="rId11">
            <a:alphaModFix/>
          </a:blip>
          <a:srcRect b="0" l="0" r="0" t="0"/>
          <a:stretch/>
        </p:blipFill>
        <p:spPr>
          <a:xfrm>
            <a:off x="18222463" y="8761638"/>
            <a:ext cx="5048558" cy="3475091"/>
          </a:xfrm>
          <a:prstGeom prst="rect">
            <a:avLst/>
          </a:prstGeom>
          <a:noFill/>
          <a:ln>
            <a:noFill/>
          </a:ln>
        </p:spPr>
      </p:pic>
      <p:pic>
        <p:nvPicPr>
          <p:cNvPr descr="Graphical user interface, text, application&#10;&#10;Description automatically generated" id="113" name="Google Shape;113;p1"/>
          <p:cNvPicPr preferRelativeResize="0"/>
          <p:nvPr/>
        </p:nvPicPr>
        <p:blipFill rotWithShape="1">
          <a:blip r:embed="rId12">
            <a:alphaModFix/>
          </a:blip>
          <a:srcRect b="0" l="0" r="0" t="0"/>
          <a:stretch/>
        </p:blipFill>
        <p:spPr>
          <a:xfrm>
            <a:off x="11540078" y="13412888"/>
            <a:ext cx="4844522" cy="8887462"/>
          </a:xfrm>
          <a:prstGeom prst="rect">
            <a:avLst/>
          </a:prstGeom>
          <a:noFill/>
          <a:ln>
            <a:noFill/>
          </a:ln>
        </p:spPr>
      </p:pic>
      <p:pic>
        <p:nvPicPr>
          <p:cNvPr descr="Graphical user interface, application, Teams&#10;&#10;Description automatically generated" id="114" name="Google Shape;114;p1"/>
          <p:cNvPicPr preferRelativeResize="0"/>
          <p:nvPr/>
        </p:nvPicPr>
        <p:blipFill rotWithShape="1">
          <a:blip r:embed="rId13">
            <a:alphaModFix/>
          </a:blip>
          <a:srcRect b="0" l="0" r="0" t="0"/>
          <a:stretch/>
        </p:blipFill>
        <p:spPr>
          <a:xfrm>
            <a:off x="6603550" y="13375500"/>
            <a:ext cx="4610100" cy="8962237"/>
          </a:xfrm>
          <a:prstGeom prst="rect">
            <a:avLst/>
          </a:prstGeom>
          <a:noFill/>
          <a:ln>
            <a:noFill/>
          </a:ln>
        </p:spPr>
      </p:pic>
      <p:pic>
        <p:nvPicPr>
          <p:cNvPr descr="Graphical user interface, application, Teams&#10;&#10;Description automatically generated" id="115" name="Google Shape;115;p1"/>
          <p:cNvPicPr preferRelativeResize="0"/>
          <p:nvPr/>
        </p:nvPicPr>
        <p:blipFill rotWithShape="1">
          <a:blip r:embed="rId14">
            <a:alphaModFix/>
          </a:blip>
          <a:srcRect b="0" l="0" r="0" t="0"/>
          <a:stretch/>
        </p:blipFill>
        <p:spPr>
          <a:xfrm>
            <a:off x="2190229" y="13412888"/>
            <a:ext cx="4236057" cy="8962237"/>
          </a:xfrm>
          <a:prstGeom prst="rect">
            <a:avLst/>
          </a:prstGeom>
          <a:noFill/>
          <a:ln>
            <a:noFill/>
          </a:ln>
        </p:spPr>
      </p:pic>
      <p:pic>
        <p:nvPicPr>
          <p:cNvPr descr="Diagram&#10;&#10;Description automatically generated" id="116" name="Google Shape;116;p1"/>
          <p:cNvPicPr preferRelativeResize="0"/>
          <p:nvPr/>
        </p:nvPicPr>
        <p:blipFill rotWithShape="1">
          <a:blip r:embed="rId15">
            <a:alphaModFix/>
          </a:blip>
          <a:srcRect b="0" l="0" r="0" t="0"/>
          <a:stretch/>
        </p:blipFill>
        <p:spPr>
          <a:xfrm>
            <a:off x="30176603" y="13976745"/>
            <a:ext cx="10998681" cy="7886111"/>
          </a:xfrm>
          <a:prstGeom prst="rect">
            <a:avLst/>
          </a:prstGeom>
          <a:noFill/>
          <a:ln>
            <a:noFill/>
          </a:ln>
        </p:spPr>
      </p:pic>
      <p:sp>
        <p:nvSpPr>
          <p:cNvPr id="117" name="Google Shape;117;p1"/>
          <p:cNvSpPr txBox="1"/>
          <p:nvPr/>
        </p:nvSpPr>
        <p:spPr>
          <a:xfrm>
            <a:off x="20870866" y="22401239"/>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B6862C"/>
                </a:solidFill>
                <a:latin typeface="Arial"/>
                <a:ea typeface="Arial"/>
                <a:cs typeface="Arial"/>
                <a:sym typeface="Arial"/>
              </a:rPr>
              <a:t>System Design</a:t>
            </a:r>
            <a:endParaRPr/>
          </a:p>
        </p:txBody>
      </p:sp>
      <p:pic>
        <p:nvPicPr>
          <p:cNvPr descr="Diagram&#10;&#10;Description automatically generated" id="118" name="Google Shape;118;p1"/>
          <p:cNvPicPr preferRelativeResize="0"/>
          <p:nvPr/>
        </p:nvPicPr>
        <p:blipFill rotWithShape="1">
          <a:blip r:embed="rId16">
            <a:alphaModFix/>
          </a:blip>
          <a:srcRect b="0" l="0" r="0" t="0"/>
          <a:stretch/>
        </p:blipFill>
        <p:spPr>
          <a:xfrm>
            <a:off x="17068800" y="23169589"/>
            <a:ext cx="10747506" cy="7095745"/>
          </a:xfrm>
          <a:prstGeom prst="rect">
            <a:avLst/>
          </a:prstGeom>
          <a:noFill/>
          <a:ln>
            <a:noFill/>
          </a:ln>
        </p:spPr>
      </p:pic>
      <p:sp>
        <p:nvSpPr>
          <p:cNvPr id="119" name="Google Shape;119;p1"/>
          <p:cNvSpPr txBox="1"/>
          <p:nvPr/>
        </p:nvSpPr>
        <p:spPr>
          <a:xfrm>
            <a:off x="20625973" y="13501348"/>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B6862C"/>
                </a:solidFill>
                <a:latin typeface="Arial"/>
                <a:ea typeface="Arial"/>
                <a:cs typeface="Arial"/>
                <a:sym typeface="Arial"/>
              </a:rPr>
              <a:t>Goal</a:t>
            </a:r>
            <a:endParaRPr/>
          </a:p>
        </p:txBody>
      </p:sp>
      <p:sp>
        <p:nvSpPr>
          <p:cNvPr id="120" name="Google Shape;120;p1"/>
          <p:cNvSpPr txBox="1"/>
          <p:nvPr/>
        </p:nvSpPr>
        <p:spPr>
          <a:xfrm>
            <a:off x="17170613" y="14461786"/>
            <a:ext cx="12836080" cy="754052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dk1"/>
                </a:solidFill>
                <a:latin typeface="Arial"/>
                <a:ea typeface="Arial"/>
                <a:cs typeface="Arial"/>
                <a:sym typeface="Arial"/>
              </a:rPr>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ultimately strives to achieve. </a:t>
            </a:r>
            <a:endParaRPr/>
          </a:p>
          <a:p>
            <a:pPr indent="0" lvl="0" marL="0" marR="0" rtl="0" algn="l">
              <a:spcBef>
                <a:spcPts val="0"/>
              </a:spcBef>
              <a:spcAft>
                <a:spcPts val="0"/>
              </a:spcAft>
              <a:buNone/>
            </a:pPr>
            <a:r>
              <a:t/>
            </a:r>
            <a:endParaRPr sz="4400">
              <a:solidFill>
                <a:schemeClr val="dk1"/>
              </a:solidFill>
              <a:latin typeface="Arial"/>
              <a:ea typeface="Arial"/>
              <a:cs typeface="Arial"/>
              <a:sym typeface="Arial"/>
            </a:endParaRPr>
          </a:p>
        </p:txBody>
      </p:sp>
      <p:sp>
        <p:nvSpPr>
          <p:cNvPr id="121" name="Google Shape;121;p1"/>
          <p:cNvSpPr txBox="1"/>
          <p:nvPr/>
        </p:nvSpPr>
        <p:spPr>
          <a:xfrm>
            <a:off x="33058653" y="4972387"/>
            <a:ext cx="4114800" cy="547688"/>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B6862C"/>
                </a:solidFill>
                <a:latin typeface="Arial"/>
                <a:ea typeface="Arial"/>
                <a:cs typeface="Arial"/>
                <a:sym typeface="Arial"/>
              </a:rPr>
              <a:t>Contributions</a:t>
            </a:r>
            <a:endParaRPr/>
          </a:p>
        </p:txBody>
      </p:sp>
      <p:sp>
        <p:nvSpPr>
          <p:cNvPr id="122" name="Google Shape;122;p1"/>
          <p:cNvSpPr txBox="1"/>
          <p:nvPr/>
        </p:nvSpPr>
        <p:spPr>
          <a:xfrm>
            <a:off x="29222900" y="6054002"/>
            <a:ext cx="13388552" cy="3785652"/>
          </a:xfrm>
          <a:prstGeom prst="rect">
            <a:avLst/>
          </a:prstGeom>
          <a:noFill/>
          <a:ln>
            <a:noFill/>
          </a:ln>
        </p:spPr>
        <p:txBody>
          <a:bodyPr anchorCtr="0" anchor="t" bIns="45700" lIns="91425" spcFirstLastPara="1" rIns="91425" wrap="square" tIns="45700">
            <a:spAutoFit/>
          </a:bodyPr>
          <a:lstStyle/>
          <a:p>
            <a:pPr indent="-571500" lvl="0" marL="571500" marR="0" rtl="0" algn="l">
              <a:spcBef>
                <a:spcPts val="0"/>
              </a:spcBef>
              <a:spcAft>
                <a:spcPts val="0"/>
              </a:spcAft>
              <a:buClr>
                <a:schemeClr val="dk1"/>
              </a:buClr>
              <a:buSzPts val="4000"/>
              <a:buFont typeface="Arial"/>
              <a:buChar char="•"/>
            </a:pPr>
            <a:r>
              <a:rPr lang="en-US" sz="4000">
                <a:solidFill>
                  <a:schemeClr val="dk1"/>
                </a:solidFill>
                <a:latin typeface="Arial"/>
                <a:ea typeface="Arial"/>
                <a:cs typeface="Arial"/>
                <a:sym typeface="Arial"/>
              </a:rPr>
              <a:t>Expanded questionnaire tab by connecting it to the newly implemented database.</a:t>
            </a:r>
            <a:endParaRPr/>
          </a:p>
          <a:p>
            <a:pPr indent="-571500" lvl="0" marL="571500" marR="0" rtl="0" algn="l">
              <a:spcBef>
                <a:spcPts val="0"/>
              </a:spcBef>
              <a:spcAft>
                <a:spcPts val="0"/>
              </a:spcAft>
              <a:buClr>
                <a:schemeClr val="dk1"/>
              </a:buClr>
              <a:buSzPts val="4000"/>
              <a:buFont typeface="Arial"/>
              <a:buChar char="•"/>
            </a:pPr>
            <a:r>
              <a:rPr lang="en-US" sz="4000">
                <a:solidFill>
                  <a:schemeClr val="dk1"/>
                </a:solidFill>
                <a:latin typeface="Arial"/>
                <a:ea typeface="Arial"/>
                <a:cs typeface="Arial"/>
                <a:sym typeface="Arial"/>
              </a:rPr>
              <a:t>Created Recommendations tab that gives users recommendations on how to improve their health choices.</a:t>
            </a:r>
            <a:endParaRPr/>
          </a:p>
          <a:p>
            <a:pPr indent="0" lvl="0" marL="0" marR="0" rtl="0" algn="l">
              <a:spcBef>
                <a:spcPts val="0"/>
              </a:spcBef>
              <a:spcAft>
                <a:spcPts val="0"/>
              </a:spcAft>
              <a:buNone/>
            </a:pPr>
            <a:r>
              <a:t/>
            </a:r>
            <a:endParaRPr sz="400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