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35" roundtripDataSignature="AMtx7mgziR05C6AIz8SmhtQhUOv4rcGHr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customschemas.google.com/relationships/presentationmetadata" Target="metadata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e75d57cd9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ge75d57cd97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e675ee59a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ge675ee59a8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e7483db6a2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e7483db6a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e7480c6694_2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e7480c6694_2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e7483db6a2_0_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3" name="Google Shape;433;ge7483db6a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e7480c6694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ge7480c6694_2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6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6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4" name="Google Shape;124;p35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35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6" name="Google Shape;126;p35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27" name="Google Shape;127;p35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35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9" name="Google Shape;129;p35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35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1" name="Google Shape;131;p35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sz="36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35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3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34" name="Google Shape;134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37" name="Google Shape;137;p36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36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9" name="Google Shape;139;p36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40" name="Google Shape;140;p3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3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2" name="Google Shape;142;p36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sz="36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36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44" name="Google Shape;144;p36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5" name="Google Shape;145;p36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36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47" name="Google Shape;147;p36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3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49" name="Google Shape;14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3" name="Google Shape;153;p3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3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sz="36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3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6" name="Google Shape;156;p3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57" name="Google Shape;157;p3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3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9" name="Google Shape;159;p3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3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61" name="Google Shape;161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4" name="Google Shape;164;p38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sz="36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38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67" name="Google Shape;167;p38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38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38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0" name="Google Shape;170;p3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1" name="Google Shape;171;p3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72" name="Google Shape;172;p3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3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4" name="Google Shape;174;p38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76" name="Google Shape;176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27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7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6" name="Google Shape;26;p27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7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7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27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27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31" name="Google Shape;31;p27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32" name="Google Shape;32;p27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27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34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5" name="Google Shape;35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6" name="Google Shape;3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8" name="Google Shape;38;p28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2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" name="Google Shape;40;p28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8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28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8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4" name="Google Shape;44;p2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45" name="Google Shape;45;p2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2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" name="Google Shape;47;p2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48" name="Google Shape;48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51" name="Google Shape;51;p29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9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9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2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 sz="36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</p:txBody>
      </p:sp>
      <p:sp>
        <p:nvSpPr>
          <p:cNvPr id="55" name="Google Shape;55;p29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6" name="Google Shape;56;p29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57" name="Google Shape;57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" name="Google Shape;59;p2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61" name="Google Shape;61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3" name="Google Shape;63;p30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30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0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30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" name="Google Shape;67;p30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68" name="Google Shape;68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" name="Google Shape;70;p3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71" name="Google Shape;71;p3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72" name="Google Shape;72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4" name="Google Shape;74;p3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3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6" name="Google Shape;76;p31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7" name="Google Shape;77;p3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78" name="Google Shape;78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0" name="Google Shape;80;p3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31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2" name="Google Shape;82;p31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3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84" name="Google Shape;8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3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3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32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3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0" name="Google Shape;90;p32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" name="Google Shape;91;p32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2" name="Google Shape;92;p32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32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4" name="Google Shape;94;p3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95" name="Google Shape;95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97" name="Google Shape;97;p3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3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9" name="Google Shape;99;p3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0" name="Google Shape;100;p3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33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33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33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4" name="Google Shape;104;p33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5" name="Google Shape;105;p33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6" name="Google Shape;106;p3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3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8" name="Google Shape;108;p3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109" name="Google Shape;10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2" name="Google Shape;112;p3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3" name="Google Shape;113;p34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34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" name="Google Shape;115;p34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16" name="Google Shape;116;p34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34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8" name="Google Shape;118;p34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 sz="36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  <p:sp>
        <p:nvSpPr>
          <p:cNvPr id="119" name="Google Shape;119;p34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3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21" name="Google Shape;121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.pn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2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25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25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25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5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2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5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5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25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25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7" name="Google Shape;17;p25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25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25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g"/><Relationship Id="rId4" Type="http://schemas.openxmlformats.org/officeDocument/2006/relationships/image" Target="../media/image22.png"/><Relationship Id="rId5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Relationship Id="rId4" Type="http://schemas.openxmlformats.org/officeDocument/2006/relationships/image" Target="../media/image20.png"/><Relationship Id="rId5" Type="http://schemas.openxmlformats.org/officeDocument/2006/relationships/image" Target="../media/image24.png"/><Relationship Id="rId6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png"/><Relationship Id="rId4" Type="http://schemas.openxmlformats.org/officeDocument/2006/relationships/image" Target="../media/image23.png"/><Relationship Id="rId5" Type="http://schemas.openxmlformats.org/officeDocument/2006/relationships/image" Target="../media/image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8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4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7.png"/><Relationship Id="rId4" Type="http://schemas.openxmlformats.org/officeDocument/2006/relationships/image" Target="../media/image35.png"/><Relationship Id="rId5" Type="http://schemas.openxmlformats.org/officeDocument/2006/relationships/image" Target="../media/image8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8.png"/><Relationship Id="rId4" Type="http://schemas.openxmlformats.org/officeDocument/2006/relationships/image" Target="../media/image36.png"/><Relationship Id="rId5" Type="http://schemas.openxmlformats.org/officeDocument/2006/relationships/image" Target="../media/image8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9.png"/><Relationship Id="rId4" Type="http://schemas.openxmlformats.org/officeDocument/2006/relationships/image" Target="../media/image8.jpg"/><Relationship Id="rId5" Type="http://schemas.openxmlformats.org/officeDocument/2006/relationships/image" Target="../media/image4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.jpg"/><Relationship Id="rId4" Type="http://schemas.openxmlformats.org/officeDocument/2006/relationships/image" Target="../media/image40.png"/><Relationship Id="rId5" Type="http://schemas.openxmlformats.org/officeDocument/2006/relationships/image" Target="../media/image4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3.png"/><Relationship Id="rId4" Type="http://schemas.openxmlformats.org/officeDocument/2006/relationships/image" Target="../media/image8.jpg"/><Relationship Id="rId5" Type="http://schemas.openxmlformats.org/officeDocument/2006/relationships/image" Target="../media/image4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8.png"/><Relationship Id="rId4" Type="http://schemas.openxmlformats.org/officeDocument/2006/relationships/image" Target="../media/image45.png"/><Relationship Id="rId5" Type="http://schemas.openxmlformats.org/officeDocument/2006/relationships/image" Target="../media/image8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7.png"/><Relationship Id="rId4" Type="http://schemas.openxmlformats.org/officeDocument/2006/relationships/image" Target="../media/image46.png"/><Relationship Id="rId5" Type="http://schemas.openxmlformats.org/officeDocument/2006/relationships/image" Target="../media/image8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8.jpg"/><Relationship Id="rId4" Type="http://schemas.openxmlformats.org/officeDocument/2006/relationships/image" Target="../media/image52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Relationship Id="rId4" Type="http://schemas.openxmlformats.org/officeDocument/2006/relationships/image" Target="../media/image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Relationship Id="rId4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Relationship Id="rId4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Relationship Id="rId4" Type="http://schemas.openxmlformats.org/officeDocument/2006/relationships/image" Target="../media/image14.png"/><Relationship Id="rId5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Relationship Id="rId4" Type="http://schemas.openxmlformats.org/officeDocument/2006/relationships/image" Target="../media/image13.png"/><Relationship Id="rId5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Relationship Id="rId4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 txBox="1"/>
          <p:nvPr>
            <p:ph type="ctrTitle"/>
          </p:nvPr>
        </p:nvSpPr>
        <p:spPr>
          <a:xfrm>
            <a:off x="3355050" y="261050"/>
            <a:ext cx="6438000" cy="112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Diet Therapy App</a:t>
            </a:r>
            <a:endParaRPr/>
          </a:p>
        </p:txBody>
      </p:sp>
      <p:sp>
        <p:nvSpPr>
          <p:cNvPr id="182" name="Google Shape;182;p1"/>
          <p:cNvSpPr txBox="1"/>
          <p:nvPr>
            <p:ph idx="1" type="subTitle"/>
          </p:nvPr>
        </p:nvSpPr>
        <p:spPr>
          <a:xfrm>
            <a:off x="1859275" y="1625600"/>
            <a:ext cx="9429600" cy="47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ct val="40140"/>
              <a:buNone/>
            </a:pPr>
            <a:r>
              <a:rPr lang="en-US" sz="3985">
                <a:solidFill>
                  <a:srgbClr val="BF9000"/>
                </a:solidFill>
              </a:rPr>
              <a:t>Capstone II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rPr lang="en-US" sz="3985"/>
              <a:t>Manasa Mamidoju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rPr lang="en-US" sz="3985"/>
              <a:t>Ja</a:t>
            </a:r>
            <a:r>
              <a:rPr lang="en-US" sz="3985"/>
              <a:t>mes Davidovich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rPr lang="en-US" sz="3985"/>
              <a:t>Alvaro Orozco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rPr lang="en-US" sz="3985"/>
              <a:t>Stephan Beli</a:t>
            </a:r>
            <a:r>
              <a:rPr lang="en-US" sz="3985"/>
              <a:t>zaire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t/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F9000"/>
              </a:buClr>
              <a:buSzPct val="40140"/>
              <a:buNone/>
            </a:pPr>
            <a:r>
              <a:rPr lang="en-US" sz="3985">
                <a:solidFill>
                  <a:srgbClr val="BF9000"/>
                </a:solidFill>
              </a:rPr>
              <a:t>Capstone I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rPr lang="en-US" sz="3985"/>
              <a:t>Garcia Reynaldo Milord</a:t>
            </a:r>
            <a:endParaRPr sz="3985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7596"/>
              <a:buNone/>
            </a:pPr>
            <a:r>
              <a:t/>
            </a:r>
            <a:endParaRPr sz="3985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7596"/>
              <a:buFont typeface="Arial"/>
              <a:buNone/>
            </a:pPr>
            <a:r>
              <a:rPr lang="en-US" sz="3985"/>
              <a:t>Roman Mukoseiev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rPr lang="en-US" sz="3985"/>
              <a:t>Mario Martinez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rPr lang="en-US" sz="3985"/>
              <a:t>Devon Lightbourne</a:t>
            </a:r>
            <a:endParaRPr sz="3985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7596"/>
              <a:buFont typeface="Arial"/>
              <a:buNone/>
            </a:pPr>
            <a:r>
              <a:t/>
            </a:r>
            <a:endParaRPr sz="3985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7596"/>
              <a:buFont typeface="Arial"/>
              <a:buNone/>
            </a:pPr>
            <a:r>
              <a:t/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F9000"/>
              </a:buClr>
              <a:buSzPct val="40140"/>
              <a:buNone/>
            </a:pPr>
            <a:r>
              <a:rPr lang="en-US" sz="3985">
                <a:solidFill>
                  <a:srgbClr val="BF9000"/>
                </a:solidFill>
              </a:rPr>
              <a:t>Senior Project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rPr lang="en-US" sz="3985"/>
              <a:t>Alberto J. Granda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t/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F9000"/>
              </a:buClr>
              <a:buSzPct val="40140"/>
              <a:buNone/>
            </a:pPr>
            <a:r>
              <a:rPr lang="en-US" sz="3985">
                <a:solidFill>
                  <a:srgbClr val="BF9000"/>
                </a:solidFill>
              </a:rPr>
              <a:t>Product Owner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rPr lang="en-US" sz="3985"/>
              <a:t>Zahra Heidari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t/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F9000"/>
              </a:buClr>
              <a:buSzPct val="40140"/>
              <a:buNone/>
            </a:pPr>
            <a:r>
              <a:rPr lang="en-US" sz="3985">
                <a:solidFill>
                  <a:srgbClr val="BF9000"/>
                </a:solidFill>
              </a:rPr>
              <a:t>Instructor</a:t>
            </a:r>
            <a:endParaRPr sz="3985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40140"/>
              <a:buNone/>
            </a:pPr>
            <a:r>
              <a:rPr lang="en-US" sz="3985"/>
              <a:t>Masoud Sadjadi</a:t>
            </a:r>
            <a:endParaRPr sz="3985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t/>
            </a:r>
            <a:endParaRPr sz="1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0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Alteration Tab</a:t>
            </a:r>
            <a:endParaRPr/>
          </a:p>
        </p:txBody>
      </p:sp>
      <p:sp>
        <p:nvSpPr>
          <p:cNvPr id="267" name="Google Shape;267;p10"/>
          <p:cNvSpPr txBox="1"/>
          <p:nvPr/>
        </p:nvSpPr>
        <p:spPr>
          <a:xfrm>
            <a:off x="8281191" y="1378842"/>
            <a:ext cx="3803228" cy="45243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Main screen of the app; the home screen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Keep track of the 3 week-long goals set by the user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Monitor user’s daily caloric intake and serving sizes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Maintain sleep cycle, schedule, and history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Ensure a moment to relax each day</a:t>
            </a:r>
            <a:endParaRPr/>
          </a:p>
        </p:txBody>
      </p:sp>
      <p:sp>
        <p:nvSpPr>
          <p:cNvPr id="268" name="Google Shape;268;p10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269" name="Google Shape;269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64375" y="1015000"/>
            <a:ext cx="2643425" cy="53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47250" y="1015000"/>
            <a:ext cx="2509805" cy="5310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1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Let’s Move (Part 1)</a:t>
            </a:r>
            <a:endParaRPr/>
          </a:p>
        </p:txBody>
      </p:sp>
      <p:pic>
        <p:nvPicPr>
          <p:cNvPr descr="Graphical user interface&#10;&#10;Description automatically generated" id="277" name="Google Shape;277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7684" y="960483"/>
            <a:ext cx="2909231" cy="53610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&#10;&#10;Description automatically generated" id="278" name="Google Shape;278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41004" y="960483"/>
            <a:ext cx="2909231" cy="53610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, application&#10;&#10;Description automatically generated" id="279" name="Google Shape;279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74324" y="960482"/>
            <a:ext cx="2909231" cy="5361035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1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281" name="Google Shape;281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2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Let’s Move (Part 2)</a:t>
            </a:r>
            <a:endParaRPr/>
          </a:p>
        </p:txBody>
      </p:sp>
      <p:pic>
        <p:nvPicPr>
          <p:cNvPr descr="Graphical user interface&#10;&#10;Description automatically generated" id="287" name="Google Shape;287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7684" y="960482"/>
            <a:ext cx="2909231" cy="53610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&#10;&#10;Description automatically generated" id="288" name="Google Shape;288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53789" y="960482"/>
            <a:ext cx="2909231" cy="5361035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12"/>
          <p:cNvSpPr txBox="1"/>
          <p:nvPr/>
        </p:nvSpPr>
        <p:spPr>
          <a:xfrm>
            <a:off x="5116915" y="2274838"/>
            <a:ext cx="3803228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Responsible for selecting desired goals and fulfilling them by updating with progress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Main page gets updated with user’s goals after being selected from the goal selection page</a:t>
            </a:r>
            <a:endParaRPr/>
          </a:p>
        </p:txBody>
      </p:sp>
      <p:sp>
        <p:nvSpPr>
          <p:cNvPr id="290" name="Google Shape;290;p12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291" name="Google Shape;291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3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Let’s Move (Part 3)</a:t>
            </a:r>
            <a:endParaRPr/>
          </a:p>
        </p:txBody>
      </p:sp>
      <p:sp>
        <p:nvSpPr>
          <p:cNvPr id="297" name="Google Shape;297;p13"/>
          <p:cNvSpPr txBox="1"/>
          <p:nvPr/>
        </p:nvSpPr>
        <p:spPr>
          <a:xfrm>
            <a:off x="5116915" y="2274838"/>
            <a:ext cx="3803228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Update goals by adding progress manually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Select desired goal to add progress to or delete progress after 3 weeks</a:t>
            </a:r>
            <a:endParaRPr/>
          </a:p>
        </p:txBody>
      </p:sp>
      <p:pic>
        <p:nvPicPr>
          <p:cNvPr descr="Graphical user interface, application&#10;&#10;Description automatically generated" id="298" name="Google Shape;29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7684" y="960481"/>
            <a:ext cx="2909231" cy="53610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&#10;&#10;Description automatically generated" id="299" name="Google Shape;299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53789" y="960481"/>
            <a:ext cx="2909231" cy="5361035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3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301" name="Google Shape;301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My Plate (Part 1)</a:t>
            </a:r>
            <a:endParaRPr/>
          </a:p>
        </p:txBody>
      </p:sp>
      <p:sp>
        <p:nvSpPr>
          <p:cNvPr id="307" name="Google Shape;307;p14"/>
          <p:cNvSpPr txBox="1"/>
          <p:nvPr/>
        </p:nvSpPr>
        <p:spPr>
          <a:xfrm>
            <a:off x="1807350" y="1835320"/>
            <a:ext cx="3634800" cy="41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Monitor what amount of calories should intake daily.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Check how many servings of each food group should be taken.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See what user should eat and would user should not eat.</a:t>
            </a:r>
            <a:endParaRPr/>
          </a:p>
        </p:txBody>
      </p:sp>
      <p:pic>
        <p:nvPicPr>
          <p:cNvPr descr="A picture containing text, fruit, vegetable&#10;&#10;Description automatically generated" id="308" name="Google Shape;30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42024" y="967039"/>
            <a:ext cx="2905674" cy="53544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cell phone&#10;&#10;Description automatically generated with low confidence" id="309" name="Google Shape;309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37422" y="960484"/>
            <a:ext cx="2909231" cy="5361035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4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311" name="Google Shape;311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5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My Plate (Part 2)</a:t>
            </a:r>
            <a:endParaRPr/>
          </a:p>
        </p:txBody>
      </p:sp>
      <p:sp>
        <p:nvSpPr>
          <p:cNvPr id="317" name="Google Shape;317;p15"/>
          <p:cNvSpPr txBox="1"/>
          <p:nvPr/>
        </p:nvSpPr>
        <p:spPr>
          <a:xfrm>
            <a:off x="1807350" y="1835320"/>
            <a:ext cx="3634674" cy="341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See how many servings of each category the user should consume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Ensure that the user does not eat certain things or eat in excess as mentioned in “Not do to list”</a:t>
            </a:r>
            <a:endParaRPr/>
          </a:p>
        </p:txBody>
      </p:sp>
      <p:pic>
        <p:nvPicPr>
          <p:cNvPr descr="Graphical user interface&#10;&#10;Description automatically generated" id="318" name="Google Shape;31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42024" y="960484"/>
            <a:ext cx="2909232" cy="53610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&#10;&#10;Description automatically generated" id="319" name="Google Shape;319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92267" y="960483"/>
            <a:ext cx="2909232" cy="5361037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15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321" name="Google Shape;321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6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Sleep Tight</a:t>
            </a:r>
            <a:endParaRPr/>
          </a:p>
        </p:txBody>
      </p:sp>
      <p:pic>
        <p:nvPicPr>
          <p:cNvPr descr="Graphical user interface, application&#10;&#10;Description automatically generated" id="327" name="Google Shape;32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5283" y="870170"/>
            <a:ext cx="2909231" cy="4582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, application&#10;&#10;Description automatically generated" id="328" name="Google Shape;328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36202" y="870169"/>
            <a:ext cx="2909231" cy="4582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, text, application, chat or text message&#10;&#10;Description automatically generated" id="329" name="Google Shape;329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67121" y="870170"/>
            <a:ext cx="2909231" cy="4582362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16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331" name="Google Shape;331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7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Let’s Relax (Part 1)</a:t>
            </a:r>
            <a:endParaRPr/>
          </a:p>
        </p:txBody>
      </p:sp>
      <p:sp>
        <p:nvSpPr>
          <p:cNvPr id="337" name="Google Shape;337;p17"/>
          <p:cNvSpPr txBox="1"/>
          <p:nvPr/>
        </p:nvSpPr>
        <p:spPr>
          <a:xfrm>
            <a:off x="8281191" y="1378842"/>
            <a:ext cx="3803228" cy="41549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User can monitor and keep track of daily relax time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Input of minutes and seconds is up to the choice of the user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Ensures that user relaxes at least once a day, any activity is fine, perhaps yoga, meditation, etc..</a:t>
            </a:r>
            <a:endParaRPr/>
          </a:p>
        </p:txBody>
      </p:sp>
      <p:pic>
        <p:nvPicPr>
          <p:cNvPr descr="Graphical user interface&#10;&#10;Description automatically generated" id="338" name="Google Shape;33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18077" y="960483"/>
            <a:ext cx="2909231" cy="53610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, application&#10;&#10;Description automatically generated" id="339" name="Google Shape;339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61791" y="960482"/>
            <a:ext cx="2909232" cy="5361036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7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341" name="Google Shape;341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8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Let’s Relax (Part 2)</a:t>
            </a:r>
            <a:endParaRPr/>
          </a:p>
        </p:txBody>
      </p:sp>
      <p:sp>
        <p:nvSpPr>
          <p:cNvPr id="347" name="Google Shape;347;p18"/>
          <p:cNvSpPr txBox="1"/>
          <p:nvPr/>
        </p:nvSpPr>
        <p:spPr>
          <a:xfrm>
            <a:off x="8306744" y="1905506"/>
            <a:ext cx="3803228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Allows user to input the number of minutes and seconds the user wishes to relax for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Start down timer begin once minutes, seconds, and start button have been clicked</a:t>
            </a:r>
            <a:endParaRPr/>
          </a:p>
        </p:txBody>
      </p:sp>
      <p:pic>
        <p:nvPicPr>
          <p:cNvPr descr="Graphical user interface, application&#10;&#10;Description automatically generated" id="348" name="Google Shape;34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50544" y="960481"/>
            <a:ext cx="2909233" cy="53610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&#10;&#10;Description automatically generated with medium confidence" id="349" name="Google Shape;349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30562" y="960480"/>
            <a:ext cx="2909233" cy="5361040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18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351" name="Google Shape;351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9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Profile and Settings</a:t>
            </a:r>
            <a:endParaRPr/>
          </a:p>
        </p:txBody>
      </p:sp>
      <p:sp>
        <p:nvSpPr>
          <p:cNvPr id="357" name="Google Shape;357;p19"/>
          <p:cNvSpPr txBox="1"/>
          <p:nvPr/>
        </p:nvSpPr>
        <p:spPr>
          <a:xfrm>
            <a:off x="5116915" y="2274838"/>
            <a:ext cx="3803228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Access and view all of the user’s information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Display user’s name, occupation, email, etc…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Allow user to change any information by accessing the settings page</a:t>
            </a:r>
            <a:endParaRPr/>
          </a:p>
        </p:txBody>
      </p:sp>
      <p:pic>
        <p:nvPicPr>
          <p:cNvPr descr="Table&#10;&#10;Description automatically generated" id="358" name="Google Shape;35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20143" y="960481"/>
            <a:ext cx="2909231" cy="5361036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19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360" name="Google Shape;360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28375" y="1155950"/>
            <a:ext cx="2533925" cy="5165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188" name="Google Shape;188;p2"/>
          <p:cNvSpPr txBox="1"/>
          <p:nvPr/>
        </p:nvSpPr>
        <p:spPr>
          <a:xfrm>
            <a:off x="5079934" y="1351507"/>
            <a:ext cx="3387900" cy="41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Why is health important?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healthy life is a happy life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Dieting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Age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Performance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Mental </a:t>
            </a:r>
            <a:r>
              <a:rPr lang="en-US" sz="2400">
                <a:solidFill>
                  <a:schemeClr val="lt1"/>
                </a:solidFill>
              </a:rPr>
              <a:t>h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ealth 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Physical </a:t>
            </a:r>
            <a:r>
              <a:rPr lang="en-US" sz="2400">
                <a:solidFill>
                  <a:schemeClr val="lt1"/>
                </a:solidFill>
              </a:rPr>
              <a:t>h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ealth</a:t>
            </a:r>
            <a:endParaRPr/>
          </a:p>
        </p:txBody>
      </p:sp>
      <p:pic>
        <p:nvPicPr>
          <p:cNvPr descr="A picture containing meal, vegetable, arranged&#10;&#10;Description automatically generated" id="189" name="Google Shape;18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5400000">
            <a:off x="1380537" y="2194562"/>
            <a:ext cx="3931725" cy="24696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erson and person holding fruits&#10;&#10;Description automatically generated with low confidence" id="190" name="Google Shape;190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11600" y="1996850"/>
            <a:ext cx="3790726" cy="25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192" name="Google Shape;192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20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Physical Activity </a:t>
            </a:r>
            <a:endParaRPr/>
          </a:p>
        </p:txBody>
      </p:sp>
      <p:sp>
        <p:nvSpPr>
          <p:cNvPr id="367" name="Google Shape;367;p20"/>
          <p:cNvSpPr txBox="1"/>
          <p:nvPr/>
        </p:nvSpPr>
        <p:spPr>
          <a:xfrm>
            <a:off x="5116977" y="1649788"/>
            <a:ext cx="3803100" cy="41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Keep track and monitor the user’s history of physical activities.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Various exercises can be added to the user’s history. 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 sz="2400">
                <a:solidFill>
                  <a:schemeClr val="lt1"/>
                </a:solidFill>
              </a:rPr>
              <a:t>Selections highlighted when selected, and deselected.</a:t>
            </a:r>
            <a:endParaRPr sz="2400">
              <a:solidFill>
                <a:schemeClr val="lt1"/>
              </a:solidFill>
            </a:endParaRPr>
          </a:p>
        </p:txBody>
      </p:sp>
      <p:sp>
        <p:nvSpPr>
          <p:cNvPr id="368" name="Google Shape;368;p20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369" name="Google Shape;36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07450" y="1077263"/>
            <a:ext cx="2736500" cy="5300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93125" y="1024125"/>
            <a:ext cx="2756176" cy="5300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1"/>
          <p:cNvSpPr txBox="1"/>
          <p:nvPr>
            <p:ph type="title"/>
          </p:nvPr>
        </p:nvSpPr>
        <p:spPr>
          <a:xfrm>
            <a:off x="1883601" y="104375"/>
            <a:ext cx="69702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en-US"/>
              <a:t>Physical Activity Help Page(Part 1)</a:t>
            </a:r>
            <a:endParaRPr/>
          </a:p>
        </p:txBody>
      </p:sp>
      <p:pic>
        <p:nvPicPr>
          <p:cNvPr descr="A picture containing graphical user interface&#10;&#10;Description automatically generated" id="377" name="Google Shape;37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87488" y="960577"/>
            <a:ext cx="2909231" cy="5361036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21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379" name="Google Shape;379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08250" y="932286"/>
            <a:ext cx="2823282" cy="541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e75d57cd97_0_0"/>
          <p:cNvSpPr txBox="1"/>
          <p:nvPr>
            <p:ph type="title"/>
          </p:nvPr>
        </p:nvSpPr>
        <p:spPr>
          <a:xfrm>
            <a:off x="1883602" y="104375"/>
            <a:ext cx="79698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en-US"/>
              <a:t>Physical Activity Help Page(Part 2)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descr="A picture containing text&#10;&#10;Description automatically generated" id="386" name="Google Shape;386;ge75d57cd97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32987" y="959552"/>
            <a:ext cx="2909231" cy="53610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&#10;&#10;Description automatically generated" id="387" name="Google Shape;387;ge75d57cd97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29989" y="959552"/>
            <a:ext cx="2909231" cy="5361036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ge75d57cd97_0_0"/>
          <p:cNvSpPr txBox="1"/>
          <p:nvPr/>
        </p:nvSpPr>
        <p:spPr>
          <a:xfrm>
            <a:off x="10039229" y="6378222"/>
            <a:ext cx="1963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389" name="Google Shape;389;ge75d57cd97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22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Medical History</a:t>
            </a:r>
            <a:endParaRPr/>
          </a:p>
        </p:txBody>
      </p:sp>
      <p:sp>
        <p:nvSpPr>
          <p:cNvPr id="395" name="Google Shape;395;p22"/>
          <p:cNvSpPr txBox="1"/>
          <p:nvPr/>
        </p:nvSpPr>
        <p:spPr>
          <a:xfrm>
            <a:off x="1807350" y="1835320"/>
            <a:ext cx="3634674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Record the user’s history of medical conditions while being categorized in different groups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Various conditions can be added and/or deleted to the user’s history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raphical user interface, text, application, chat or text message&#10;&#10;Description automatically generated" id="396" name="Google Shape;39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42024" y="960484"/>
            <a:ext cx="2905673" cy="53544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phical user interface, text, application, chat or text message&#10;&#10;Description automatically generated" id="397" name="Google Shape;397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38863" y="960484"/>
            <a:ext cx="2907791" cy="5358382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22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399" name="Google Shape;399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e675ee59a8_1_0"/>
          <p:cNvSpPr txBox="1"/>
          <p:nvPr>
            <p:ph type="title"/>
          </p:nvPr>
        </p:nvSpPr>
        <p:spPr>
          <a:xfrm>
            <a:off x="1883595" y="104386"/>
            <a:ext cx="5598300" cy="85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Measurements</a:t>
            </a:r>
            <a:endParaRPr/>
          </a:p>
        </p:txBody>
      </p:sp>
      <p:sp>
        <p:nvSpPr>
          <p:cNvPr id="405" name="Google Shape;405;ge675ee59a8_1_0"/>
          <p:cNvSpPr txBox="1"/>
          <p:nvPr/>
        </p:nvSpPr>
        <p:spPr>
          <a:xfrm>
            <a:off x="2781190" y="2002451"/>
            <a:ext cx="38031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 sz="2400">
                <a:solidFill>
                  <a:schemeClr val="lt1"/>
                </a:solidFill>
              </a:rPr>
              <a:t>Keep track of your body measurements. </a:t>
            </a:r>
            <a:endParaRPr sz="2400">
              <a:solidFill>
                <a:schemeClr val="lt1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 sz="2400">
                <a:solidFill>
                  <a:schemeClr val="lt1"/>
                </a:solidFill>
              </a:rPr>
              <a:t>Once the body measurements are added, the database is updated with that information.</a:t>
            </a:r>
            <a:endParaRPr sz="2400">
              <a:solidFill>
                <a:schemeClr val="lt1"/>
              </a:solidFill>
            </a:endParaRPr>
          </a:p>
        </p:txBody>
      </p:sp>
      <p:sp>
        <p:nvSpPr>
          <p:cNvPr id="406" name="Google Shape;406;ge675ee59a8_1_0"/>
          <p:cNvSpPr txBox="1"/>
          <p:nvPr/>
        </p:nvSpPr>
        <p:spPr>
          <a:xfrm>
            <a:off x="10039229" y="6378222"/>
            <a:ext cx="1963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407" name="Google Shape;407;ge675ee59a8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ge675ee59a8_1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60790" y="304800"/>
            <a:ext cx="2873487" cy="6073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3"/>
          <p:cNvSpPr txBox="1"/>
          <p:nvPr/>
        </p:nvSpPr>
        <p:spPr>
          <a:xfrm>
            <a:off x="2902875" y="580575"/>
            <a:ext cx="8156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Security Implementation &amp; Parameters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414" name="Google Shape;414;p23"/>
          <p:cNvSpPr txBox="1"/>
          <p:nvPr/>
        </p:nvSpPr>
        <p:spPr>
          <a:xfrm>
            <a:off x="2321050" y="1747600"/>
            <a:ext cx="9129600" cy="44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●"/>
            </a:pPr>
            <a:r>
              <a:rPr b="1" lang="en-US" sz="2500">
                <a:solidFill>
                  <a:schemeClr val="lt1"/>
                </a:solidFill>
              </a:rPr>
              <a:t>User Authentication</a:t>
            </a:r>
            <a:r>
              <a:rPr lang="en-US" sz="2500">
                <a:solidFill>
                  <a:schemeClr val="lt1"/>
                </a:solidFill>
              </a:rPr>
              <a:t> - </a:t>
            </a:r>
            <a:r>
              <a:rPr lang="en-US" sz="2000">
                <a:solidFill>
                  <a:schemeClr val="lt1"/>
                </a:solidFill>
              </a:rPr>
              <a:t>Establishment of protocols between front-end and back-end to allow proper User Authentication.</a:t>
            </a:r>
            <a:endParaRPr sz="20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●"/>
            </a:pPr>
            <a:r>
              <a:rPr b="1" lang="en-US" sz="2500">
                <a:solidFill>
                  <a:schemeClr val="lt1"/>
                </a:solidFill>
              </a:rPr>
              <a:t>Password Requirements</a:t>
            </a:r>
            <a:r>
              <a:rPr lang="en-US" sz="2500">
                <a:solidFill>
                  <a:schemeClr val="lt1"/>
                </a:solidFill>
              </a:rPr>
              <a:t> - </a:t>
            </a:r>
            <a:r>
              <a:rPr lang="en-US" sz="2000">
                <a:solidFill>
                  <a:schemeClr val="lt1"/>
                </a:solidFill>
              </a:rPr>
              <a:t>Password complexity requirements implemented to elevate security parameters, and character restrictions.</a:t>
            </a:r>
            <a:endParaRPr sz="20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●"/>
            </a:pPr>
            <a:r>
              <a:rPr b="1" lang="en-US" sz="2500">
                <a:solidFill>
                  <a:schemeClr val="lt1"/>
                </a:solidFill>
              </a:rPr>
              <a:t>MD5 Implementation</a:t>
            </a:r>
            <a:r>
              <a:rPr lang="en-US" sz="2500">
                <a:solidFill>
                  <a:schemeClr val="lt1"/>
                </a:solidFill>
              </a:rPr>
              <a:t> - </a:t>
            </a:r>
            <a:r>
              <a:rPr lang="en-US" sz="2000">
                <a:solidFill>
                  <a:schemeClr val="lt1"/>
                </a:solidFill>
              </a:rPr>
              <a:t>MD5 was implemented to the backend for hash values. A more robust method should be implemented in the future using SHA1 or SHA256 or perhaps adding salt to MD5 as an alternative.</a:t>
            </a:r>
            <a:endParaRPr sz="2000">
              <a:solidFill>
                <a:schemeClr val="lt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Char char="●"/>
            </a:pPr>
            <a:r>
              <a:rPr b="1" lang="en-US" sz="2500">
                <a:solidFill>
                  <a:schemeClr val="lt1"/>
                </a:solidFill>
              </a:rPr>
              <a:t>Character Restriction</a:t>
            </a:r>
            <a:r>
              <a:rPr lang="en-US" sz="2500">
                <a:solidFill>
                  <a:schemeClr val="lt1"/>
                </a:solidFill>
              </a:rPr>
              <a:t> - </a:t>
            </a:r>
            <a:r>
              <a:rPr lang="en-US" sz="2000">
                <a:solidFill>
                  <a:schemeClr val="lt1"/>
                </a:solidFill>
              </a:rPr>
              <a:t>Complexity limitation of 50 characters when creating the user password or changing it.</a:t>
            </a:r>
            <a:endParaRPr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e7483db6a2_0_1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Password Requirements</a:t>
            </a:r>
            <a:endParaRPr/>
          </a:p>
        </p:txBody>
      </p:sp>
      <p:sp>
        <p:nvSpPr>
          <p:cNvPr id="420" name="Google Shape;420;ge7483db6a2_0_1"/>
          <p:cNvSpPr txBox="1"/>
          <p:nvPr>
            <p:ph idx="1" type="body"/>
          </p:nvPr>
        </p:nvSpPr>
        <p:spPr>
          <a:xfrm>
            <a:off x="1917998" y="1825625"/>
            <a:ext cx="47583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ge7483db6a2_0_1"/>
          <p:cNvSpPr txBox="1"/>
          <p:nvPr>
            <p:ph idx="2" type="body"/>
          </p:nvPr>
        </p:nvSpPr>
        <p:spPr>
          <a:xfrm>
            <a:off x="6880538" y="1825625"/>
            <a:ext cx="47583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The password restrictions implemented are good practices reducing risk </a:t>
            </a:r>
            <a:r>
              <a:rPr lang="en-US"/>
              <a:t>factors</a:t>
            </a:r>
            <a:r>
              <a:rPr lang="en-US"/>
              <a:t> of guessing and brute-force attacks. </a:t>
            </a:r>
            <a:r>
              <a:rPr lang="en-US"/>
              <a:t>Avoiding</a:t>
            </a:r>
            <a:r>
              <a:rPr lang="en-US"/>
              <a:t> using the same password when changing, and having each one different for every application is key to secure your personal data. 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It is critical to utilize the 12 password policy best practice method as the mobile application improvements and additions are made prior to </a:t>
            </a:r>
            <a:r>
              <a:rPr lang="en-US"/>
              <a:t>future</a:t>
            </a:r>
            <a:r>
              <a:rPr lang="en-US"/>
              <a:t> production. </a:t>
            </a:r>
            <a:endParaRPr/>
          </a:p>
        </p:txBody>
      </p:sp>
      <p:pic>
        <p:nvPicPr>
          <p:cNvPr id="422" name="Google Shape;422;ge7483db6a2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250" y="1825625"/>
            <a:ext cx="4758300" cy="395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e7480c6694_2_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Database &amp; Backend Tools</a:t>
            </a:r>
            <a:endParaRPr/>
          </a:p>
        </p:txBody>
      </p:sp>
      <p:sp>
        <p:nvSpPr>
          <p:cNvPr id="428" name="Google Shape;428;ge7480c6694_2_6"/>
          <p:cNvSpPr txBox="1"/>
          <p:nvPr>
            <p:ph idx="1" type="body"/>
          </p:nvPr>
        </p:nvSpPr>
        <p:spPr>
          <a:xfrm>
            <a:off x="1917998" y="1825625"/>
            <a:ext cx="47583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46075" lvl="0" marL="457200" rtl="0" algn="l">
              <a:spcBef>
                <a:spcPts val="1000"/>
              </a:spcBef>
              <a:spcAft>
                <a:spcPts val="0"/>
              </a:spcAft>
              <a:buSzPct val="200000"/>
              <a:buChar char="•"/>
            </a:pPr>
            <a:r>
              <a:rPr lang="en-US"/>
              <a:t>The Database for D-lite was created using </a:t>
            </a:r>
            <a:r>
              <a:rPr b="1" i="1" lang="en-US"/>
              <a:t>SQLite3</a:t>
            </a:r>
            <a:r>
              <a:rPr lang="en-US"/>
              <a:t>. </a:t>
            </a:r>
            <a:endParaRPr sz="1000"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607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The Framework was created using </a:t>
            </a:r>
            <a:r>
              <a:rPr b="1" i="1" lang="en-US"/>
              <a:t>Django REST, </a:t>
            </a:r>
            <a:r>
              <a:rPr lang="en-US"/>
              <a:t>which provides a clean design and is ideal for a smaller installation footprint.</a:t>
            </a:r>
            <a:endParaRPr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607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b="1" i="1" lang="en-US"/>
              <a:t>API</a:t>
            </a:r>
            <a:r>
              <a:rPr lang="en-US"/>
              <a:t> integration was completed to integrate the back-end and front-end software for communication.</a:t>
            </a:r>
            <a:endParaRPr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607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Testing of API checkpoints was done via </a:t>
            </a:r>
            <a:r>
              <a:rPr b="1" lang="en-US"/>
              <a:t>Postman. </a:t>
            </a:r>
            <a:r>
              <a:rPr lang="en-US"/>
              <a:t>This tool was used to </a:t>
            </a:r>
            <a:endParaRPr/>
          </a:p>
        </p:txBody>
      </p:sp>
      <p:sp>
        <p:nvSpPr>
          <p:cNvPr id="429" name="Google Shape;429;ge7480c6694_2_6"/>
          <p:cNvSpPr txBox="1"/>
          <p:nvPr>
            <p:ph idx="2" type="body"/>
          </p:nvPr>
        </p:nvSpPr>
        <p:spPr>
          <a:xfrm>
            <a:off x="6880550" y="2479850"/>
            <a:ext cx="4758300" cy="2187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30" name="Google Shape;430;ge7480c6694_2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0550" y="2479950"/>
            <a:ext cx="4758299" cy="218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e7483db6a2_0_1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SQLite3</a:t>
            </a:r>
            <a:endParaRPr/>
          </a:p>
        </p:txBody>
      </p:sp>
      <p:sp>
        <p:nvSpPr>
          <p:cNvPr id="436" name="Google Shape;436;ge7483db6a2_0_10"/>
          <p:cNvSpPr txBox="1"/>
          <p:nvPr>
            <p:ph idx="1" type="body"/>
          </p:nvPr>
        </p:nvSpPr>
        <p:spPr>
          <a:xfrm>
            <a:off x="1917998" y="1825625"/>
            <a:ext cx="47583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85000" lnSpcReduction="1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/>
              <a:t>SQLite </a:t>
            </a:r>
            <a:r>
              <a:rPr lang="en-US"/>
              <a:t>is a relational database that stores the entire database (definitions, tables, indices, and the data itself) as a single cross-platform file on a host machine.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/>
              <a:t>SQLite</a:t>
            </a:r>
            <a:r>
              <a:rPr lang="en-US"/>
              <a:t> is an open-source, zero-configuration, self-contained, stand-alone, transaction engine designed to be embedded into an application.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/>
              <a:t>SQLite</a:t>
            </a:r>
            <a:r>
              <a:rPr lang="en-US"/>
              <a:t> applications require less configuration that tran standard client-server databases.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/>
              <a:t>SQLite</a:t>
            </a:r>
            <a:r>
              <a:rPr lang="en-US"/>
              <a:t> uses </a:t>
            </a:r>
            <a:r>
              <a:rPr b="1" lang="en-US"/>
              <a:t>PostgreSQL</a:t>
            </a:r>
            <a:r>
              <a:rPr lang="en-US"/>
              <a:t> as a reference platform.</a:t>
            </a:r>
            <a:endParaRPr/>
          </a:p>
        </p:txBody>
      </p:sp>
      <p:sp>
        <p:nvSpPr>
          <p:cNvPr id="437" name="Google Shape;437;ge7483db6a2_0_10"/>
          <p:cNvSpPr txBox="1"/>
          <p:nvPr>
            <p:ph idx="2" type="body"/>
          </p:nvPr>
        </p:nvSpPr>
        <p:spPr>
          <a:xfrm>
            <a:off x="6880550" y="2028275"/>
            <a:ext cx="4758300" cy="3282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38" name="Google Shape;438;ge7483db6a2_0_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0550" y="1941125"/>
            <a:ext cx="4758301" cy="336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e7480c6694_2_0"/>
          <p:cNvSpPr txBox="1"/>
          <p:nvPr/>
        </p:nvSpPr>
        <p:spPr>
          <a:xfrm>
            <a:off x="5839200" y="877300"/>
            <a:ext cx="2235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</a:rPr>
              <a:t>References</a:t>
            </a:r>
            <a:endParaRPr sz="2400">
              <a:solidFill>
                <a:schemeClr val="lt1"/>
              </a:solidFill>
            </a:endParaRPr>
          </a:p>
        </p:txBody>
      </p:sp>
      <p:sp>
        <p:nvSpPr>
          <p:cNvPr id="444" name="Google Shape;444;ge7480c6694_2_0"/>
          <p:cNvSpPr txBox="1"/>
          <p:nvPr/>
        </p:nvSpPr>
        <p:spPr>
          <a:xfrm>
            <a:off x="2999775" y="2075325"/>
            <a:ext cx="68109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1.Products - Data Briefs - Number 360 - February 2020. (2020, February 27). Retrieved from https://www.cdc.gov/nchs/products/databriefs/db360.htm</a:t>
            </a:r>
            <a:endParaRPr sz="1800">
              <a:solidFill>
                <a:schemeClr val="lt1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2.Products - Data Briefs - Number 288 - October 2017. (2017, October 13). Retrieved from https://www.cdc.gov/nchs/products/databriefs/db288.htm</a:t>
            </a:r>
            <a:endParaRPr sz="1800">
              <a:solidFill>
                <a:schemeClr val="lt1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3.Obesity and overweight. (n.d.). Retrieved from https://www.who.int/news-room/fact-sheets/detail/obesity-and-overweight</a:t>
            </a:r>
            <a:endParaRPr sz="1800">
              <a:solidFill>
                <a:schemeClr val="lt1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4.The Health Effects of Overweight and Obesity. (2020, September 17). Retrieved from https://www.cdc.gov/healthyweight/effects/index.html</a:t>
            </a:r>
            <a:endParaRPr sz="1800">
              <a:solidFill>
                <a:schemeClr val="lt1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5.Ritchie, H., &amp; Roser, M. (2017, August 11). Obesity. Retrieved from https://ourworldindata.org/obesity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198" name="Google Shape;198;p3"/>
          <p:cNvSpPr txBox="1"/>
          <p:nvPr/>
        </p:nvSpPr>
        <p:spPr>
          <a:xfrm>
            <a:off x="3211800" y="5349225"/>
            <a:ext cx="6564900" cy="13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1800">
                <a:solidFill>
                  <a:schemeClr val="lt1"/>
                </a:solidFill>
              </a:rPr>
              <a:t>The U.S. obesity rate has been steadily on the rise in the last few decades. As shown above, the national obesity rate was 42.4%, up from 39.8% in a 2015-2016 survey²</a:t>
            </a:r>
            <a:endParaRPr sz="1800"/>
          </a:p>
        </p:txBody>
      </p:sp>
      <p:sp>
        <p:nvSpPr>
          <p:cNvPr id="199" name="Google Shape;199;p3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200" name="Google Shape;20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6463" y="1368187"/>
            <a:ext cx="5939051" cy="3573349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"/>
          <p:cNvSpPr txBox="1"/>
          <p:nvPr/>
        </p:nvSpPr>
        <p:spPr>
          <a:xfrm>
            <a:off x="2189250" y="828425"/>
            <a:ext cx="861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Figure 1: Prevalence of obesity among adults aged 20 and over by sex and age. United States, 2017-2018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03" name="Google Shape;203;p3"/>
          <p:cNvSpPr txBox="1"/>
          <p:nvPr/>
        </p:nvSpPr>
        <p:spPr>
          <a:xfrm>
            <a:off x="3126475" y="4941525"/>
            <a:ext cx="631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Source: NCHS, National Health and Nutrition Examination Survey, 2017-2019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24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t/>
            </a:r>
            <a:endParaRPr/>
          </a:p>
        </p:txBody>
      </p:sp>
      <p:sp>
        <p:nvSpPr>
          <p:cNvPr id="450" name="Google Shape;450;p24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</a:pPr>
            <a:r>
              <a:t/>
            </a:r>
            <a:endParaRPr/>
          </a:p>
        </p:txBody>
      </p:sp>
      <p:sp>
        <p:nvSpPr>
          <p:cNvPr id="451" name="Google Shape;451;p24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209" name="Google Shape;209;p4"/>
          <p:cNvSpPr txBox="1"/>
          <p:nvPr/>
        </p:nvSpPr>
        <p:spPr>
          <a:xfrm>
            <a:off x="2474325" y="4913075"/>
            <a:ext cx="8930400" cy="13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lt1"/>
                </a:solidFill>
              </a:rPr>
              <a:t>However, the obesity crisis is not limited to just the U.S. The World Health Organization (W.H.O.) states that, “Worldwide obesity has nearly tripled since 1975.”³ This goes to show that any solution for obesity that is technology based should be extendable from a U.S. market to the global market.</a:t>
            </a:r>
            <a:endParaRPr/>
          </a:p>
        </p:txBody>
      </p:sp>
      <p:sp>
        <p:nvSpPr>
          <p:cNvPr id="210" name="Google Shape;210;p4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211" name="Google Shape;21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38350" y="1245125"/>
            <a:ext cx="5242100" cy="3383299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4"/>
          <p:cNvSpPr txBox="1"/>
          <p:nvPr/>
        </p:nvSpPr>
        <p:spPr>
          <a:xfrm>
            <a:off x="2877150" y="877300"/>
            <a:ext cx="6603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</a:rPr>
              <a:t>Figure 2 - Share of adults that are obese, 2016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5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219" name="Google Shape;219;p5"/>
          <p:cNvSpPr txBox="1"/>
          <p:nvPr/>
        </p:nvSpPr>
        <p:spPr>
          <a:xfrm>
            <a:off x="1883600" y="1620800"/>
            <a:ext cx="5479200" cy="40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1600">
                <a:solidFill>
                  <a:schemeClr val="lt1"/>
                </a:solidFill>
              </a:rPr>
              <a:t>The Centers for Disease Control and Prevention (C.D.C.) states that all of the following are some of the negative consequences of obesity:⁴</a:t>
            </a:r>
            <a:endParaRPr/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All-causes of death (mortality)</a:t>
            </a:r>
            <a:endParaRPr sz="1500"/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High blood pressure (hypertension)</a:t>
            </a:r>
            <a:endParaRPr sz="1500"/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High LDL cholesterol, low HDL cholesterol, or high levels of triglycerides (Dyslipidemia)</a:t>
            </a:r>
            <a:endParaRPr sz="1500"/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Type 2 diabetes</a:t>
            </a:r>
            <a:endParaRPr sz="1500"/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Coronary heart disease</a:t>
            </a:r>
            <a:endParaRPr sz="1500"/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Stroke</a:t>
            </a:r>
            <a:endParaRPr sz="1500"/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Gallbladder disease</a:t>
            </a:r>
            <a:endParaRPr sz="1500"/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Osteoarthritis (a breakdown of cartilage and bone within a joint)</a:t>
            </a:r>
            <a:endParaRPr sz="1500"/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Sleep apnea and breathing problems</a:t>
            </a:r>
            <a:endParaRPr sz="17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Char char="•"/>
            </a:pPr>
            <a:r>
              <a:rPr lang="en-US" sz="1700">
                <a:solidFill>
                  <a:schemeClr val="lt1"/>
                </a:solidFill>
              </a:rPr>
              <a:t>Many types of cancer</a:t>
            </a:r>
            <a:endParaRPr sz="1700">
              <a:solidFill>
                <a:schemeClr val="lt1"/>
              </a:solidFill>
            </a:endParaRPr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Low quality of life</a:t>
            </a:r>
            <a:endParaRPr sz="1500"/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Mental illness such as clinical depression, anxiety, and other mental disorders</a:t>
            </a:r>
            <a:endParaRPr sz="17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34950" lvl="0" marL="2286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</a:pPr>
            <a:r>
              <a:rPr lang="en-US" sz="1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Body pain and difficulty with physical functioning</a:t>
            </a:r>
            <a:endParaRPr sz="17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t/>
            </a:r>
            <a:endParaRPr sz="1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5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221" name="Google Shape;22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2875" y="1510563"/>
            <a:ext cx="3400075" cy="425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6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highlight>
                  <a:schemeClr val="accent1"/>
                </a:highlight>
              </a:rPr>
              <a:t>Login Page</a:t>
            </a:r>
            <a:endParaRPr>
              <a:highlight>
                <a:schemeClr val="accent1"/>
              </a:highlight>
            </a:endParaRPr>
          </a:p>
        </p:txBody>
      </p:sp>
      <p:sp>
        <p:nvSpPr>
          <p:cNvPr id="228" name="Google Shape;228;p6"/>
          <p:cNvSpPr txBox="1"/>
          <p:nvPr/>
        </p:nvSpPr>
        <p:spPr>
          <a:xfrm>
            <a:off x="1735925" y="1171245"/>
            <a:ext cx="3634800" cy="52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Enter user email and password.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Log into app once user enters credentials.</a:t>
            </a:r>
            <a:endParaRPr sz="2400">
              <a:solidFill>
                <a:schemeClr val="lt1"/>
              </a:solidFill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Verify login information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</a:rPr>
              <a:t>Sending the user information to the Database</a:t>
            </a:r>
            <a:endParaRPr sz="2400"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 sz="2400">
                <a:solidFill>
                  <a:schemeClr val="lt1"/>
                </a:solidFill>
              </a:rPr>
              <a:t>Create account for new users.</a:t>
            </a:r>
            <a:endParaRPr sz="2400">
              <a:solidFill>
                <a:schemeClr val="lt1"/>
              </a:solidFill>
            </a:endParaRPr>
          </a:p>
        </p:txBody>
      </p:sp>
      <p:sp>
        <p:nvSpPr>
          <p:cNvPr id="229" name="Google Shape;229;p6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230" name="Google Shape;23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66950" y="941400"/>
            <a:ext cx="2745275" cy="5354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99475" y="941400"/>
            <a:ext cx="2530826" cy="5354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7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Create account page</a:t>
            </a:r>
            <a:endParaRPr/>
          </a:p>
        </p:txBody>
      </p:sp>
      <p:sp>
        <p:nvSpPr>
          <p:cNvPr id="238" name="Google Shape;238;p7"/>
          <p:cNvSpPr txBox="1"/>
          <p:nvPr/>
        </p:nvSpPr>
        <p:spPr>
          <a:xfrm>
            <a:off x="1807225" y="1275345"/>
            <a:ext cx="3634800" cy="48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Enter information about user.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Specify biometric data.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Verify that no</a:t>
            </a:r>
            <a:r>
              <a:rPr lang="en-US" sz="2400">
                <a:solidFill>
                  <a:schemeClr val="lt1"/>
                </a:solidFill>
              </a:rPr>
              <a:t> </a:t>
            </a: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 is left blank.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Officially creates account once user finishes entering all data.</a:t>
            </a:r>
            <a:endParaRPr sz="2400">
              <a:solidFill>
                <a:schemeClr val="lt1"/>
              </a:solidFill>
            </a:endParaRPr>
          </a:p>
        </p:txBody>
      </p:sp>
      <p:sp>
        <p:nvSpPr>
          <p:cNvPr id="239" name="Google Shape;239;p7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240" name="Google Shape;24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11200" y="1082950"/>
            <a:ext cx="2530825" cy="5154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83850" y="1082950"/>
            <a:ext cx="2494350" cy="5154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8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Welcome tab</a:t>
            </a:r>
            <a:endParaRPr/>
          </a:p>
        </p:txBody>
      </p:sp>
      <p:sp>
        <p:nvSpPr>
          <p:cNvPr id="248" name="Google Shape;248;p8"/>
          <p:cNvSpPr txBox="1"/>
          <p:nvPr/>
        </p:nvSpPr>
        <p:spPr>
          <a:xfrm>
            <a:off x="1807350" y="1835320"/>
            <a:ext cx="3634800" cy="41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First page user sees after logging in.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”Welcome page.”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Takes user to questionnaire page to answer questions.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Initial tab for beginning user experience.</a:t>
            </a:r>
            <a:endParaRPr/>
          </a:p>
        </p:txBody>
      </p:sp>
      <p:sp>
        <p:nvSpPr>
          <p:cNvPr id="249" name="Google Shape;249;p8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250" name="Google Shape;25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53600" y="719750"/>
            <a:ext cx="2677200" cy="527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9"/>
          <p:cNvSpPr txBox="1"/>
          <p:nvPr>
            <p:ph type="title"/>
          </p:nvPr>
        </p:nvSpPr>
        <p:spPr>
          <a:xfrm>
            <a:off x="1883595" y="104386"/>
            <a:ext cx="5598161" cy="85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Questionnaire page</a:t>
            </a:r>
            <a:endParaRPr/>
          </a:p>
        </p:txBody>
      </p:sp>
      <p:sp>
        <p:nvSpPr>
          <p:cNvPr id="257" name="Google Shape;257;p9"/>
          <p:cNvSpPr txBox="1"/>
          <p:nvPr/>
        </p:nvSpPr>
        <p:spPr>
          <a:xfrm>
            <a:off x="1807350" y="1835320"/>
            <a:ext cx="36348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Answer multiple questions based on current living ideals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Questionnaire is to be completed every 21 days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Verify that all questions are answered by user</a:t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 sz="2400">
                <a:solidFill>
                  <a:schemeClr val="lt1"/>
                </a:solidFill>
              </a:rPr>
              <a:t>Results sent to database</a:t>
            </a:r>
            <a:endParaRPr sz="2400">
              <a:solidFill>
                <a:schemeClr val="lt1"/>
              </a:solidFill>
            </a:endParaRPr>
          </a:p>
        </p:txBody>
      </p:sp>
      <p:sp>
        <p:nvSpPr>
          <p:cNvPr id="258" name="Google Shape;258;p9"/>
          <p:cNvSpPr txBox="1"/>
          <p:nvPr/>
        </p:nvSpPr>
        <p:spPr>
          <a:xfrm>
            <a:off x="10039229" y="6378222"/>
            <a:ext cx="19631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Diet Therapy App</a:t>
            </a:r>
            <a:endParaRPr/>
          </a:p>
        </p:txBody>
      </p:sp>
      <p:pic>
        <p:nvPicPr>
          <p:cNvPr descr="Text&#10;&#10;Description automatically generated with medium confidence" id="259" name="Google Shape;25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521214" cy="152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79950" y="960475"/>
            <a:ext cx="2643425" cy="5310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75775" y="960475"/>
            <a:ext cx="2484033" cy="5255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