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7" roundtripDataSignature="AMtx7mg61uLl/1IsZr4qb0KsYRLiAI4s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jpg"/><Relationship Id="rId10" Type="http://schemas.openxmlformats.org/officeDocument/2006/relationships/image" Target="../media/image9.png"/><Relationship Id="rId13" Type="http://schemas.openxmlformats.org/officeDocument/2006/relationships/image" Target="../media/image11.jpg"/><Relationship Id="rId12"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5.jpg"/><Relationship Id="rId9"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1109662" y="31751588"/>
            <a:ext cx="41671875" cy="100965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0" name="Google Shape;90;p1"/>
          <p:cNvSpPr txBox="1"/>
          <p:nvPr/>
        </p:nvSpPr>
        <p:spPr>
          <a:xfrm>
            <a:off x="9601200" y="3024187"/>
            <a:ext cx="24688800" cy="18294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Dr. Horticulture</a:t>
            </a:r>
            <a:endParaRPr b="1" i="0" sz="36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Student: </a:t>
            </a:r>
            <a:r>
              <a:rPr lang="en-US" sz="2600">
                <a:solidFill>
                  <a:srgbClr val="081E3F"/>
                </a:solidFill>
              </a:rPr>
              <a:t>Dairon Rodriguez</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Product Owner: Amir Khoddamzadeh</a:t>
            </a:r>
            <a:endParaRPr b="0" i="0" sz="2600" u="none" cap="none" strike="noStrike">
              <a:solidFill>
                <a:srgbClr val="3333CC"/>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Instructor:</a:t>
            </a:r>
            <a:r>
              <a:rPr b="1" i="1" lang="en-US" sz="2600" u="none" cap="none" strike="noStrike">
                <a:solidFill>
                  <a:srgbClr val="081E3F"/>
                </a:solidFill>
                <a:latin typeface="Arial"/>
                <a:ea typeface="Arial"/>
                <a:cs typeface="Arial"/>
                <a:sym typeface="Arial"/>
              </a:rPr>
              <a:t> </a:t>
            </a:r>
            <a:r>
              <a:rPr b="0" i="1" lang="en-US" sz="2600" u="none" cap="none" strike="noStrike">
                <a:solidFill>
                  <a:srgbClr val="081E3F"/>
                </a:solidFill>
                <a:latin typeface="Arial"/>
                <a:ea typeface="Arial"/>
                <a:cs typeface="Arial"/>
                <a:sym typeface="Arial"/>
              </a:rPr>
              <a:t>Dr. Masoud Sadjadi</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a:t>
            </a:r>
            <a:r>
              <a:rPr b="0" i="0" lang="en-US" sz="2600" u="none" cap="none" strike="noStrike">
                <a:solidFill>
                  <a:srgbClr val="081E3F"/>
                </a:solidFill>
                <a:latin typeface="Arial"/>
                <a:ea typeface="Arial"/>
                <a:cs typeface="Arial"/>
                <a:sym typeface="Arial"/>
              </a:rPr>
              <a:t>Florida International University</a:t>
            </a:r>
            <a:endParaRPr/>
          </a:p>
        </p:txBody>
      </p:sp>
      <p:sp>
        <p:nvSpPr>
          <p:cNvPr id="91" name="Google Shape;91;p1"/>
          <p:cNvSpPr txBox="1"/>
          <p:nvPr/>
        </p:nvSpPr>
        <p:spPr>
          <a:xfrm>
            <a:off x="1436687" y="32065913"/>
            <a:ext cx="41344849" cy="420687"/>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XXXXX (name of the sponsor: federal, state or local, or industry, if applicable). </a:t>
            </a:r>
            <a:r>
              <a:rPr b="0" i="0" lang="en-US" sz="2200" u="none" cap="none" strike="noStrike">
                <a:solidFill>
                  <a:schemeClr val="dk1"/>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XXXX</a:t>
            </a:r>
            <a:r>
              <a:rPr b="0" i="0" lang="en-US" sz="2200" u="none" cap="none" strike="noStrike">
                <a:solidFill>
                  <a:schemeClr val="dk1"/>
                </a:solidFill>
                <a:latin typeface="Arial"/>
                <a:ea typeface="Arial"/>
                <a:cs typeface="Arial"/>
                <a:sym typeface="Arial"/>
              </a:rPr>
              <a:t> for assistance, cooperation and mentorship that I/we received throughout this process</a:t>
            </a:r>
            <a:endParaRPr/>
          </a:p>
        </p:txBody>
      </p:sp>
      <p:sp>
        <p:nvSpPr>
          <p:cNvPr id="92" name="Google Shape;92;p1"/>
          <p:cNvSpPr txBox="1"/>
          <p:nvPr/>
        </p:nvSpPr>
        <p:spPr>
          <a:xfrm>
            <a:off x="1109662" y="4814887"/>
            <a:ext cx="41605199" cy="26746199"/>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3" name="Google Shape;93;p1"/>
          <p:cNvSpPr txBox="1"/>
          <p:nvPr/>
        </p:nvSpPr>
        <p:spPr>
          <a:xfrm>
            <a:off x="3778725" y="5553163"/>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Problem</a:t>
            </a:r>
            <a:endParaRPr/>
          </a:p>
        </p:txBody>
      </p:sp>
      <p:sp>
        <p:nvSpPr>
          <p:cNvPr id="94" name="Google Shape;94;p1"/>
          <p:cNvSpPr txBox="1"/>
          <p:nvPr/>
        </p:nvSpPr>
        <p:spPr>
          <a:xfrm>
            <a:off x="1276350" y="31938913"/>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Acknowledgement</a:t>
            </a:r>
            <a:endParaRPr/>
          </a:p>
        </p:txBody>
      </p:sp>
      <p:sp>
        <p:nvSpPr>
          <p:cNvPr id="95" name="Google Shape;95;p1"/>
          <p:cNvSpPr txBox="1"/>
          <p:nvPr/>
        </p:nvSpPr>
        <p:spPr>
          <a:xfrm>
            <a:off x="19854863" y="5547519"/>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Current System</a:t>
            </a:r>
            <a:endParaRPr/>
          </a:p>
        </p:txBody>
      </p:sp>
      <p:sp>
        <p:nvSpPr>
          <p:cNvPr id="96" name="Google Shape;96;p1"/>
          <p:cNvSpPr txBox="1"/>
          <p:nvPr/>
        </p:nvSpPr>
        <p:spPr>
          <a:xfrm>
            <a:off x="35661600" y="5546725"/>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Requirements</a:t>
            </a:r>
            <a:endParaRPr/>
          </a:p>
        </p:txBody>
      </p:sp>
      <p:sp>
        <p:nvSpPr>
          <p:cNvPr id="97" name="Google Shape;97;p1"/>
          <p:cNvSpPr txBox="1"/>
          <p:nvPr/>
        </p:nvSpPr>
        <p:spPr>
          <a:xfrm>
            <a:off x="6650025" y="11483894"/>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System Design</a:t>
            </a:r>
            <a:endParaRPr/>
          </a:p>
        </p:txBody>
      </p:sp>
      <p:sp>
        <p:nvSpPr>
          <p:cNvPr id="98" name="Google Shape;98;p1"/>
          <p:cNvSpPr txBox="1"/>
          <p:nvPr/>
        </p:nvSpPr>
        <p:spPr>
          <a:xfrm>
            <a:off x="5195850" y="25097738"/>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Verification</a:t>
            </a:r>
            <a:endParaRPr/>
          </a:p>
        </p:txBody>
      </p:sp>
      <p:sp>
        <p:nvSpPr>
          <p:cNvPr id="99" name="Google Shape;99;p1"/>
          <p:cNvSpPr txBox="1"/>
          <p:nvPr/>
        </p:nvSpPr>
        <p:spPr>
          <a:xfrm>
            <a:off x="28525788" y="11483894"/>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Screenshots</a:t>
            </a:r>
            <a:endParaRPr/>
          </a:p>
        </p:txBody>
      </p:sp>
      <p:sp>
        <p:nvSpPr>
          <p:cNvPr id="100" name="Google Shape;100;p1"/>
          <p:cNvSpPr txBox="1"/>
          <p:nvPr/>
        </p:nvSpPr>
        <p:spPr>
          <a:xfrm>
            <a:off x="27647838" y="25853513"/>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Summary</a:t>
            </a:r>
            <a:endParaRPr/>
          </a:p>
        </p:txBody>
      </p:sp>
      <p:sp>
        <p:nvSpPr>
          <p:cNvPr id="101" name="Google Shape;101;p1"/>
          <p:cNvSpPr txBox="1"/>
          <p:nvPr/>
        </p:nvSpPr>
        <p:spPr>
          <a:xfrm>
            <a:off x="9845675" y="0"/>
            <a:ext cx="24688800" cy="2954337"/>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a:solidFill>
                  <a:srgbClr val="B6862C"/>
                </a:solidFill>
                <a:latin typeface="Arial"/>
                <a:ea typeface="Arial"/>
                <a:cs typeface="Arial"/>
                <a:sym typeface="Arial"/>
              </a:rPr>
              <a:t>Knight Foundation School of Computing &amp; Information Sciences</a:t>
            </a:r>
            <a:endParaRPr/>
          </a:p>
          <a:p>
            <a:pPr indent="0" lvl="0" marL="0" marR="0" rtl="0" algn="ctr">
              <a:lnSpc>
                <a:spcPct val="100000"/>
              </a:lnSpc>
              <a:spcBef>
                <a:spcPts val="0"/>
              </a:spcBef>
              <a:spcAft>
                <a:spcPts val="0"/>
              </a:spcAft>
              <a:buClr>
                <a:srgbClr val="B6862C"/>
              </a:buClr>
              <a:buSzPts val="5400"/>
              <a:buFont typeface="Arial"/>
              <a:buNone/>
            </a:pPr>
            <a:r>
              <a:rPr b="0" i="1" lang="en-US" sz="5400" u="none">
                <a:solidFill>
                  <a:srgbClr val="B6862C"/>
                </a:solidFill>
                <a:latin typeface="Arial"/>
                <a:ea typeface="Arial"/>
                <a:cs typeface="Arial"/>
                <a:sym typeface="Arial"/>
              </a:rPr>
              <a:t>Summer 2021 Senior Design Project</a:t>
            </a:r>
            <a:endParaRPr/>
          </a:p>
        </p:txBody>
      </p:sp>
      <p:pic>
        <p:nvPicPr>
          <p:cNvPr id="102" name="Google Shape;102;p1"/>
          <p:cNvPicPr preferRelativeResize="0"/>
          <p:nvPr/>
        </p:nvPicPr>
        <p:blipFill rotWithShape="1">
          <a:blip r:embed="rId3">
            <a:alphaModFix/>
          </a:blip>
          <a:srcRect b="0" l="0" r="0" t="0"/>
          <a:stretch/>
        </p:blipFill>
        <p:spPr>
          <a:xfrm>
            <a:off x="1436687" y="376237"/>
            <a:ext cx="5213350" cy="2986087"/>
          </a:xfrm>
          <a:prstGeom prst="rect">
            <a:avLst/>
          </a:prstGeom>
          <a:noFill/>
          <a:ln>
            <a:noFill/>
          </a:ln>
        </p:spPr>
      </p:pic>
      <p:pic>
        <p:nvPicPr>
          <p:cNvPr id="103" name="Google Shape;103;p1"/>
          <p:cNvPicPr preferRelativeResize="0"/>
          <p:nvPr/>
        </p:nvPicPr>
        <p:blipFill rotWithShape="1">
          <a:blip r:embed="rId4">
            <a:alphaModFix/>
          </a:blip>
          <a:srcRect b="0" l="0" r="0" t="0"/>
          <a:stretch/>
        </p:blipFill>
        <p:spPr>
          <a:xfrm>
            <a:off x="35955288" y="19050"/>
            <a:ext cx="1666875" cy="1938337"/>
          </a:xfrm>
          <a:prstGeom prst="rect">
            <a:avLst/>
          </a:prstGeom>
          <a:noFill/>
          <a:ln>
            <a:noFill/>
          </a:ln>
        </p:spPr>
      </p:pic>
      <p:pic>
        <p:nvPicPr>
          <p:cNvPr id="104" name="Google Shape;104;p1"/>
          <p:cNvPicPr preferRelativeResize="0"/>
          <p:nvPr/>
        </p:nvPicPr>
        <p:blipFill rotWithShape="1">
          <a:blip r:embed="rId5">
            <a:alphaModFix/>
          </a:blip>
          <a:srcRect b="0" l="0" r="0" t="0"/>
          <a:stretch/>
        </p:blipFill>
        <p:spPr>
          <a:xfrm>
            <a:off x="35955288" y="2068512"/>
            <a:ext cx="6235700" cy="2122487"/>
          </a:xfrm>
          <a:prstGeom prst="rect">
            <a:avLst/>
          </a:prstGeom>
          <a:noFill/>
          <a:ln>
            <a:noFill/>
          </a:ln>
        </p:spPr>
      </p:pic>
      <p:pic>
        <p:nvPicPr>
          <p:cNvPr descr="Logo&#10;&#10;Description automatically generated" id="105" name="Google Shape;105;p1"/>
          <p:cNvPicPr preferRelativeResize="0"/>
          <p:nvPr/>
        </p:nvPicPr>
        <p:blipFill rotWithShape="1">
          <a:blip r:embed="rId6">
            <a:alphaModFix/>
          </a:blip>
          <a:srcRect b="9904" l="27648" r="27888" t="4560"/>
          <a:stretch/>
        </p:blipFill>
        <p:spPr>
          <a:xfrm>
            <a:off x="40089138" y="-6350"/>
            <a:ext cx="2308225" cy="2079625"/>
          </a:xfrm>
          <a:prstGeom prst="rect">
            <a:avLst/>
          </a:prstGeom>
          <a:noFill/>
          <a:ln>
            <a:noFill/>
          </a:ln>
        </p:spPr>
      </p:pic>
      <p:pic>
        <p:nvPicPr>
          <p:cNvPr id="106" name="Google Shape;106;p1"/>
          <p:cNvPicPr preferRelativeResize="0"/>
          <p:nvPr/>
        </p:nvPicPr>
        <p:blipFill rotWithShape="1">
          <a:blip r:embed="rId7">
            <a:alphaModFix/>
          </a:blip>
          <a:srcRect b="0" l="0" r="0" t="0"/>
          <a:stretch/>
        </p:blipFill>
        <p:spPr>
          <a:xfrm>
            <a:off x="37826950" y="-34925"/>
            <a:ext cx="2265362" cy="2265362"/>
          </a:xfrm>
          <a:prstGeom prst="rect">
            <a:avLst/>
          </a:prstGeom>
          <a:noFill/>
          <a:ln>
            <a:noFill/>
          </a:ln>
        </p:spPr>
      </p:pic>
      <p:sp>
        <p:nvSpPr>
          <p:cNvPr id="107" name="Google Shape;107;p1"/>
          <p:cNvSpPr txBox="1"/>
          <p:nvPr/>
        </p:nvSpPr>
        <p:spPr>
          <a:xfrm>
            <a:off x="1938150" y="6470625"/>
            <a:ext cx="10630200" cy="23397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en-US" sz="3500"/>
              <a:t>The previous version did not have constraints for the location of the elements so the behavior and location of those were random, buttons did not have any styling having the system looks. </a:t>
            </a:r>
            <a:endParaRPr sz="3500"/>
          </a:p>
        </p:txBody>
      </p:sp>
      <p:sp>
        <p:nvSpPr>
          <p:cNvPr id="108" name="Google Shape;108;p1"/>
          <p:cNvSpPr txBox="1"/>
          <p:nvPr/>
        </p:nvSpPr>
        <p:spPr>
          <a:xfrm>
            <a:off x="16480000" y="6470625"/>
            <a:ext cx="8447400" cy="3955800"/>
          </a:xfrm>
          <a:prstGeom prst="rect">
            <a:avLst/>
          </a:prstGeom>
          <a:noFill/>
          <a:ln>
            <a:noFill/>
          </a:ln>
        </p:spPr>
        <p:txBody>
          <a:bodyPr anchorCtr="0" anchor="ctr" bIns="91425" lIns="91425" spcFirstLastPara="1" rIns="91425" wrap="square" tIns="91425">
            <a:spAutoFit/>
          </a:bodyPr>
          <a:lstStyle/>
          <a:p>
            <a:pPr indent="-450850" lvl="0" marL="457200" rtl="0" algn="l">
              <a:spcBef>
                <a:spcPts val="0"/>
              </a:spcBef>
              <a:spcAft>
                <a:spcPts val="0"/>
              </a:spcAft>
              <a:buSzPts val="3500"/>
              <a:buAutoNum type="arabicPeriod"/>
            </a:pPr>
            <a:r>
              <a:rPr lang="en-US" sz="3500"/>
              <a:t>There was style added to the buttons </a:t>
            </a:r>
            <a:endParaRPr sz="3500"/>
          </a:p>
          <a:p>
            <a:pPr indent="-450850" lvl="1" marL="914400" rtl="0" algn="l">
              <a:spcBef>
                <a:spcPts val="0"/>
              </a:spcBef>
              <a:spcAft>
                <a:spcPts val="0"/>
              </a:spcAft>
              <a:buSzPts val="3500"/>
              <a:buAutoNum type="alphaLcPeriod"/>
            </a:pPr>
            <a:r>
              <a:rPr lang="en-US" sz="3500"/>
              <a:t>Color was added</a:t>
            </a:r>
            <a:endParaRPr sz="3500"/>
          </a:p>
          <a:p>
            <a:pPr indent="-450850" lvl="1" marL="914400" rtl="0" algn="l">
              <a:spcBef>
                <a:spcPts val="0"/>
              </a:spcBef>
              <a:spcAft>
                <a:spcPts val="0"/>
              </a:spcAft>
              <a:buSzPts val="3500"/>
              <a:buAutoNum type="alphaLcPeriod"/>
            </a:pPr>
            <a:r>
              <a:rPr lang="en-US" sz="3500"/>
              <a:t>Round corners were added </a:t>
            </a:r>
            <a:endParaRPr sz="3500"/>
          </a:p>
          <a:p>
            <a:pPr indent="-450850" lvl="1" marL="914400" rtl="0" algn="l">
              <a:spcBef>
                <a:spcPts val="0"/>
              </a:spcBef>
              <a:spcAft>
                <a:spcPts val="0"/>
              </a:spcAft>
              <a:buSzPts val="3500"/>
              <a:buAutoNum type="alphaLcPeriod"/>
            </a:pPr>
            <a:r>
              <a:rPr lang="en-US" sz="3500"/>
              <a:t>Same high and width set </a:t>
            </a:r>
            <a:endParaRPr sz="3500"/>
          </a:p>
          <a:p>
            <a:pPr indent="-450850" lvl="0" marL="457200" rtl="0" algn="l">
              <a:spcBef>
                <a:spcPts val="0"/>
              </a:spcBef>
              <a:spcAft>
                <a:spcPts val="0"/>
              </a:spcAft>
              <a:buSzPts val="3500"/>
              <a:buAutoNum type="arabicPeriod"/>
            </a:pPr>
            <a:r>
              <a:rPr lang="en-US" sz="3500"/>
              <a:t>Redesign of the settings screen </a:t>
            </a:r>
            <a:endParaRPr sz="3500"/>
          </a:p>
          <a:p>
            <a:pPr indent="-450850" lvl="0" marL="457200" rtl="0" algn="l">
              <a:spcBef>
                <a:spcPts val="0"/>
              </a:spcBef>
              <a:spcAft>
                <a:spcPts val="0"/>
              </a:spcAft>
              <a:buSzPts val="3500"/>
              <a:buAutoNum type="arabicPeriod"/>
            </a:pPr>
            <a:r>
              <a:rPr lang="en-US" sz="3500"/>
              <a:t>Redesign scanner screen </a:t>
            </a:r>
            <a:endParaRPr sz="3500"/>
          </a:p>
          <a:p>
            <a:pPr indent="-450850" lvl="0" marL="457200" rtl="0" algn="l">
              <a:spcBef>
                <a:spcPts val="0"/>
              </a:spcBef>
              <a:spcAft>
                <a:spcPts val="0"/>
              </a:spcAft>
              <a:buSzPts val="3500"/>
              <a:buAutoNum type="arabicPeriod"/>
            </a:pPr>
            <a:r>
              <a:rPr lang="en-US" sz="3500"/>
              <a:t>New screen added  “How to Use”</a:t>
            </a:r>
            <a:endParaRPr sz="3500"/>
          </a:p>
        </p:txBody>
      </p:sp>
      <p:sp>
        <p:nvSpPr>
          <p:cNvPr id="109" name="Google Shape;109;p1"/>
          <p:cNvSpPr txBox="1"/>
          <p:nvPr/>
        </p:nvSpPr>
        <p:spPr>
          <a:xfrm>
            <a:off x="33051150" y="6492763"/>
            <a:ext cx="9335700" cy="4622700"/>
          </a:xfrm>
          <a:prstGeom prst="rect">
            <a:avLst/>
          </a:prstGeom>
          <a:noFill/>
          <a:ln>
            <a:noFill/>
          </a:ln>
        </p:spPr>
        <p:txBody>
          <a:bodyPr anchorCtr="0" anchor="ctr" bIns="91425" lIns="91425" spcFirstLastPara="1" rIns="91425" wrap="square" tIns="91425">
            <a:spAutoFit/>
          </a:bodyPr>
          <a:lstStyle/>
          <a:p>
            <a:pPr indent="-450850" lvl="0" marL="457200" rtl="0" algn="l">
              <a:spcBef>
                <a:spcPts val="0"/>
              </a:spcBef>
              <a:spcAft>
                <a:spcPts val="0"/>
              </a:spcAft>
              <a:buClr>
                <a:schemeClr val="dk1"/>
              </a:buClr>
              <a:buSzPts val="3500"/>
              <a:buAutoNum type="arabicPeriod"/>
            </a:pPr>
            <a:r>
              <a:rPr lang="en-US" sz="3500">
                <a:solidFill>
                  <a:schemeClr val="dk1"/>
                </a:solidFill>
              </a:rPr>
              <a:t>iPhone IOS device running  14.3 or above</a:t>
            </a:r>
            <a:endParaRPr sz="3500">
              <a:solidFill>
                <a:schemeClr val="dk1"/>
              </a:solidFill>
            </a:endParaRPr>
          </a:p>
          <a:p>
            <a:pPr indent="-450850" lvl="0" marL="457200" rtl="0" algn="l">
              <a:spcBef>
                <a:spcPts val="0"/>
              </a:spcBef>
              <a:spcAft>
                <a:spcPts val="0"/>
              </a:spcAft>
              <a:buClr>
                <a:schemeClr val="dk1"/>
              </a:buClr>
              <a:buSzPts val="3500"/>
              <a:buAutoNum type="arabicPeriod"/>
            </a:pPr>
            <a:r>
              <a:rPr lang="en-US" sz="3500">
                <a:solidFill>
                  <a:schemeClr val="dk1"/>
                </a:solidFill>
              </a:rPr>
              <a:t>Hardware Requirements: Mac OS supported device, Iphone generation 8+ , GreenSeeker</a:t>
            </a:r>
            <a:endParaRPr sz="3500">
              <a:solidFill>
                <a:schemeClr val="dk1"/>
              </a:solidFill>
            </a:endParaRPr>
          </a:p>
          <a:p>
            <a:pPr indent="-450850" lvl="0" marL="457200" rtl="0" algn="l">
              <a:spcBef>
                <a:spcPts val="1000"/>
              </a:spcBef>
              <a:spcAft>
                <a:spcPts val="0"/>
              </a:spcAft>
              <a:buClr>
                <a:schemeClr val="dk1"/>
              </a:buClr>
              <a:buSzPts val="3500"/>
              <a:buAutoNum type="arabicPeriod"/>
            </a:pPr>
            <a:r>
              <a:rPr lang="en-US" sz="3500">
                <a:solidFill>
                  <a:schemeClr val="dk1"/>
                </a:solidFill>
              </a:rPr>
              <a:t>Software Resources: Mac OS no later than macOS Catalina, Xcode, CocoaPods, Github, CoreML, Firebase, Google Sign-in Api</a:t>
            </a:r>
            <a:endParaRPr sz="2500"/>
          </a:p>
        </p:txBody>
      </p:sp>
      <p:pic>
        <p:nvPicPr>
          <p:cNvPr id="110" name="Google Shape;110;p1"/>
          <p:cNvPicPr preferRelativeResize="0"/>
          <p:nvPr/>
        </p:nvPicPr>
        <p:blipFill>
          <a:blip r:embed="rId8">
            <a:alphaModFix/>
          </a:blip>
          <a:stretch>
            <a:fillRect/>
          </a:stretch>
        </p:blipFill>
        <p:spPr>
          <a:xfrm>
            <a:off x="36977650" y="12821512"/>
            <a:ext cx="5213349" cy="11286364"/>
          </a:xfrm>
          <a:prstGeom prst="rect">
            <a:avLst/>
          </a:prstGeom>
          <a:noFill/>
          <a:ln>
            <a:noFill/>
          </a:ln>
        </p:spPr>
      </p:pic>
      <p:pic>
        <p:nvPicPr>
          <p:cNvPr id="111" name="Google Shape;111;p1"/>
          <p:cNvPicPr preferRelativeResize="0"/>
          <p:nvPr/>
        </p:nvPicPr>
        <p:blipFill>
          <a:blip r:embed="rId9">
            <a:alphaModFix/>
          </a:blip>
          <a:stretch>
            <a:fillRect/>
          </a:stretch>
        </p:blipFill>
        <p:spPr>
          <a:xfrm>
            <a:off x="26282153" y="12659400"/>
            <a:ext cx="5213349" cy="11286364"/>
          </a:xfrm>
          <a:prstGeom prst="rect">
            <a:avLst/>
          </a:prstGeom>
          <a:noFill/>
          <a:ln>
            <a:noFill/>
          </a:ln>
        </p:spPr>
      </p:pic>
      <p:pic>
        <p:nvPicPr>
          <p:cNvPr id="112" name="Google Shape;112;p1"/>
          <p:cNvPicPr preferRelativeResize="0"/>
          <p:nvPr/>
        </p:nvPicPr>
        <p:blipFill>
          <a:blip r:embed="rId10">
            <a:alphaModFix/>
          </a:blip>
          <a:stretch>
            <a:fillRect/>
          </a:stretch>
        </p:blipFill>
        <p:spPr>
          <a:xfrm>
            <a:off x="20673595" y="12659442"/>
            <a:ext cx="5213349" cy="11286298"/>
          </a:xfrm>
          <a:prstGeom prst="rect">
            <a:avLst/>
          </a:prstGeom>
          <a:noFill/>
          <a:ln>
            <a:noFill/>
          </a:ln>
        </p:spPr>
      </p:pic>
      <p:pic>
        <p:nvPicPr>
          <p:cNvPr id="113" name="Google Shape;113;p1"/>
          <p:cNvPicPr preferRelativeResize="0"/>
          <p:nvPr/>
        </p:nvPicPr>
        <p:blipFill>
          <a:blip r:embed="rId11">
            <a:alphaModFix/>
          </a:blip>
          <a:stretch>
            <a:fillRect/>
          </a:stretch>
        </p:blipFill>
        <p:spPr>
          <a:xfrm>
            <a:off x="1938150" y="12821550"/>
            <a:ext cx="18340245" cy="11286300"/>
          </a:xfrm>
          <a:prstGeom prst="rect">
            <a:avLst/>
          </a:prstGeom>
          <a:noFill/>
          <a:ln>
            <a:noFill/>
          </a:ln>
        </p:spPr>
      </p:pic>
      <p:pic>
        <p:nvPicPr>
          <p:cNvPr id="114" name="Google Shape;114;p1"/>
          <p:cNvPicPr preferRelativeResize="0"/>
          <p:nvPr/>
        </p:nvPicPr>
        <p:blipFill>
          <a:blip r:embed="rId12">
            <a:alphaModFix/>
          </a:blip>
          <a:stretch>
            <a:fillRect/>
          </a:stretch>
        </p:blipFill>
        <p:spPr>
          <a:xfrm>
            <a:off x="1968275" y="25853514"/>
            <a:ext cx="10569941" cy="5678700"/>
          </a:xfrm>
          <a:prstGeom prst="rect">
            <a:avLst/>
          </a:prstGeom>
          <a:noFill/>
          <a:ln>
            <a:noFill/>
          </a:ln>
        </p:spPr>
      </p:pic>
      <p:sp>
        <p:nvSpPr>
          <p:cNvPr id="115" name="Google Shape;115;p1"/>
          <p:cNvSpPr txBox="1"/>
          <p:nvPr/>
        </p:nvSpPr>
        <p:spPr>
          <a:xfrm>
            <a:off x="25481550" y="27062300"/>
            <a:ext cx="8447400" cy="23397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en-US" sz="3500"/>
              <a:t>The overall experience of the user was improved, creating more engagement. Delivered High-Quality appearance of the application to the users </a:t>
            </a:r>
            <a:endParaRPr sz="3500"/>
          </a:p>
        </p:txBody>
      </p:sp>
      <p:pic>
        <p:nvPicPr>
          <p:cNvPr id="116" name="Google Shape;116;p1"/>
          <p:cNvPicPr preferRelativeResize="0"/>
          <p:nvPr/>
        </p:nvPicPr>
        <p:blipFill>
          <a:blip r:embed="rId13">
            <a:alphaModFix/>
          </a:blip>
          <a:stretch>
            <a:fillRect/>
          </a:stretch>
        </p:blipFill>
        <p:spPr>
          <a:xfrm>
            <a:off x="31629900" y="12460925"/>
            <a:ext cx="5347750" cy="1157733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