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32918400" cx="438912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0368">
          <p15:clr>
            <a:srgbClr val="000000"/>
          </p15:clr>
        </p15:guide>
        <p15:guide id="2" pos="13824">
          <p15:clr>
            <a:srgbClr val="000000"/>
          </p15:clr>
        </p15:guide>
      </p15:sldGuideLst>
    </p:ext>
    <p:ext uri="http://customooxmlschemas.google.com/">
      <go:slidesCustomData xmlns:go="http://customooxmlschemas.google.com/" r:id="rId7" roundtripDataSignature="AMtx7miY5qAKRJdQMZaG2I+ujUiQHz6DW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0368" orient="horz"/>
        <p:guide pos="13824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524288"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/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2"/>
          <p:cNvSpPr txBox="1"/>
          <p:nvPr>
            <p:ph idx="1" type="body"/>
          </p:nvPr>
        </p:nvSpPr>
        <p:spPr>
          <a:xfrm>
            <a:off x="2195512" y="7681912"/>
            <a:ext cx="39501763" cy="2172335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75" name="Google Shape;75;p12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/>
          <p:nvPr>
            <p:ph type="ctrTitle"/>
          </p:nvPr>
        </p:nvSpPr>
        <p:spPr>
          <a:xfrm>
            <a:off x="3292478" y="10226491"/>
            <a:ext cx="37306249" cy="7056345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3"/>
          <p:cNvSpPr txBox="1"/>
          <p:nvPr>
            <p:ph idx="1" type="subTitle"/>
          </p:nvPr>
        </p:nvSpPr>
        <p:spPr>
          <a:xfrm>
            <a:off x="6583365" y="18654434"/>
            <a:ext cx="30724474" cy="841113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ctr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/>
            </a:lvl1pPr>
            <a:lvl2pPr lvl="1" algn="ctr">
              <a:spcBef>
                <a:spcPts val="1940"/>
              </a:spcBef>
              <a:spcAft>
                <a:spcPts val="0"/>
              </a:spcAft>
              <a:buClr>
                <a:schemeClr val="dk1"/>
              </a:buClr>
              <a:buSzPts val="9700"/>
              <a:buFont typeface="Arial"/>
              <a:buNone/>
              <a:defRPr/>
            </a:lvl2pPr>
            <a:lvl3pPr lvl="2" algn="ctr">
              <a:spcBef>
                <a:spcPts val="1680"/>
              </a:spcBef>
              <a:spcAft>
                <a:spcPts val="0"/>
              </a:spcAft>
              <a:buClr>
                <a:schemeClr val="dk1"/>
              </a:buClr>
              <a:buSzPts val="8400"/>
              <a:buFont typeface="Arial"/>
              <a:buNone/>
              <a:defRPr/>
            </a:lvl3pPr>
            <a:lvl4pPr lvl="3" algn="ctr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rial"/>
              <a:buNone/>
              <a:defRPr/>
            </a:lvl4pPr>
            <a:lvl5pPr lvl="4" algn="ctr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rial"/>
              <a:buNone/>
              <a:defRPr/>
            </a:lvl5pPr>
            <a:lvl6pPr lvl="5" algn="ctr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None/>
              <a:defRPr/>
            </a:lvl6pPr>
            <a:lvl7pPr lvl="6" algn="ctr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None/>
              <a:defRPr/>
            </a:lvl7pPr>
            <a:lvl8pPr lvl="7" algn="ctr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None/>
              <a:defRPr/>
            </a:lvl8pPr>
            <a:lvl9pPr lvl="8" algn="ctr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None/>
              <a:defRPr/>
            </a:lvl9pPr>
          </a:lstStyle>
          <a:p/>
        </p:txBody>
      </p:sp>
      <p:sp>
        <p:nvSpPr>
          <p:cNvPr id="81" name="Google Shape;81;p13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3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3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/>
          <p:nvPr>
            <p:ph type="title"/>
          </p:nvPr>
        </p:nvSpPr>
        <p:spPr>
          <a:xfrm rot="5400000">
            <a:off x="22715583" y="10423668"/>
            <a:ext cx="28087546" cy="9875837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 rot="5400000">
            <a:off x="2887711" y="624029"/>
            <a:ext cx="28087546" cy="29475114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/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" type="body"/>
          </p:nvPr>
        </p:nvSpPr>
        <p:spPr>
          <a:xfrm rot="5400000">
            <a:off x="11084719" y="-1207295"/>
            <a:ext cx="21723350" cy="39501763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/>
          <p:nvPr>
            <p:ph type="title"/>
          </p:nvPr>
        </p:nvSpPr>
        <p:spPr>
          <a:xfrm>
            <a:off x="8602666" y="23043217"/>
            <a:ext cx="26335038" cy="2719668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15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6"/>
          <p:cNvSpPr/>
          <p:nvPr>
            <p:ph idx="2" type="pic"/>
          </p:nvPr>
        </p:nvSpPr>
        <p:spPr>
          <a:xfrm>
            <a:off x="8602666" y="2941545"/>
            <a:ext cx="26335038" cy="19750368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Google Shape;34;p6"/>
          <p:cNvSpPr txBox="1"/>
          <p:nvPr>
            <p:ph idx="1" type="body"/>
          </p:nvPr>
        </p:nvSpPr>
        <p:spPr>
          <a:xfrm>
            <a:off x="8602666" y="25762884"/>
            <a:ext cx="26335038" cy="3864348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228600" lvl="0" marL="4572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1pPr>
            <a:lvl2pPr indent="-228600" lvl="1" marL="914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2pPr>
            <a:lvl3pPr indent="-228600" lvl="2" marL="1371600" algn="l">
              <a:spcBef>
                <a:spcPts val="150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/>
            </a:lvl3pPr>
            <a:lvl4pPr indent="-228600" lvl="3" marL="18288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4pPr>
            <a:lvl5pPr indent="-228600" lvl="4" marL="22860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5pPr>
            <a:lvl6pPr indent="-228600" lvl="5" marL="27432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6pPr>
            <a:lvl7pPr indent="-228600" lvl="6" marL="32004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7pPr>
            <a:lvl8pPr indent="-228600" lvl="7" marL="36576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8pPr>
            <a:lvl9pPr indent="-228600" lvl="8" marL="41148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9pPr>
          </a:lstStyle>
          <a:p/>
        </p:txBody>
      </p:sp>
      <p:sp>
        <p:nvSpPr>
          <p:cNvPr id="35" name="Google Shape;35;p6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2193926" y="1311088"/>
            <a:ext cx="14439902" cy="5577168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15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7"/>
          <p:cNvSpPr txBox="1"/>
          <p:nvPr>
            <p:ph idx="1" type="body"/>
          </p:nvPr>
        </p:nvSpPr>
        <p:spPr>
          <a:xfrm>
            <a:off x="17160873" y="1311088"/>
            <a:ext cx="24536399" cy="28094267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indent="-361950" lvl="1" marL="914400" algn="l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–"/>
              <a:defRPr sz="21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23850" lvl="3" marL="18288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sz="1500"/>
            </a:lvl4pPr>
            <a:lvl5pPr indent="-323850" lvl="4" marL="22860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5pPr>
            <a:lvl6pPr indent="-323850" lvl="5" marL="2743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6pPr>
            <a:lvl7pPr indent="-323850" lvl="6" marL="3200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7pPr>
            <a:lvl8pPr indent="-323850" lvl="7" marL="36576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8pPr>
            <a:lvl9pPr indent="-323850" lvl="8" marL="41148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9pPr>
          </a:lstStyle>
          <a:p/>
        </p:txBody>
      </p:sp>
      <p:sp>
        <p:nvSpPr>
          <p:cNvPr id="41" name="Google Shape;41;p7"/>
          <p:cNvSpPr txBox="1"/>
          <p:nvPr>
            <p:ph idx="2" type="body"/>
          </p:nvPr>
        </p:nvSpPr>
        <p:spPr>
          <a:xfrm>
            <a:off x="2193926" y="6888255"/>
            <a:ext cx="14439902" cy="225171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228600" lvl="0" marL="4572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1pPr>
            <a:lvl2pPr indent="-228600" lvl="1" marL="914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2pPr>
            <a:lvl3pPr indent="-228600" lvl="2" marL="1371600" algn="l">
              <a:spcBef>
                <a:spcPts val="150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/>
            </a:lvl3pPr>
            <a:lvl4pPr indent="-228600" lvl="3" marL="18288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4pPr>
            <a:lvl5pPr indent="-228600" lvl="4" marL="22860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5pPr>
            <a:lvl6pPr indent="-228600" lvl="5" marL="27432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6pPr>
            <a:lvl7pPr indent="-228600" lvl="6" marL="32004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7pPr>
            <a:lvl8pPr indent="-228600" lvl="7" marL="36576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8pPr>
            <a:lvl9pPr indent="-228600" lvl="8" marL="41148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9pPr>
          </a:lstStyle>
          <a:p/>
        </p:txBody>
      </p:sp>
      <p:sp>
        <p:nvSpPr>
          <p:cNvPr id="42" name="Google Shape;42;p7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/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8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8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/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9"/>
          <p:cNvSpPr txBox="1"/>
          <p:nvPr>
            <p:ph idx="1" type="body"/>
          </p:nvPr>
        </p:nvSpPr>
        <p:spPr>
          <a:xfrm>
            <a:off x="2193925" y="7368989"/>
            <a:ext cx="19392902" cy="3070972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1pPr>
            <a:lvl2pPr indent="-228600" lvl="1" marL="914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sz="1500"/>
            </a:lvl2pPr>
            <a:lvl3pPr indent="-228600" lvl="2" marL="13716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1" sz="1350"/>
            </a:lvl3pPr>
            <a:lvl4pPr indent="-228600" lvl="3" marL="1828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5pPr>
            <a:lvl6pPr indent="-228600" lvl="5" marL="27432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6pPr>
            <a:lvl7pPr indent="-228600" lvl="6" marL="3200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7pPr>
            <a:lvl8pPr indent="-228600" lvl="7" marL="3657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8pPr>
            <a:lvl9pPr indent="-228600" lvl="8" marL="4114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9pPr>
          </a:lstStyle>
          <a:p/>
        </p:txBody>
      </p:sp>
      <p:sp>
        <p:nvSpPr>
          <p:cNvPr id="53" name="Google Shape;53;p9"/>
          <p:cNvSpPr txBox="1"/>
          <p:nvPr>
            <p:ph idx="2" type="body"/>
          </p:nvPr>
        </p:nvSpPr>
        <p:spPr>
          <a:xfrm>
            <a:off x="2193925" y="10439962"/>
            <a:ext cx="19392902" cy="1896539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1pPr>
            <a:lvl2pPr indent="-323850" lvl="1" marL="914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sz="1500"/>
            </a:lvl2pPr>
            <a:lvl3pPr indent="-314325" lvl="2" marL="13716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/>
            </a:lvl3pPr>
            <a:lvl4pPr indent="-304800" lvl="3" marL="1828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200"/>
            </a:lvl4pPr>
            <a:lvl5pPr indent="-304800" lvl="4" marL="22860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5pPr>
            <a:lvl6pPr indent="-304800" lvl="5" marL="27432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6pPr>
            <a:lvl7pPr indent="-304800" lvl="6" marL="3200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7pPr>
            <a:lvl8pPr indent="-304800" lvl="7" marL="3657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8pPr>
            <a:lvl9pPr indent="-304800" lvl="8" marL="4114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9pPr>
          </a:lstStyle>
          <a:p/>
        </p:txBody>
      </p:sp>
      <p:sp>
        <p:nvSpPr>
          <p:cNvPr id="54" name="Google Shape;54;p9"/>
          <p:cNvSpPr txBox="1"/>
          <p:nvPr>
            <p:ph idx="3" type="body"/>
          </p:nvPr>
        </p:nvSpPr>
        <p:spPr>
          <a:xfrm>
            <a:off x="22296438" y="7368989"/>
            <a:ext cx="19400837" cy="3070972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1pPr>
            <a:lvl2pPr indent="-228600" lvl="1" marL="914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sz="1500"/>
            </a:lvl2pPr>
            <a:lvl3pPr indent="-228600" lvl="2" marL="13716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1" sz="1350"/>
            </a:lvl3pPr>
            <a:lvl4pPr indent="-228600" lvl="3" marL="1828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5pPr>
            <a:lvl6pPr indent="-228600" lvl="5" marL="27432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6pPr>
            <a:lvl7pPr indent="-228600" lvl="6" marL="3200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7pPr>
            <a:lvl8pPr indent="-228600" lvl="7" marL="3657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8pPr>
            <a:lvl9pPr indent="-228600" lvl="8" marL="4114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9pPr>
          </a:lstStyle>
          <a:p/>
        </p:txBody>
      </p:sp>
      <p:sp>
        <p:nvSpPr>
          <p:cNvPr id="55" name="Google Shape;55;p9"/>
          <p:cNvSpPr txBox="1"/>
          <p:nvPr>
            <p:ph idx="4" type="body"/>
          </p:nvPr>
        </p:nvSpPr>
        <p:spPr>
          <a:xfrm>
            <a:off x="22296438" y="10439962"/>
            <a:ext cx="19400837" cy="1896539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1pPr>
            <a:lvl2pPr indent="-323850" lvl="1" marL="914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sz="1500"/>
            </a:lvl2pPr>
            <a:lvl3pPr indent="-314325" lvl="2" marL="13716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/>
            </a:lvl3pPr>
            <a:lvl4pPr indent="-304800" lvl="3" marL="1828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200"/>
            </a:lvl4pPr>
            <a:lvl5pPr indent="-304800" lvl="4" marL="22860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5pPr>
            <a:lvl6pPr indent="-304800" lvl="5" marL="27432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6pPr>
            <a:lvl7pPr indent="-304800" lvl="6" marL="3200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7pPr>
            <a:lvl8pPr indent="-304800" lvl="7" marL="3657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8pPr>
            <a:lvl9pPr indent="-304800" lvl="8" marL="4114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9pPr>
          </a:lstStyle>
          <a:p/>
        </p:txBody>
      </p:sp>
      <p:sp>
        <p:nvSpPr>
          <p:cNvPr id="56" name="Google Shape;56;p9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9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 txBox="1"/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0"/>
          <p:cNvSpPr txBox="1"/>
          <p:nvPr>
            <p:ph idx="1" type="body"/>
          </p:nvPr>
        </p:nvSpPr>
        <p:spPr>
          <a:xfrm>
            <a:off x="2193927" y="7681634"/>
            <a:ext cx="19675474" cy="21723723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61950" lvl="0" marL="457200" algn="l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2pPr>
            <a:lvl3pPr indent="-323850" lvl="2" marL="13716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/>
            </a:lvl3pPr>
            <a:lvl4pPr indent="-314325" lvl="3" marL="18288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–"/>
              <a:defRPr sz="1350"/>
            </a:lvl4pPr>
            <a:lvl5pPr indent="-314325" lvl="4" marL="22860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5pPr>
            <a:lvl6pPr indent="-314325" lvl="5" marL="27432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6pPr>
            <a:lvl7pPr indent="-314325" lvl="6" marL="32004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7pPr>
            <a:lvl8pPr indent="-314325" lvl="7" marL="36576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8pPr>
            <a:lvl9pPr indent="-314325" lvl="8" marL="41148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9pPr>
          </a:lstStyle>
          <a:p/>
        </p:txBody>
      </p:sp>
      <p:sp>
        <p:nvSpPr>
          <p:cNvPr id="62" name="Google Shape;62;p10"/>
          <p:cNvSpPr txBox="1"/>
          <p:nvPr>
            <p:ph idx="2" type="body"/>
          </p:nvPr>
        </p:nvSpPr>
        <p:spPr>
          <a:xfrm>
            <a:off x="22021803" y="7681634"/>
            <a:ext cx="19675474" cy="21723723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61950" lvl="0" marL="457200" algn="l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2pPr>
            <a:lvl3pPr indent="-323850" lvl="2" marL="13716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/>
            </a:lvl3pPr>
            <a:lvl4pPr indent="-314325" lvl="3" marL="18288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–"/>
              <a:defRPr sz="1350"/>
            </a:lvl4pPr>
            <a:lvl5pPr indent="-314325" lvl="4" marL="22860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5pPr>
            <a:lvl6pPr indent="-314325" lvl="5" marL="27432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6pPr>
            <a:lvl7pPr indent="-314325" lvl="6" marL="32004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7pPr>
            <a:lvl8pPr indent="-314325" lvl="7" marL="36576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8pPr>
            <a:lvl9pPr indent="-314325" lvl="8" marL="41148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9pPr>
          </a:lstStyle>
          <a:p/>
        </p:txBody>
      </p:sp>
      <p:sp>
        <p:nvSpPr>
          <p:cNvPr id="63" name="Google Shape;63;p10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0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0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1"/>
          <p:cNvSpPr txBox="1"/>
          <p:nvPr>
            <p:ph type="title"/>
          </p:nvPr>
        </p:nvSpPr>
        <p:spPr>
          <a:xfrm>
            <a:off x="3467102" y="21153908"/>
            <a:ext cx="37307837" cy="6536951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3000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1"/>
          <p:cNvSpPr txBox="1"/>
          <p:nvPr>
            <p:ph idx="1" type="body"/>
          </p:nvPr>
        </p:nvSpPr>
        <p:spPr>
          <a:xfrm>
            <a:off x="3467102" y="13953005"/>
            <a:ext cx="37307837" cy="7200900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indent="-2286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/>
            </a:lvl1pPr>
            <a:lvl2pPr indent="-228600" lvl="1" marL="9144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3pPr>
            <a:lvl4pPr indent="-228600" lvl="3" marL="18288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4pPr>
            <a:lvl5pPr indent="-228600" lvl="4" marL="22860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5pPr>
            <a:lvl6pPr indent="-228600" lvl="5" marL="27432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6pPr>
            <a:lvl7pPr indent="-228600" lvl="6" marL="32004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7pPr>
            <a:lvl8pPr indent="-228600" lvl="7" marL="36576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8pPr>
            <a:lvl9pPr indent="-228600" lvl="8" marL="41148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9pPr>
          </a:lstStyle>
          <a:p/>
        </p:txBody>
      </p:sp>
      <p:sp>
        <p:nvSpPr>
          <p:cNvPr id="69" name="Google Shape;69;p11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4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4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4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4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1" type="body"/>
          </p:nvPr>
        </p:nvSpPr>
        <p:spPr>
          <a:xfrm>
            <a:off x="2195512" y="7681912"/>
            <a:ext cx="39501763" cy="2172335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939800" lvl="0" marL="457200" marR="0" rtl="0" algn="l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844550" lvl="1" marL="914400" marR="0" rtl="0" algn="l">
              <a:spcBef>
                <a:spcPts val="1940"/>
              </a:spcBef>
              <a:spcAft>
                <a:spcPts val="0"/>
              </a:spcAft>
              <a:buClr>
                <a:schemeClr val="dk1"/>
              </a:buClr>
              <a:buSzPts val="9700"/>
              <a:buFont typeface="Arial"/>
              <a:buChar char="–"/>
              <a:defRPr b="0" i="0" sz="9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762000" lvl="2" marL="1371600" marR="0" rtl="0" algn="l">
              <a:spcBef>
                <a:spcPts val="1680"/>
              </a:spcBef>
              <a:spcAft>
                <a:spcPts val="0"/>
              </a:spcAft>
              <a:buClr>
                <a:schemeClr val="dk1"/>
              </a:buClr>
              <a:buSzPts val="8400"/>
              <a:buFont typeface="Arial"/>
              <a:buChar char="•"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673100" lvl="3" marL="1828800" marR="0" rtl="0" algn="l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rial"/>
              <a:buChar char="–"/>
              <a:defRPr b="0" i="0" sz="7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673100" lvl="4" marL="2286000" marR="0" rtl="0" algn="l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rial"/>
              <a:buChar char="»"/>
              <a:defRPr b="0" i="0" sz="7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676275" lvl="5" marL="2743200" marR="0" rtl="0" algn="l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Char char="»"/>
              <a:defRPr b="0" i="0" sz="70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676275" lvl="6" marL="3200400" marR="0" rtl="0" algn="l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Char char="»"/>
              <a:defRPr b="0" i="0" sz="70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676275" lvl="7" marL="3657600" marR="0" rtl="0" algn="l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Char char="»"/>
              <a:defRPr b="0" i="0" sz="70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676275" lvl="8" marL="4114800" marR="0" rtl="0" algn="l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Char char="»"/>
              <a:defRPr b="0" i="0" sz="70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2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20" Type="http://schemas.openxmlformats.org/officeDocument/2006/relationships/image" Target="../media/image13.png"/><Relationship Id="rId11" Type="http://schemas.openxmlformats.org/officeDocument/2006/relationships/image" Target="../media/image9.png"/><Relationship Id="rId22" Type="http://schemas.openxmlformats.org/officeDocument/2006/relationships/image" Target="../media/image14.png"/><Relationship Id="rId10" Type="http://schemas.openxmlformats.org/officeDocument/2006/relationships/image" Target="../media/image8.png"/><Relationship Id="rId21" Type="http://schemas.openxmlformats.org/officeDocument/2006/relationships/image" Target="../media/image21.jpg"/><Relationship Id="rId13" Type="http://schemas.openxmlformats.org/officeDocument/2006/relationships/image" Target="../media/image11.png"/><Relationship Id="rId12" Type="http://schemas.openxmlformats.org/officeDocument/2006/relationships/image" Target="../media/image10.png"/><Relationship Id="rId23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jpg"/><Relationship Id="rId9" Type="http://schemas.openxmlformats.org/officeDocument/2006/relationships/image" Target="../media/image7.png"/><Relationship Id="rId15" Type="http://schemas.openxmlformats.org/officeDocument/2006/relationships/image" Target="../media/image16.jpg"/><Relationship Id="rId14" Type="http://schemas.openxmlformats.org/officeDocument/2006/relationships/image" Target="../media/image12.png"/><Relationship Id="rId17" Type="http://schemas.openxmlformats.org/officeDocument/2006/relationships/image" Target="../media/image18.jpg"/><Relationship Id="rId16" Type="http://schemas.openxmlformats.org/officeDocument/2006/relationships/image" Target="../media/image17.jpg"/><Relationship Id="rId5" Type="http://schemas.openxmlformats.org/officeDocument/2006/relationships/image" Target="../media/image3.png"/><Relationship Id="rId19" Type="http://schemas.openxmlformats.org/officeDocument/2006/relationships/image" Target="../media/image20.jpg"/><Relationship Id="rId6" Type="http://schemas.openxmlformats.org/officeDocument/2006/relationships/image" Target="../media/image5.png"/><Relationship Id="rId18" Type="http://schemas.openxmlformats.org/officeDocument/2006/relationships/image" Target="../media/image19.jpg"/><Relationship Id="rId7" Type="http://schemas.openxmlformats.org/officeDocument/2006/relationships/image" Target="../media/image4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 txBox="1"/>
          <p:nvPr/>
        </p:nvSpPr>
        <p:spPr>
          <a:xfrm>
            <a:off x="9601200" y="3024187"/>
            <a:ext cx="24688800" cy="182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Dr. Horticulture</a:t>
            </a:r>
            <a:endParaRPr b="1" i="0" sz="3600" u="none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2600"/>
              <a:buFont typeface="Arial"/>
              <a:buNone/>
            </a:pPr>
            <a:r>
              <a:rPr b="1" i="0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2600">
                <a:solidFill>
                  <a:srgbClr val="081E3F"/>
                </a:solidFill>
              </a:rPr>
              <a:t>Yanet Saborido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2600"/>
              <a:buFont typeface="Arial"/>
              <a:buNone/>
            </a:pPr>
            <a:r>
              <a:rPr b="1" i="0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Product Owner: Amir Khoddamzadeh</a:t>
            </a:r>
            <a:endParaRPr b="0" i="0" sz="2600" u="none" cap="none" strike="noStrike">
              <a:solidFill>
                <a:srgbClr val="3333CC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2600"/>
              <a:buFont typeface="Arial"/>
              <a:buNone/>
            </a:pPr>
            <a:r>
              <a:rPr b="1" i="0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b="1" i="1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1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Dr. Masoud Sadjadi</a:t>
            </a:r>
            <a:r>
              <a:rPr b="0" i="0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b="0" i="1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90" name="Google Shape;90;p1"/>
          <p:cNvSpPr txBox="1"/>
          <p:nvPr/>
        </p:nvSpPr>
        <p:spPr>
          <a:xfrm>
            <a:off x="1436687" y="32065913"/>
            <a:ext cx="41344800" cy="41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-493712" lvl="0" marL="493712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en-US" sz="2200">
                <a:solidFill>
                  <a:schemeClr val="dk1"/>
                </a:solidFill>
              </a:rPr>
              <a:t>The material presented in this poster is based upon the work supported by </a:t>
            </a:r>
            <a:r>
              <a:rPr lang="en-US" sz="2200">
                <a:solidFill>
                  <a:srgbClr val="FF0000"/>
                </a:solidFill>
              </a:rPr>
              <a:t>Dr.Amir Khoddamzadeh. </a:t>
            </a:r>
            <a:r>
              <a:rPr lang="en-US" sz="2200">
                <a:solidFill>
                  <a:schemeClr val="dk1"/>
                </a:solidFill>
              </a:rPr>
              <a:t>We/I thank </a:t>
            </a:r>
            <a:r>
              <a:rPr lang="en-US" sz="2200">
                <a:solidFill>
                  <a:srgbClr val="FF0000"/>
                </a:solidFill>
              </a:rPr>
              <a:t>Dr.Amir Khoddamzadeh</a:t>
            </a:r>
            <a:r>
              <a:rPr lang="en-US" sz="2200">
                <a:solidFill>
                  <a:schemeClr val="dk1"/>
                </a:solidFill>
              </a:rPr>
              <a:t> for assistance, cooperation and mentorship that I/we received throughout this process</a:t>
            </a:r>
            <a:r>
              <a:rPr lang="en-US">
                <a:solidFill>
                  <a:schemeClr val="dk1"/>
                </a:solidFill>
              </a:rPr>
              <a:t>.</a:t>
            </a:r>
            <a:endParaRPr sz="2200">
              <a:solidFill>
                <a:schemeClr val="dk1"/>
              </a:solidFill>
            </a:endParaRPr>
          </a:p>
        </p:txBody>
      </p:sp>
      <p:sp>
        <p:nvSpPr>
          <p:cNvPr id="91" name="Google Shape;91;p1"/>
          <p:cNvSpPr txBox="1"/>
          <p:nvPr/>
        </p:nvSpPr>
        <p:spPr>
          <a:xfrm>
            <a:off x="1387487" y="5086650"/>
            <a:ext cx="41605200" cy="26746200"/>
          </a:xfrm>
          <a:prstGeom prst="rect">
            <a:avLst/>
          </a:prstGeom>
          <a:noFill/>
          <a:ln cap="flat" cmpd="sng" w="63500">
            <a:solidFill>
              <a:srgbClr val="081E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7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"/>
          <p:cNvSpPr txBox="1"/>
          <p:nvPr/>
        </p:nvSpPr>
        <p:spPr>
          <a:xfrm>
            <a:off x="3527425" y="5546725"/>
            <a:ext cx="4114800" cy="54927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/>
          </a:p>
        </p:txBody>
      </p:sp>
      <p:sp>
        <p:nvSpPr>
          <p:cNvPr id="93" name="Google Shape;93;p1"/>
          <p:cNvSpPr txBox="1"/>
          <p:nvPr/>
        </p:nvSpPr>
        <p:spPr>
          <a:xfrm>
            <a:off x="1317637" y="31890263"/>
            <a:ext cx="41671800" cy="1009500"/>
          </a:xfrm>
          <a:prstGeom prst="rect">
            <a:avLst/>
          </a:prstGeom>
          <a:noFill/>
          <a:ln cap="flat" cmpd="sng" w="63500">
            <a:solidFill>
              <a:srgbClr val="081E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7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1"/>
          <p:cNvSpPr txBox="1"/>
          <p:nvPr/>
        </p:nvSpPr>
        <p:spPr>
          <a:xfrm>
            <a:off x="2190750" y="32086550"/>
            <a:ext cx="3735300" cy="536400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rgbClr val="0033CC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/>
          </a:p>
        </p:txBody>
      </p:sp>
      <p:sp>
        <p:nvSpPr>
          <p:cNvPr id="95" name="Google Shape;95;p1"/>
          <p:cNvSpPr txBox="1"/>
          <p:nvPr/>
        </p:nvSpPr>
        <p:spPr>
          <a:xfrm>
            <a:off x="19854863" y="5548312"/>
            <a:ext cx="4114800" cy="54768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/>
          </a:p>
        </p:txBody>
      </p:sp>
      <p:sp>
        <p:nvSpPr>
          <p:cNvPr id="96" name="Google Shape;96;p1"/>
          <p:cNvSpPr txBox="1"/>
          <p:nvPr/>
        </p:nvSpPr>
        <p:spPr>
          <a:xfrm>
            <a:off x="35471100" y="5850725"/>
            <a:ext cx="4114800" cy="536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/>
          </a:p>
        </p:txBody>
      </p:sp>
      <p:sp>
        <p:nvSpPr>
          <p:cNvPr id="97" name="Google Shape;97;p1"/>
          <p:cNvSpPr txBox="1"/>
          <p:nvPr/>
        </p:nvSpPr>
        <p:spPr>
          <a:xfrm>
            <a:off x="10714750" y="13437169"/>
            <a:ext cx="4114800" cy="536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  <a:endParaRPr/>
          </a:p>
        </p:txBody>
      </p:sp>
      <p:sp>
        <p:nvSpPr>
          <p:cNvPr id="98" name="Google Shape;98;p1"/>
          <p:cNvSpPr txBox="1"/>
          <p:nvPr/>
        </p:nvSpPr>
        <p:spPr>
          <a:xfrm>
            <a:off x="24084963" y="13504438"/>
            <a:ext cx="4114800" cy="536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/>
          </a:p>
        </p:txBody>
      </p:sp>
      <p:sp>
        <p:nvSpPr>
          <p:cNvPr id="99" name="Google Shape;99;p1"/>
          <p:cNvSpPr txBox="1"/>
          <p:nvPr/>
        </p:nvSpPr>
        <p:spPr>
          <a:xfrm>
            <a:off x="3592513" y="22691725"/>
            <a:ext cx="4114800" cy="536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  <a:endParaRPr/>
          </a:p>
        </p:txBody>
      </p:sp>
      <p:sp>
        <p:nvSpPr>
          <p:cNvPr id="100" name="Google Shape;100;p1"/>
          <p:cNvSpPr txBox="1"/>
          <p:nvPr/>
        </p:nvSpPr>
        <p:spPr>
          <a:xfrm>
            <a:off x="20051713" y="22691725"/>
            <a:ext cx="4114800" cy="54768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/>
          </a:p>
        </p:txBody>
      </p:sp>
      <p:sp>
        <p:nvSpPr>
          <p:cNvPr id="101" name="Google Shape;101;p1"/>
          <p:cNvSpPr txBox="1"/>
          <p:nvPr/>
        </p:nvSpPr>
        <p:spPr>
          <a:xfrm>
            <a:off x="35564763" y="22694900"/>
            <a:ext cx="4114800" cy="54768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/>
          </a:p>
        </p:txBody>
      </p:sp>
      <p:sp>
        <p:nvSpPr>
          <p:cNvPr id="102" name="Google Shape;102;p1"/>
          <p:cNvSpPr txBox="1"/>
          <p:nvPr/>
        </p:nvSpPr>
        <p:spPr>
          <a:xfrm>
            <a:off x="9845675" y="0"/>
            <a:ext cx="24688800" cy="2954337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6600"/>
              <a:buFont typeface="Arial"/>
              <a:buNone/>
            </a:pPr>
            <a:r>
              <a:rPr b="1" i="0" lang="en-US" sz="66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Knight Foundation School of Computing &amp; Information Sciences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5400"/>
              <a:buFont typeface="Arial"/>
              <a:buNone/>
            </a:pPr>
            <a:r>
              <a:rPr b="0" i="1" lang="en-US" sz="54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Summer 2021 Senior Design Project</a:t>
            </a:r>
            <a:endParaRPr/>
          </a:p>
        </p:txBody>
      </p:sp>
      <p:pic>
        <p:nvPicPr>
          <p:cNvPr id="103" name="Google Shape;103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36687" y="376237"/>
            <a:ext cx="5213350" cy="29860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955288" y="19050"/>
            <a:ext cx="1666875" cy="1938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955288" y="2068512"/>
            <a:ext cx="6235700" cy="21224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106" name="Google Shape;106;p1"/>
          <p:cNvPicPr preferRelativeResize="0"/>
          <p:nvPr/>
        </p:nvPicPr>
        <p:blipFill rotWithShape="1">
          <a:blip r:embed="rId6">
            <a:alphaModFix/>
          </a:blip>
          <a:srcRect b="9904" l="27648" r="27888" t="4560"/>
          <a:stretch/>
        </p:blipFill>
        <p:spPr>
          <a:xfrm>
            <a:off x="40089138" y="-6350"/>
            <a:ext cx="2308225" cy="2079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7826950" y="-34925"/>
            <a:ext cx="2265362" cy="2265362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"/>
          <p:cNvSpPr txBox="1"/>
          <p:nvPr/>
        </p:nvSpPr>
        <p:spPr>
          <a:xfrm>
            <a:off x="3426300" y="6765825"/>
            <a:ext cx="5768400" cy="6280200"/>
          </a:xfrm>
          <a:prstGeom prst="rect">
            <a:avLst/>
          </a:prstGeom>
          <a:noFill/>
          <a:ln cap="flat" cmpd="sng" w="63500">
            <a:solidFill>
              <a:srgbClr val="081E3F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-438150" lvl="0" marL="457200" rtl="0" algn="l">
              <a:spcBef>
                <a:spcPts val="0"/>
              </a:spcBef>
              <a:spcAft>
                <a:spcPts val="0"/>
              </a:spcAft>
              <a:buSzPts val="3300"/>
              <a:buChar char="-"/>
            </a:pPr>
            <a:r>
              <a:rPr lang="en-US" sz="3300"/>
              <a:t>The Login </a:t>
            </a:r>
            <a:r>
              <a:rPr lang="en-US" sz="3300"/>
              <a:t>functionality</a:t>
            </a:r>
            <a:r>
              <a:rPr lang="en-US" sz="3300"/>
              <a:t> was not working on the previous version of the app. </a:t>
            </a:r>
            <a:endParaRPr sz="3300"/>
          </a:p>
          <a:p>
            <a:pPr indent="-438150" lvl="0" marL="457200" rtl="0" algn="l">
              <a:spcBef>
                <a:spcPts val="0"/>
              </a:spcBef>
              <a:spcAft>
                <a:spcPts val="0"/>
              </a:spcAft>
              <a:buSzPts val="3300"/>
              <a:buChar char="-"/>
            </a:pPr>
            <a:r>
              <a:rPr lang="en-US" sz="3300"/>
              <a:t>The system did not have alternative login ways.</a:t>
            </a:r>
            <a:endParaRPr sz="3300"/>
          </a:p>
          <a:p>
            <a:pPr indent="-438150" lvl="0" marL="457200" rtl="0" algn="l">
              <a:spcBef>
                <a:spcPts val="0"/>
              </a:spcBef>
              <a:spcAft>
                <a:spcPts val="0"/>
              </a:spcAft>
              <a:buSzPts val="3300"/>
              <a:buChar char="-"/>
            </a:pPr>
            <a:r>
              <a:rPr lang="en-US" sz="3300"/>
              <a:t>The logout option was not working</a:t>
            </a:r>
            <a:endParaRPr sz="3300"/>
          </a:p>
          <a:p>
            <a:pPr indent="-438150" lvl="0" marL="457200" rtl="0" algn="l">
              <a:spcBef>
                <a:spcPts val="0"/>
              </a:spcBef>
              <a:spcAft>
                <a:spcPts val="0"/>
              </a:spcAft>
              <a:buSzPts val="3300"/>
              <a:buChar char="-"/>
            </a:pPr>
            <a:r>
              <a:rPr lang="en-US" sz="3300"/>
              <a:t>The back buttons for navigati</a:t>
            </a:r>
            <a:r>
              <a:rPr lang="en-US" sz="3300"/>
              <a:t>ng through the login options were not working.</a:t>
            </a:r>
            <a:endParaRPr sz="3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300"/>
          </a:p>
        </p:txBody>
      </p:sp>
      <p:sp>
        <p:nvSpPr>
          <p:cNvPr id="109" name="Google Shape;109;p1"/>
          <p:cNvSpPr txBox="1"/>
          <p:nvPr/>
        </p:nvSpPr>
        <p:spPr>
          <a:xfrm>
            <a:off x="15927113" y="6870213"/>
            <a:ext cx="11970300" cy="4617600"/>
          </a:xfrm>
          <a:prstGeom prst="rect">
            <a:avLst/>
          </a:prstGeom>
          <a:noFill/>
          <a:ln cap="flat" cmpd="sng" w="63500">
            <a:solidFill>
              <a:srgbClr val="081E3F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-438150" lvl="0" marL="457200" rtl="0" algn="l">
              <a:spcBef>
                <a:spcPts val="0"/>
              </a:spcBef>
              <a:spcAft>
                <a:spcPts val="0"/>
              </a:spcAft>
              <a:buSzPts val="3300"/>
              <a:buAutoNum type="arabicPeriod"/>
            </a:pPr>
            <a:r>
              <a:rPr lang="en-US" sz="3300"/>
              <a:t>The system now has a login functionality working through Firebase with email verification in the registration step to avoid fake accounts. </a:t>
            </a:r>
            <a:endParaRPr sz="3300"/>
          </a:p>
          <a:p>
            <a:pPr indent="-438150" lvl="0" marL="457200" rtl="0" algn="l">
              <a:spcBef>
                <a:spcPts val="0"/>
              </a:spcBef>
              <a:spcAft>
                <a:spcPts val="0"/>
              </a:spcAft>
              <a:buSzPts val="3300"/>
              <a:buAutoNum type="arabicPeriod"/>
            </a:pPr>
            <a:r>
              <a:rPr lang="en-US" sz="3300"/>
              <a:t>the login </a:t>
            </a:r>
            <a:r>
              <a:rPr lang="en-US" sz="3300"/>
              <a:t>with</a:t>
            </a:r>
            <a:r>
              <a:rPr lang="en-US" sz="3300"/>
              <a:t> Google was added so users can use </a:t>
            </a:r>
            <a:r>
              <a:rPr lang="en-US" sz="3300"/>
              <a:t>their</a:t>
            </a:r>
            <a:r>
              <a:rPr lang="en-US" sz="3300"/>
              <a:t> current Google accounts if they don’t want to create a new one.</a:t>
            </a:r>
            <a:endParaRPr sz="3300"/>
          </a:p>
          <a:p>
            <a:pPr indent="-438150" lvl="0" marL="457200" rtl="0" algn="l">
              <a:spcBef>
                <a:spcPts val="0"/>
              </a:spcBef>
              <a:spcAft>
                <a:spcPts val="0"/>
              </a:spcAft>
              <a:buSzPts val="3300"/>
              <a:buAutoNum type="arabicPeriod"/>
            </a:pPr>
            <a:r>
              <a:rPr lang="en-US" sz="3300"/>
              <a:t>Face ID recognition was added for the  native Login</a:t>
            </a:r>
            <a:endParaRPr sz="3300"/>
          </a:p>
          <a:p>
            <a:pPr indent="-438150" lvl="0" marL="457200" rtl="0" algn="l">
              <a:spcBef>
                <a:spcPts val="0"/>
              </a:spcBef>
              <a:spcAft>
                <a:spcPts val="0"/>
              </a:spcAft>
              <a:buSzPts val="3300"/>
              <a:buAutoNum type="arabicPeriod"/>
            </a:pPr>
            <a:r>
              <a:rPr lang="en-US" sz="3300"/>
              <a:t>The logout feature was implemented too</a:t>
            </a:r>
            <a:endParaRPr sz="3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110" name="Google Shape;110;p1"/>
          <p:cNvSpPr txBox="1"/>
          <p:nvPr/>
        </p:nvSpPr>
        <p:spPr>
          <a:xfrm>
            <a:off x="31786825" y="6870225"/>
            <a:ext cx="10610700" cy="6536700"/>
          </a:xfrm>
          <a:prstGeom prst="rect">
            <a:avLst/>
          </a:prstGeom>
          <a:noFill/>
          <a:ln cap="flat" cmpd="sng" w="63500">
            <a:solidFill>
              <a:srgbClr val="081E3F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00">
                <a:solidFill>
                  <a:schemeClr val="dk1"/>
                </a:solidFill>
              </a:rPr>
              <a:t>System requirements:</a:t>
            </a:r>
            <a:endParaRPr b="1" sz="3300">
              <a:solidFill>
                <a:schemeClr val="dk1"/>
              </a:solidFill>
            </a:endParaRPr>
          </a:p>
          <a:p>
            <a:pPr indent="-438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AutoNum type="arabicPeriod"/>
            </a:pPr>
            <a:r>
              <a:rPr lang="en-US" sz="3300">
                <a:solidFill>
                  <a:schemeClr val="dk1"/>
                </a:solidFill>
              </a:rPr>
              <a:t>iPhone IOS device running  14.3 or above</a:t>
            </a:r>
            <a:endParaRPr sz="3300">
              <a:solidFill>
                <a:schemeClr val="dk1"/>
              </a:solidFill>
            </a:endParaRPr>
          </a:p>
          <a:p>
            <a:pPr indent="-438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AutoNum type="arabicPeriod"/>
            </a:pPr>
            <a:r>
              <a:rPr lang="en-US" sz="3300">
                <a:solidFill>
                  <a:schemeClr val="dk1"/>
                </a:solidFill>
              </a:rPr>
              <a:t>Hardw</a:t>
            </a:r>
            <a:r>
              <a:rPr lang="en-US" sz="3300">
                <a:solidFill>
                  <a:schemeClr val="dk1"/>
                </a:solidFill>
              </a:rPr>
              <a:t>are Requirements: Mac OS supported device, Iphone generation 8+ , GreenSeeker</a:t>
            </a:r>
            <a:endParaRPr sz="3300">
              <a:solidFill>
                <a:schemeClr val="dk1"/>
              </a:solidFill>
            </a:endParaRPr>
          </a:p>
          <a:p>
            <a:pPr indent="-43815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300"/>
              <a:buAutoNum type="arabicPeriod"/>
            </a:pPr>
            <a:r>
              <a:rPr lang="en-US" sz="3300">
                <a:solidFill>
                  <a:schemeClr val="dk1"/>
                </a:solidFill>
              </a:rPr>
              <a:t>Software Resources: Mac OS no</a:t>
            </a:r>
            <a:r>
              <a:rPr lang="en-US" sz="3300">
                <a:solidFill>
                  <a:schemeClr val="dk1"/>
                </a:solidFill>
              </a:rPr>
              <a:t> later than macOS Catalina, Xcode, CocoaPods, Github, CoreML, Firebase, Google Sign-in Api.</a:t>
            </a:r>
            <a:endParaRPr sz="3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3300">
                <a:solidFill>
                  <a:schemeClr val="dk1"/>
                </a:solidFill>
              </a:rPr>
              <a:t>Login/Sign-up requirements:</a:t>
            </a:r>
            <a:endParaRPr b="1" sz="3300">
              <a:solidFill>
                <a:schemeClr val="dk1"/>
              </a:solidFill>
            </a:endParaRPr>
          </a:p>
          <a:p>
            <a:pPr indent="-438150" lvl="0" marL="457200" rtl="0" algn="l">
              <a:spcBef>
                <a:spcPts val="0"/>
              </a:spcBef>
              <a:spcAft>
                <a:spcPts val="0"/>
              </a:spcAft>
              <a:buSzPts val="3300"/>
              <a:buChar char="-"/>
            </a:pPr>
            <a:r>
              <a:rPr lang="en-US" sz="3300"/>
              <a:t>N</a:t>
            </a:r>
            <a:r>
              <a:rPr lang="en-US" sz="3300"/>
              <a:t>ew users can set up their accounts if they can verify their email through a link </a:t>
            </a:r>
            <a:endParaRPr sz="3300"/>
          </a:p>
          <a:p>
            <a:pPr indent="-438150" lvl="0" marL="457200" rtl="0" algn="l">
              <a:spcBef>
                <a:spcPts val="0"/>
              </a:spcBef>
              <a:spcAft>
                <a:spcPts val="0"/>
              </a:spcAft>
              <a:buSzPts val="3300"/>
              <a:buChar char="-"/>
            </a:pPr>
            <a:r>
              <a:rPr lang="en-US" sz="3300"/>
              <a:t>users can reset their password through an email</a:t>
            </a:r>
            <a:endParaRPr sz="3300"/>
          </a:p>
          <a:p>
            <a:pPr indent="-438150" lvl="0" marL="457200" rtl="0" algn="l">
              <a:spcBef>
                <a:spcPts val="0"/>
              </a:spcBef>
              <a:spcAft>
                <a:spcPts val="0"/>
              </a:spcAft>
              <a:buSzPts val="3300"/>
              <a:buChar char="-"/>
            </a:pPr>
            <a:r>
              <a:rPr lang="en-US" sz="3300"/>
              <a:t>Users can use face ID once they are registered.</a:t>
            </a:r>
            <a:endParaRPr sz="3300"/>
          </a:p>
        </p:txBody>
      </p:sp>
      <p:pic>
        <p:nvPicPr>
          <p:cNvPr id="111" name="Google Shape;111;p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698625" y="23655725"/>
            <a:ext cx="5213350" cy="374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091700" y="23655725"/>
            <a:ext cx="4278900" cy="340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645550" y="27410125"/>
            <a:ext cx="3735375" cy="41416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5678472" y="27410125"/>
            <a:ext cx="3264616" cy="4018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1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9317019" y="27410125"/>
            <a:ext cx="3909888" cy="4018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1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36807786" y="10293350"/>
            <a:ext cx="76200" cy="32385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"/>
          <p:cNvSpPr txBox="1"/>
          <p:nvPr/>
        </p:nvSpPr>
        <p:spPr>
          <a:xfrm>
            <a:off x="33872550" y="24070775"/>
            <a:ext cx="7980300" cy="3232500"/>
          </a:xfrm>
          <a:prstGeom prst="rect">
            <a:avLst/>
          </a:prstGeom>
          <a:noFill/>
          <a:ln cap="flat" cmpd="sng" w="63500">
            <a:solidFill>
              <a:srgbClr val="081E3F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/>
              <a:t>The App was improved by adding Login, Sign Up, Logout, Login with Google and Face ID Login functionalities. </a:t>
            </a:r>
            <a:endParaRPr sz="3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/>
              <a:t>The creation of the account was verified through email and the password meet the </a:t>
            </a:r>
            <a:r>
              <a:rPr lang="en-US" sz="3300"/>
              <a:t>security</a:t>
            </a:r>
            <a:r>
              <a:rPr lang="en-US" sz="3300"/>
              <a:t> requirements.</a:t>
            </a:r>
            <a:endParaRPr sz="3300"/>
          </a:p>
        </p:txBody>
      </p:sp>
      <p:pic>
        <p:nvPicPr>
          <p:cNvPr id="118" name="Google Shape;118;p1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8943088" y="14936750"/>
            <a:ext cx="9515475" cy="6229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20002475" y="23816726"/>
            <a:ext cx="1787571" cy="3686774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0" name="Google Shape;120;p1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25574625" y="23881388"/>
            <a:ext cx="1787576" cy="37167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1" name="Google Shape;121;p1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22656851" y="23863363"/>
            <a:ext cx="1785761" cy="37167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2" name="Google Shape;122;p1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17509275" y="28062588"/>
            <a:ext cx="1666874" cy="346924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3" name="Google Shape;123;p1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20062825" y="28058850"/>
            <a:ext cx="1666875" cy="345172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4" name="Google Shape;124;p1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25707398" y="28027350"/>
            <a:ext cx="1666876" cy="360858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5" name="Google Shape;125;p1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22692574" y="28088400"/>
            <a:ext cx="1787576" cy="346922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6" name="Google Shape;126;p1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17639175" y="23919850"/>
            <a:ext cx="1666876" cy="3608643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7" name="Google Shape;127;p1"/>
          <p:cNvPicPr preferRelativeResize="0"/>
          <p:nvPr/>
        </p:nvPicPr>
        <p:blipFill rotWithShape="1">
          <a:blip r:embed="rId23">
            <a:alphaModFix/>
          </a:blip>
          <a:srcRect b="19807" l="0" r="40440" t="0"/>
          <a:stretch/>
        </p:blipFill>
        <p:spPr>
          <a:xfrm>
            <a:off x="23212794" y="14089625"/>
            <a:ext cx="9955384" cy="7411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2012-11-19T15:27:41Z</dcterms:created>
  <dc:creator>Me</dc:creator>
</cp:coreProperties>
</file>