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000000"/>
          </p15:clr>
        </p15:guide>
        <p15:guide id="2" pos="13824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8" roundtripDataSignature="AMtx7mh+ObwoR1boieJ63OKSFjIwutTqn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6828680-2E75-4B75-8227-6DCADCE47791}">
  <a:tblStyle styleId="{F6828680-2E75-4B75-8227-6DCADCE4779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1382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ctrTitle"/>
          </p:nvPr>
        </p:nvSpPr>
        <p:spPr>
          <a:xfrm>
            <a:off x="3292478" y="10226491"/>
            <a:ext cx="37306249" cy="7056345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subTitle"/>
          </p:nvPr>
        </p:nvSpPr>
        <p:spPr>
          <a:xfrm>
            <a:off x="6583365" y="18654434"/>
            <a:ext cx="30724474" cy="84111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1pPr>
            <a:lvl2pPr lvl="1" algn="ctr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None/>
              <a:defRPr/>
            </a:lvl2pPr>
            <a:lvl3pPr lvl="2" algn="ctr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  <a:defRPr/>
            </a:lvl3pPr>
            <a:lvl4pPr lvl="3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4pPr>
            <a:lvl5pPr lvl="4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5pPr>
            <a:lvl6pPr lvl="5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6pPr>
            <a:lvl7pPr lvl="6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7pPr>
            <a:lvl8pPr lvl="7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8pPr>
            <a:lvl9pPr lvl="8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 rot="5400000">
            <a:off x="22715583" y="10423668"/>
            <a:ext cx="28087546" cy="9875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 rot="5400000">
            <a:off x="2887711" y="624029"/>
            <a:ext cx="28087546" cy="2947511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 rot="5400000">
            <a:off x="11084719" y="-1207295"/>
            <a:ext cx="21723350" cy="3950176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8602666" y="23043217"/>
            <a:ext cx="26335038" cy="2719668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/>
          <p:nvPr>
            <p:ph idx="2" type="pic"/>
          </p:nvPr>
        </p:nvSpPr>
        <p:spPr>
          <a:xfrm>
            <a:off x="8602666" y="2941545"/>
            <a:ext cx="26335038" cy="1975036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8602666" y="25762884"/>
            <a:ext cx="26335038" cy="386434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indent="-228600" lvl="1" marL="914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indent="-228600" lvl="2" marL="1371600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indent="-228600" lvl="3" marL="1828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indent="-228600" lvl="4" marL="22860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indent="-228600" lvl="5" marL="27432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indent="-228600" lvl="6" marL="32004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indent="-228600" lvl="7" marL="3657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indent="-228600" lvl="8" marL="4114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/>
        </p:txBody>
      </p:sp>
      <p:sp>
        <p:nvSpPr>
          <p:cNvPr id="35" name="Google Shape;35;p6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2193926" y="1311088"/>
            <a:ext cx="14439902" cy="5577168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17160873" y="1311088"/>
            <a:ext cx="24536399" cy="2809426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61950" lvl="1" marL="9144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–"/>
              <a:defRPr sz="21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23850" lvl="3" marL="1828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4pPr>
            <a:lvl5pPr indent="-323850" lvl="4" marL="22860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5pPr>
            <a:lvl6pPr indent="-323850" lvl="5" marL="2743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6pPr>
            <a:lvl7pPr indent="-323850" lvl="6" marL="3200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7pPr>
            <a:lvl8pPr indent="-323850" lvl="7" marL="3657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8pPr>
            <a:lvl9pPr indent="-323850" lvl="8" marL="4114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2193926" y="6888255"/>
            <a:ext cx="14439902" cy="225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indent="-228600" lvl="1" marL="914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indent="-228600" lvl="2" marL="1371600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indent="-228600" lvl="3" marL="1828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indent="-228600" lvl="4" marL="22860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indent="-228600" lvl="5" marL="27432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indent="-228600" lvl="6" marL="32004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indent="-228600" lvl="7" marL="3657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indent="-228600" lvl="8" marL="4114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2193925" y="7368989"/>
            <a:ext cx="19392902" cy="3070972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sz="1500"/>
            </a:lvl2pPr>
            <a:lvl3pPr indent="-228600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sz="1350"/>
            </a:lvl3pPr>
            <a:lvl4pPr indent="-2286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5pPr>
            <a:lvl6pPr indent="-2286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6pPr>
            <a:lvl7pPr indent="-2286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7pPr>
            <a:lvl8pPr indent="-2286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8pPr>
            <a:lvl9pPr indent="-2286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2193925" y="10439962"/>
            <a:ext cx="19392902" cy="1896539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indent="-32385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indent="-314325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indent="-3048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indent="-3048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indent="-3048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indent="-3048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indent="-3048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indent="-3048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/>
        </p:txBody>
      </p:sp>
      <p:sp>
        <p:nvSpPr>
          <p:cNvPr id="54" name="Google Shape;54;p9"/>
          <p:cNvSpPr txBox="1"/>
          <p:nvPr>
            <p:ph idx="3" type="body"/>
          </p:nvPr>
        </p:nvSpPr>
        <p:spPr>
          <a:xfrm>
            <a:off x="22296438" y="7368989"/>
            <a:ext cx="19400837" cy="3070972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sz="1500"/>
            </a:lvl2pPr>
            <a:lvl3pPr indent="-228600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sz="1350"/>
            </a:lvl3pPr>
            <a:lvl4pPr indent="-2286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5pPr>
            <a:lvl6pPr indent="-2286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6pPr>
            <a:lvl7pPr indent="-2286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7pPr>
            <a:lvl8pPr indent="-2286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8pPr>
            <a:lvl9pPr indent="-2286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9pPr>
          </a:lstStyle>
          <a:p/>
        </p:txBody>
      </p:sp>
      <p:sp>
        <p:nvSpPr>
          <p:cNvPr id="55" name="Google Shape;55;p9"/>
          <p:cNvSpPr txBox="1"/>
          <p:nvPr>
            <p:ph idx="4" type="body"/>
          </p:nvPr>
        </p:nvSpPr>
        <p:spPr>
          <a:xfrm>
            <a:off x="22296438" y="10439962"/>
            <a:ext cx="19400837" cy="1896539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indent="-32385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indent="-314325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indent="-3048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indent="-3048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indent="-3048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indent="-3048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indent="-3048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indent="-3048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/>
        </p:txBody>
      </p:sp>
      <p:sp>
        <p:nvSpPr>
          <p:cNvPr id="56" name="Google Shape;56;p9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"/>
          <p:cNvSpPr txBox="1"/>
          <p:nvPr>
            <p:ph idx="1" type="body"/>
          </p:nvPr>
        </p:nvSpPr>
        <p:spPr>
          <a:xfrm>
            <a:off x="2193927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61950" lvl="0" marL="4572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indent="-32385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indent="-314325" lvl="3" marL="1828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indent="-314325" lvl="4" marL="22860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indent="-314325" lvl="5" marL="27432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indent="-314325" lvl="6" marL="3200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indent="-314325" lvl="7" marL="3657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indent="-314325" lvl="8" marL="4114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/>
        </p:txBody>
      </p:sp>
      <p:sp>
        <p:nvSpPr>
          <p:cNvPr id="62" name="Google Shape;62;p10"/>
          <p:cNvSpPr txBox="1"/>
          <p:nvPr>
            <p:ph idx="2" type="body"/>
          </p:nvPr>
        </p:nvSpPr>
        <p:spPr>
          <a:xfrm>
            <a:off x="22021803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61950" lvl="0" marL="4572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indent="-32385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indent="-314325" lvl="3" marL="1828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indent="-314325" lvl="4" marL="22860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indent="-314325" lvl="5" marL="27432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indent="-314325" lvl="6" marL="3200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indent="-314325" lvl="7" marL="3657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indent="-314325" lvl="8" marL="4114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/>
        </p:txBody>
      </p:sp>
      <p:sp>
        <p:nvSpPr>
          <p:cNvPr id="63" name="Google Shape;63;p10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/>
          <p:nvPr>
            <p:ph type="title"/>
          </p:nvPr>
        </p:nvSpPr>
        <p:spPr>
          <a:xfrm>
            <a:off x="3467102" y="21153908"/>
            <a:ext cx="37307837" cy="6536951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3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3467102" y="13953005"/>
            <a:ext cx="37307837" cy="72009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/>
            </a:lvl1pPr>
            <a:lvl2pPr indent="-228600" lvl="1" marL="914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indent="-228600" lvl="3" marL="18288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4pPr>
            <a:lvl5pPr indent="-228600" lvl="4" marL="22860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5pPr>
            <a:lvl6pPr indent="-228600" lvl="5" marL="2743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6pPr>
            <a:lvl7pPr indent="-228600" lvl="6" marL="32004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7pPr>
            <a:lvl8pPr indent="-228600" lvl="7" marL="3657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8pPr>
            <a:lvl9pPr indent="-228600" lvl="8" marL="41148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939800" lvl="0" marL="457200" marR="0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44550" lvl="1" marL="914400" marR="0" rtl="0" algn="l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Char char="–"/>
              <a:defRPr b="0" i="0" sz="9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62000" lvl="2" marL="1371600" marR="0" rtl="0" algn="l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Char char="•"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673100" lvl="3" marL="1828800" marR="0" rtl="0" algn="l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–"/>
              <a:defRPr b="0" i="0" sz="7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673100" lvl="4" marL="2286000" marR="0" rtl="0" algn="l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»"/>
              <a:defRPr b="0" i="0" sz="7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676275" lvl="5" marL="27432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676275" lvl="6" marL="32004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676275" lvl="7" marL="36576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676275" lvl="8" marL="41148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2" Type="http://schemas.openxmlformats.org/officeDocument/2006/relationships/image" Target="../media/image8.png"/><Relationship Id="rId9" Type="http://schemas.openxmlformats.org/officeDocument/2006/relationships/image" Target="../media/image7.jp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3.png"/><Relationship Id="rId8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725575" y="31708000"/>
            <a:ext cx="41671800" cy="10095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7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9601200" y="3024187"/>
            <a:ext cx="24688800" cy="18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Horticulture</a:t>
            </a:r>
            <a:endParaRPr b="1" i="0" sz="36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2600">
                <a:solidFill>
                  <a:srgbClr val="081E3F"/>
                </a:solidFill>
              </a:rPr>
              <a:t>Alexis Powell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Product Owner: Amir Khoddamzadeh</a:t>
            </a:r>
            <a:endParaRPr b="0" i="0" sz="2600" u="none" cap="none" strike="noStrike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1436687" y="32065913"/>
            <a:ext cx="41344800" cy="4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</a:t>
            </a:r>
            <a:r>
              <a:rPr lang="en-US" sz="2200">
                <a:solidFill>
                  <a:schemeClr val="dk1"/>
                </a:solidFill>
              </a:rPr>
              <a:t>  </a:t>
            </a:r>
            <a:r>
              <a:rPr lang="en-US" sz="2200">
                <a:solidFill>
                  <a:srgbClr val="FF0000"/>
                </a:solidFill>
              </a:rPr>
              <a:t>Dr. Amir Khoddamzadeh</a:t>
            </a:r>
            <a:r>
              <a:rPr b="0" i="0" lang="en-US" sz="2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We/I thank </a:t>
            </a:r>
            <a:r>
              <a:rPr lang="en-US" sz="2200">
                <a:solidFill>
                  <a:srgbClr val="FF0000"/>
                </a:solidFill>
              </a:rPr>
              <a:t>Dr. Masoud Sadjadi</a:t>
            </a: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for assistance, cooperation and mentorship that I/we received throughout this process</a:t>
            </a:r>
            <a:endParaRPr/>
          </a:p>
        </p:txBody>
      </p:sp>
      <p:sp>
        <p:nvSpPr>
          <p:cNvPr id="92" name="Google Shape;92;p1"/>
          <p:cNvSpPr txBox="1"/>
          <p:nvPr/>
        </p:nvSpPr>
        <p:spPr>
          <a:xfrm>
            <a:off x="1109687" y="4755375"/>
            <a:ext cx="41605200" cy="267462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7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3527425" y="5546725"/>
            <a:ext cx="4114800" cy="5492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</p:txBody>
      </p:sp>
      <p:sp>
        <p:nvSpPr>
          <p:cNvPr id="94" name="Google Shape;94;p1"/>
          <p:cNvSpPr txBox="1"/>
          <p:nvPr/>
        </p:nvSpPr>
        <p:spPr>
          <a:xfrm>
            <a:off x="1276350" y="31938913"/>
            <a:ext cx="3735387" cy="547687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19854863" y="5548312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>
            <a:off x="35661600" y="5546725"/>
            <a:ext cx="4114800" cy="5492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3527425" y="12136050"/>
            <a:ext cx="4114800" cy="536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19888188" y="12141688"/>
            <a:ext cx="4114800" cy="536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/>
          </a:p>
        </p:txBody>
      </p:sp>
      <p:sp>
        <p:nvSpPr>
          <p:cNvPr id="99" name="Google Shape;99;p1"/>
          <p:cNvSpPr txBox="1"/>
          <p:nvPr/>
        </p:nvSpPr>
        <p:spPr>
          <a:xfrm>
            <a:off x="35694938" y="13822363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</p:txBody>
      </p:sp>
      <p:sp>
        <p:nvSpPr>
          <p:cNvPr id="100" name="Google Shape;100;p1"/>
          <p:cNvSpPr txBox="1"/>
          <p:nvPr/>
        </p:nvSpPr>
        <p:spPr>
          <a:xfrm>
            <a:off x="3527425" y="22694900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</p:txBody>
      </p:sp>
      <p:sp>
        <p:nvSpPr>
          <p:cNvPr id="101" name="Google Shape;101;p1"/>
          <p:cNvSpPr txBox="1"/>
          <p:nvPr/>
        </p:nvSpPr>
        <p:spPr>
          <a:xfrm>
            <a:off x="19888188" y="21115425"/>
            <a:ext cx="4114800" cy="536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/>
          </a:p>
        </p:txBody>
      </p:sp>
      <p:sp>
        <p:nvSpPr>
          <p:cNvPr id="102" name="Google Shape;102;p1"/>
          <p:cNvSpPr txBox="1"/>
          <p:nvPr/>
        </p:nvSpPr>
        <p:spPr>
          <a:xfrm>
            <a:off x="35564763" y="22694900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/>
          </a:p>
        </p:txBody>
      </p:sp>
      <p:sp>
        <p:nvSpPr>
          <p:cNvPr id="103" name="Google Shape;103;p1"/>
          <p:cNvSpPr txBox="1"/>
          <p:nvPr/>
        </p:nvSpPr>
        <p:spPr>
          <a:xfrm>
            <a:off x="9845675" y="0"/>
            <a:ext cx="24688800" cy="2954337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6600"/>
              <a:buFont typeface="Arial"/>
              <a:buNone/>
            </a:pPr>
            <a:r>
              <a:rPr b="1" i="0" lang="en-US" sz="66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&amp; Information Sciences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5400"/>
              <a:buFont typeface="Arial"/>
              <a:buNone/>
            </a:pPr>
            <a:r>
              <a:rPr b="0" i="1" lang="en-US" sz="54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Summer 2021 Senior Design Project</a:t>
            </a:r>
            <a:endParaRPr/>
          </a:p>
        </p:txBody>
      </p:sp>
      <p:pic>
        <p:nvPicPr>
          <p:cNvPr id="104" name="Google Shape;10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6687" y="376237"/>
            <a:ext cx="5213350" cy="2986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955288" y="19050"/>
            <a:ext cx="1666875" cy="1938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955288" y="2068512"/>
            <a:ext cx="6235700" cy="2122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107" name="Google Shape;107;p1"/>
          <p:cNvPicPr preferRelativeResize="0"/>
          <p:nvPr/>
        </p:nvPicPr>
        <p:blipFill rotWithShape="1">
          <a:blip r:embed="rId6">
            <a:alphaModFix/>
          </a:blip>
          <a:srcRect b="9904" l="27648" r="27888" t="4560"/>
          <a:stretch/>
        </p:blipFill>
        <p:spPr>
          <a:xfrm>
            <a:off x="40089138" y="-6350"/>
            <a:ext cx="2308225" cy="207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7826950" y="-34925"/>
            <a:ext cx="2265362" cy="2265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"/>
          <p:cNvPicPr preferRelativeResize="0"/>
          <p:nvPr/>
        </p:nvPicPr>
        <p:blipFill rotWithShape="1">
          <a:blip r:embed="rId8">
            <a:alphaModFix/>
          </a:blip>
          <a:srcRect b="45625" l="58835" r="0" t="0"/>
          <a:stretch/>
        </p:blipFill>
        <p:spPr>
          <a:xfrm>
            <a:off x="17689525" y="13414100"/>
            <a:ext cx="8366769" cy="611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907850" y="13452800"/>
            <a:ext cx="12948797" cy="845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"/>
          <p:cNvPicPr preferRelativeResize="0"/>
          <p:nvPr/>
        </p:nvPicPr>
        <p:blipFill rotWithShape="1">
          <a:blip r:embed="rId8">
            <a:alphaModFix/>
          </a:blip>
          <a:srcRect b="19807" l="0" r="40440" t="0"/>
          <a:stretch/>
        </p:blipFill>
        <p:spPr>
          <a:xfrm>
            <a:off x="31680719" y="14797450"/>
            <a:ext cx="9955384" cy="741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"/>
          <p:cNvSpPr/>
          <p:nvPr/>
        </p:nvSpPr>
        <p:spPr>
          <a:xfrm>
            <a:off x="5011725" y="18712500"/>
            <a:ext cx="4589400" cy="2122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3" name="Google Shape;113;p1"/>
          <p:cNvCxnSpPr>
            <a:stCxn id="112" idx="3"/>
          </p:cNvCxnSpPr>
          <p:nvPr/>
        </p:nvCxnSpPr>
        <p:spPr>
          <a:xfrm flipH="1" rot="10800000">
            <a:off x="9601125" y="19699650"/>
            <a:ext cx="22992000" cy="741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14" name="Google Shape;114;p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0977375" y="22715658"/>
            <a:ext cx="3903800" cy="7762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5300449" y="22953593"/>
            <a:ext cx="3903800" cy="7991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5852676" y="22481683"/>
            <a:ext cx="3903799" cy="845132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7" name="Google Shape;117;p1"/>
          <p:cNvGraphicFramePr/>
          <p:nvPr/>
        </p:nvGraphicFramePr>
        <p:xfrm>
          <a:off x="1648500" y="235335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{F6828680-2E75-4B75-8227-6DCADCE47791}</a:tableStyleId>
              </a:tblPr>
              <a:tblGrid>
                <a:gridCol w="4550175"/>
                <a:gridCol w="4700150"/>
              </a:tblGrid>
              <a:tr h="519100"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System Test Case #07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100"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System Test Case : Dr. Horticulture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100"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User Story: Resource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100"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Purpose: User is view and access the resource page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720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Pre-Conditions: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Navigate to the resource page and select either "Research Articles", "Dr. K Website", "Botanist Handbook" , "FAQs"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195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Expected Results: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Users is redirected to the selected option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23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Actual Results: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Users is redirected to the selected option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9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Status: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/>
                        <a:t>Pass</a:t>
                      </a:r>
                      <a:endParaRPr sz="28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18" name="Google Shape;118;p1"/>
          <p:cNvSpPr txBox="1"/>
          <p:nvPr/>
        </p:nvSpPr>
        <p:spPr>
          <a:xfrm>
            <a:off x="3418400" y="6928525"/>
            <a:ext cx="4314600" cy="39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/>
              <a:t>Previous Resource page was unresponsive and more resource objects. </a:t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500"/>
          </a:p>
        </p:txBody>
      </p:sp>
      <p:sp>
        <p:nvSpPr>
          <p:cNvPr id="119" name="Google Shape;119;p1"/>
          <p:cNvSpPr txBox="1"/>
          <p:nvPr/>
        </p:nvSpPr>
        <p:spPr>
          <a:xfrm>
            <a:off x="34401200" y="6715288"/>
            <a:ext cx="6702300" cy="64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chemeClr val="dk1"/>
                </a:solidFill>
              </a:rPr>
              <a:t>Hardware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Mac OS supported device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Iphone (gen 8+)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GreenSeeker</a:t>
            </a:r>
            <a:endParaRPr sz="35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chemeClr val="dk1"/>
                </a:solidFill>
              </a:rPr>
              <a:t>Software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XCode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SwiftUI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SQLite3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CocoaPods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Github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Firebase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CoreML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Mac OS Catalina or newer</a:t>
            </a:r>
            <a:endParaRPr sz="3500">
              <a:solidFill>
                <a:schemeClr val="dk1"/>
              </a:solidFill>
            </a:endParaRPr>
          </a:p>
        </p:txBody>
      </p:sp>
      <p:sp>
        <p:nvSpPr>
          <p:cNvPr id="120" name="Google Shape;120;p1"/>
          <p:cNvSpPr txBox="1"/>
          <p:nvPr/>
        </p:nvSpPr>
        <p:spPr>
          <a:xfrm>
            <a:off x="34959725" y="24001425"/>
            <a:ext cx="6496200" cy="61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chemeClr val="dk1"/>
                </a:solidFill>
              </a:rPr>
              <a:t> I incorporated Dr. Khoddamzadeh website and research article in the resource page. Me and the capstone 1 lead developed the household plant database. I integrated the database into the application so users can view information on different types of plants.</a:t>
            </a:r>
            <a:endParaRPr sz="35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5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500">
              <a:solidFill>
                <a:schemeClr val="dk1"/>
              </a:solidFill>
            </a:endParaRPr>
          </a:p>
        </p:txBody>
      </p:sp>
      <p:sp>
        <p:nvSpPr>
          <p:cNvPr id="121" name="Google Shape;121;p1"/>
          <p:cNvSpPr txBox="1"/>
          <p:nvPr/>
        </p:nvSpPr>
        <p:spPr>
          <a:xfrm>
            <a:off x="19756475" y="6674600"/>
            <a:ext cx="41148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Users are able to access Dr. Khoddamzadeh’s research articles and website. </a:t>
            </a:r>
            <a:endParaRPr sz="3500">
              <a:solidFill>
                <a:schemeClr val="dk1"/>
              </a:solidFill>
            </a:endParaRPr>
          </a:p>
          <a:p>
            <a:pPr indent="-450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Char char="•"/>
            </a:pPr>
            <a:r>
              <a:rPr lang="en-US" sz="3500">
                <a:solidFill>
                  <a:schemeClr val="dk1"/>
                </a:solidFill>
              </a:rPr>
              <a:t>Users can have access to a plant wiki to learn more about household plants</a:t>
            </a:r>
            <a:endParaRPr sz="35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2012-11-19T15:27:41Z</dcterms:created>
  <dc:creator>Me</dc:creator>
</cp:coreProperties>
</file>