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43891200" cy="329184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0368">
          <p15:clr>
            <a:srgbClr val="000000"/>
          </p15:clr>
        </p15:guide>
        <p15:guide id="2" pos="13824">
          <p15:clr>
            <a:srgbClr val="000000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" roundtripDataSignature="AMtx7mgLQqS4bcuRsuLlF7QNVsUQCdgjK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BA59F15-0739-4713-9C29-CAD3B69EB9E6}">
  <a:tblStyle styleId="{EBA59F15-0739-4713-9C29-CAD3B69EB9E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8456" autoAdjust="0"/>
    <p:restoredTop sz="96101" autoAdjust="0"/>
  </p:normalViewPr>
  <p:slideViewPr>
    <p:cSldViewPr snapToGrid="0">
      <p:cViewPr>
        <p:scale>
          <a:sx n="20" d="100"/>
          <a:sy n="20" d="100"/>
        </p:scale>
        <p:origin x="1176" y="12"/>
      </p:cViewPr>
      <p:guideLst>
        <p:guide orient="horz" pos="10368"/>
        <p:guide pos="138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customschemas.google.com/relationships/presentationmetadata" Target="metadata"/><Relationship Id="rId3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10" Type="http://schemas.openxmlformats.org/officeDocument/2006/relationships/viewProps" Target="viewProps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" name="Google Shape;87;p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>
            <a:spLocks noGrp="1"/>
          </p:cNvSpPr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2"/>
          <p:cNvSpPr txBox="1">
            <a:spLocks noGrp="1"/>
          </p:cNvSpPr>
          <p:nvPr>
            <p:ph type="body" idx="1"/>
          </p:nvPr>
        </p:nvSpPr>
        <p:spPr>
          <a:xfrm>
            <a:off x="2195512" y="7681912"/>
            <a:ext cx="39501763" cy="2172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>
            <a:spLocks noGrp="1"/>
          </p:cNvSpPr>
          <p:nvPr>
            <p:ph type="ctrTitle"/>
          </p:nvPr>
        </p:nvSpPr>
        <p:spPr>
          <a:xfrm>
            <a:off x="3292478" y="10226491"/>
            <a:ext cx="37306249" cy="7056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3"/>
          <p:cNvSpPr txBox="1">
            <a:spLocks noGrp="1"/>
          </p:cNvSpPr>
          <p:nvPr>
            <p:ph type="subTitle" idx="1"/>
          </p:nvPr>
        </p:nvSpPr>
        <p:spPr>
          <a:xfrm>
            <a:off x="6583365" y="18654434"/>
            <a:ext cx="30724474" cy="8411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/>
            </a:lvl1pPr>
            <a:lvl2pPr lvl="1" algn="ctr">
              <a:lnSpc>
                <a:spcPct val="100000"/>
              </a:lnSpc>
              <a:spcBef>
                <a:spcPts val="1940"/>
              </a:spcBef>
              <a:spcAft>
                <a:spcPts val="0"/>
              </a:spcAft>
              <a:buClr>
                <a:schemeClr val="dk1"/>
              </a:buClr>
              <a:buSzPts val="9700"/>
              <a:buFont typeface="Arial"/>
              <a:buNone/>
              <a:defRPr/>
            </a:lvl2pPr>
            <a:lvl3pPr lvl="2" algn="ctr">
              <a:lnSpc>
                <a:spcPct val="100000"/>
              </a:lnSpc>
              <a:spcBef>
                <a:spcPts val="168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Arial"/>
              <a:buNone/>
              <a:defRPr/>
            </a:lvl3pPr>
            <a:lvl4pPr lvl="3" algn="ctr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None/>
              <a:defRPr/>
            </a:lvl4pPr>
            <a:lvl5pPr lvl="4" algn="ctr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None/>
              <a:defRPr/>
            </a:lvl5pPr>
            <a:lvl6pPr lvl="5" algn="ctr">
              <a:lnSpc>
                <a:spcPct val="100000"/>
              </a:lnSpc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6pPr>
            <a:lvl7pPr lvl="6" algn="ctr">
              <a:lnSpc>
                <a:spcPct val="100000"/>
              </a:lnSpc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7pPr>
            <a:lvl8pPr lvl="7" algn="ctr">
              <a:lnSpc>
                <a:spcPct val="100000"/>
              </a:lnSpc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8pPr>
            <a:lvl9pPr lvl="8" algn="ctr">
              <a:lnSpc>
                <a:spcPct val="100000"/>
              </a:lnSpc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 rot="5400000">
            <a:off x="22715583" y="10423668"/>
            <a:ext cx="28087546" cy="987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 rot="5400000">
            <a:off x="2887711" y="624029"/>
            <a:ext cx="28087546" cy="2947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 rot="5400000">
            <a:off x="11084719" y="-1207295"/>
            <a:ext cx="21723350" cy="3950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title"/>
          </p:nvPr>
        </p:nvSpPr>
        <p:spPr>
          <a:xfrm>
            <a:off x="8602666" y="23043217"/>
            <a:ext cx="26335038" cy="2719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 b="1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>
            <a:spLocks noGrp="1"/>
          </p:cNvSpPr>
          <p:nvPr>
            <p:ph type="pic" idx="2"/>
          </p:nvPr>
        </p:nvSpPr>
        <p:spPr>
          <a:xfrm>
            <a:off x="8602666" y="2941545"/>
            <a:ext cx="26335038" cy="19750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1"/>
          </p:nvPr>
        </p:nvSpPr>
        <p:spPr>
          <a:xfrm>
            <a:off x="8602666" y="25762884"/>
            <a:ext cx="26335038" cy="38643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1pPr>
            <a:lvl2pPr marL="914400" lvl="1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2pPr>
            <a:lvl3pPr marL="1371600" lvl="2" indent="-228600" algn="l">
              <a:lnSpc>
                <a:spcPct val="100000"/>
              </a:lnSpc>
              <a:spcBef>
                <a:spcPts val="150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/>
            </a:lvl3pPr>
            <a:lvl4pPr marL="1828800" lvl="3" indent="-2286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4pPr>
            <a:lvl5pPr marL="2286000" lvl="4" indent="-2286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5pPr>
            <a:lvl6pPr marL="2743200" lvl="5" indent="-2286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6pPr>
            <a:lvl7pPr marL="3200400" lvl="6" indent="-2286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7pPr>
            <a:lvl8pPr marL="3657600" lvl="7" indent="-2286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8pPr>
            <a:lvl9pPr marL="4114800" lvl="8" indent="-2286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2193926" y="1311088"/>
            <a:ext cx="14439902" cy="5577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 b="1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1"/>
          </p:nvPr>
        </p:nvSpPr>
        <p:spPr>
          <a:xfrm>
            <a:off x="17160873" y="1311088"/>
            <a:ext cx="24536399" cy="28094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61950" algn="l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–"/>
              <a:defRPr sz="21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4pPr>
            <a:lvl5pPr marL="2286000" lvl="4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5pPr>
            <a:lvl6pPr marL="2743200" lvl="5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6pPr>
            <a:lvl7pPr marL="3200400" lvl="6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7pPr>
            <a:lvl8pPr marL="3657600" lvl="7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8pPr>
            <a:lvl9pPr marL="4114800" lvl="8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2"/>
          </p:nvPr>
        </p:nvSpPr>
        <p:spPr>
          <a:xfrm>
            <a:off x="2193926" y="6888255"/>
            <a:ext cx="14439902" cy="2251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1pPr>
            <a:lvl2pPr marL="914400" lvl="1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2pPr>
            <a:lvl3pPr marL="1371600" lvl="2" indent="-228600" algn="l">
              <a:lnSpc>
                <a:spcPct val="100000"/>
              </a:lnSpc>
              <a:spcBef>
                <a:spcPts val="150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/>
            </a:lvl3pPr>
            <a:lvl4pPr marL="1828800" lvl="3" indent="-2286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4pPr>
            <a:lvl5pPr marL="2286000" lvl="4" indent="-2286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5pPr>
            <a:lvl6pPr marL="2743200" lvl="5" indent="-2286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6pPr>
            <a:lvl7pPr marL="3200400" lvl="6" indent="-2286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7pPr>
            <a:lvl8pPr marL="3657600" lvl="7" indent="-2286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8pPr>
            <a:lvl9pPr marL="4114800" lvl="8" indent="-2286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body" idx="1"/>
          </p:nvPr>
        </p:nvSpPr>
        <p:spPr>
          <a:xfrm>
            <a:off x="2193925" y="7368989"/>
            <a:ext cx="19392902" cy="3070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1pPr>
            <a:lvl2pPr marL="914400" lvl="1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/>
            </a:lvl2pPr>
            <a:lvl3pPr marL="1371600" lvl="2" indent="-2286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/>
            </a:lvl3pPr>
            <a:lvl4pPr marL="1828800" lvl="3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4pPr>
            <a:lvl5pPr marL="2286000" lvl="4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5pPr>
            <a:lvl6pPr marL="2743200" lvl="5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6pPr>
            <a:lvl7pPr marL="3200400" lvl="6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7pPr>
            <a:lvl8pPr marL="3657600" lvl="7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8pPr>
            <a:lvl9pPr marL="4114800" lvl="8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body" idx="2"/>
          </p:nvPr>
        </p:nvSpPr>
        <p:spPr>
          <a:xfrm>
            <a:off x="2193925" y="10439962"/>
            <a:ext cx="19392902" cy="18965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1pPr>
            <a:lvl2pPr marL="914400" lvl="1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2pPr>
            <a:lvl3pPr marL="1371600" lvl="2" indent="-314325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/>
            </a:lvl3pPr>
            <a:lvl4pPr marL="1828800" lvl="3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/>
            </a:lvl4pPr>
            <a:lvl5pPr marL="2286000" lvl="4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5pPr>
            <a:lvl6pPr marL="2743200" lvl="5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6pPr>
            <a:lvl7pPr marL="3200400" lvl="6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7pPr>
            <a:lvl8pPr marL="3657600" lvl="7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8pPr>
            <a:lvl9pPr marL="4114800" lvl="8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body" idx="3"/>
          </p:nvPr>
        </p:nvSpPr>
        <p:spPr>
          <a:xfrm>
            <a:off x="22296438" y="7368989"/>
            <a:ext cx="19400837" cy="3070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1pPr>
            <a:lvl2pPr marL="914400" lvl="1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/>
            </a:lvl2pPr>
            <a:lvl3pPr marL="1371600" lvl="2" indent="-2286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/>
            </a:lvl3pPr>
            <a:lvl4pPr marL="1828800" lvl="3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4pPr>
            <a:lvl5pPr marL="2286000" lvl="4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5pPr>
            <a:lvl6pPr marL="2743200" lvl="5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6pPr>
            <a:lvl7pPr marL="3200400" lvl="6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7pPr>
            <a:lvl8pPr marL="3657600" lvl="7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8pPr>
            <a:lvl9pPr marL="4114800" lvl="8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body" idx="4"/>
          </p:nvPr>
        </p:nvSpPr>
        <p:spPr>
          <a:xfrm>
            <a:off x="22296438" y="10439962"/>
            <a:ext cx="19400837" cy="18965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1pPr>
            <a:lvl2pPr marL="914400" lvl="1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2pPr>
            <a:lvl3pPr marL="1371600" lvl="2" indent="-314325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/>
            </a:lvl3pPr>
            <a:lvl4pPr marL="1828800" lvl="3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/>
            </a:lvl4pPr>
            <a:lvl5pPr marL="2286000" lvl="4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5pPr>
            <a:lvl6pPr marL="2743200" lvl="5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6pPr>
            <a:lvl7pPr marL="3200400" lvl="6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7pPr>
            <a:lvl8pPr marL="3657600" lvl="7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8pPr>
            <a:lvl9pPr marL="4114800" lvl="8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 txBox="1">
            <a:spLocks noGrp="1"/>
          </p:cNvSpPr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body" idx="1"/>
          </p:nvPr>
        </p:nvSpPr>
        <p:spPr>
          <a:xfrm>
            <a:off x="2193927" y="7681634"/>
            <a:ext cx="19675474" cy="21723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lvl="0" indent="-361950" algn="l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2pPr>
            <a:lvl3pPr marL="1371600" lvl="2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/>
            </a:lvl3pPr>
            <a:lvl4pPr marL="1828800" lvl="3" indent="-314325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–"/>
              <a:defRPr sz="1350"/>
            </a:lvl4pPr>
            <a:lvl5pPr marL="2286000" lvl="4" indent="-314325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5pPr>
            <a:lvl6pPr marL="2743200" lvl="5" indent="-314325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6pPr>
            <a:lvl7pPr marL="3200400" lvl="6" indent="-314325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7pPr>
            <a:lvl8pPr marL="3657600" lvl="7" indent="-314325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8pPr>
            <a:lvl9pPr marL="4114800" lvl="8" indent="-314325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9pPr>
          </a:lstStyle>
          <a:p>
            <a:endParaRPr/>
          </a:p>
        </p:txBody>
      </p:sp>
      <p:sp>
        <p:nvSpPr>
          <p:cNvPr id="62" name="Google Shape;62;p10"/>
          <p:cNvSpPr txBox="1">
            <a:spLocks noGrp="1"/>
          </p:cNvSpPr>
          <p:nvPr>
            <p:ph type="body" idx="2"/>
          </p:nvPr>
        </p:nvSpPr>
        <p:spPr>
          <a:xfrm>
            <a:off x="22021803" y="7681634"/>
            <a:ext cx="19675474" cy="21723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lvl="0" indent="-361950" algn="l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2pPr>
            <a:lvl3pPr marL="1371600" lvl="2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/>
            </a:lvl3pPr>
            <a:lvl4pPr marL="1828800" lvl="3" indent="-314325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–"/>
              <a:defRPr sz="1350"/>
            </a:lvl4pPr>
            <a:lvl5pPr marL="2286000" lvl="4" indent="-314325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5pPr>
            <a:lvl6pPr marL="2743200" lvl="5" indent="-314325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6pPr>
            <a:lvl7pPr marL="3200400" lvl="6" indent="-314325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7pPr>
            <a:lvl8pPr marL="3657600" lvl="7" indent="-314325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8pPr>
            <a:lvl9pPr marL="4114800" lvl="8" indent="-314325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1"/>
          <p:cNvSpPr txBox="1">
            <a:spLocks noGrp="1"/>
          </p:cNvSpPr>
          <p:nvPr>
            <p:ph type="title"/>
          </p:nvPr>
        </p:nvSpPr>
        <p:spPr>
          <a:xfrm>
            <a:off x="3467102" y="21153908"/>
            <a:ext cx="37307837" cy="6536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000" b="1" cap="none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body" idx="1"/>
          </p:nvPr>
        </p:nvSpPr>
        <p:spPr>
          <a:xfrm>
            <a:off x="3467102" y="13953005"/>
            <a:ext cx="37307837" cy="720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/>
            </a:lvl1pPr>
            <a:lvl2pPr marL="914400" lvl="1" indent="-2286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/>
            </a:lvl2pPr>
            <a:lvl3pPr marL="1371600" lvl="2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3pPr>
            <a:lvl4pPr marL="1828800" lvl="3" indent="-228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4pPr>
            <a:lvl5pPr marL="2286000" lvl="4" indent="-228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5pPr>
            <a:lvl6pPr marL="2743200" lvl="5" indent="-228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6pPr>
            <a:lvl7pPr marL="3200400" lvl="6" indent="-228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7pPr>
            <a:lvl8pPr marL="3657600" lvl="7" indent="-228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8pPr>
            <a:lvl9pPr marL="4114800" lvl="8" indent="-228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44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44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44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44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body" idx="1"/>
          </p:nvPr>
        </p:nvSpPr>
        <p:spPr>
          <a:xfrm>
            <a:off x="2195512" y="7681912"/>
            <a:ext cx="39501763" cy="2172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marR="0" lvl="0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844550" algn="l" rtl="0">
              <a:lnSpc>
                <a:spcPct val="100000"/>
              </a:lnSpc>
              <a:spcBef>
                <a:spcPts val="1940"/>
              </a:spcBef>
              <a:spcAft>
                <a:spcPts val="0"/>
              </a:spcAft>
              <a:buClr>
                <a:schemeClr val="dk1"/>
              </a:buClr>
              <a:buSzPts val="9700"/>
              <a:buFont typeface="Arial"/>
              <a:buChar char="–"/>
              <a:defRPr sz="9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762000" algn="l" rtl="0">
              <a:lnSpc>
                <a:spcPct val="100000"/>
              </a:lnSpc>
              <a:spcBef>
                <a:spcPts val="168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Arial"/>
              <a:buChar char="•"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673100" algn="l" rtl="0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Char char="–"/>
              <a:defRPr sz="7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673100" algn="l" rtl="0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Char char="»"/>
              <a:defRPr sz="7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676275" algn="l" rtl="0">
              <a:lnSpc>
                <a:spcPct val="100000"/>
              </a:lnSpc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sz="70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676275" algn="l" rtl="0">
              <a:lnSpc>
                <a:spcPct val="100000"/>
              </a:lnSpc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sz="70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676275" algn="l" rtl="0">
              <a:lnSpc>
                <a:spcPct val="100000"/>
              </a:lnSpc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sz="70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676275" algn="l" rtl="0">
              <a:lnSpc>
                <a:spcPct val="100000"/>
              </a:lnSpc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sz="70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jp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/>
          <p:nvPr/>
        </p:nvSpPr>
        <p:spPr>
          <a:xfrm>
            <a:off x="9791700" y="2172226"/>
            <a:ext cx="24688800" cy="1828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Dr. Horticulture</a:t>
            </a:r>
            <a:endParaRPr sz="3600" b="1" dirty="0">
              <a:solidFill>
                <a:srgbClr val="081E3F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600"/>
              <a:buFont typeface="Arial"/>
              <a:buNone/>
            </a:pPr>
            <a:r>
              <a:rPr lang="en-US" sz="2600" b="1" dirty="0">
                <a:solidFill>
                  <a:srgbClr val="081E3F"/>
                </a:solidFill>
              </a:rPr>
              <a:t>  </a:t>
            </a:r>
            <a:r>
              <a:rPr lang="en-US" sz="2600" b="1" i="0" u="none" strike="noStrike" cap="none" dirty="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Students: </a:t>
            </a:r>
            <a:r>
              <a:rPr lang="en-US" sz="2600" dirty="0">
                <a:solidFill>
                  <a:srgbClr val="081E3F"/>
                </a:solidFill>
              </a:rPr>
              <a:t>Ivan Parra Sanz, John Kelly, </a:t>
            </a:r>
            <a:r>
              <a:rPr lang="en-US" sz="2600" dirty="0" err="1">
                <a:solidFill>
                  <a:srgbClr val="081E3F"/>
                </a:solidFill>
              </a:rPr>
              <a:t>Leanet</a:t>
            </a:r>
            <a:r>
              <a:rPr lang="en-US" sz="2600" dirty="0">
                <a:solidFill>
                  <a:srgbClr val="081E3F"/>
                </a:solidFill>
              </a:rPr>
              <a:t> Alfonso </a:t>
            </a:r>
            <a:r>
              <a:rPr lang="en-US" sz="2600" dirty="0" err="1">
                <a:solidFill>
                  <a:srgbClr val="081E3F"/>
                </a:solidFill>
              </a:rPr>
              <a:t>Azcona</a:t>
            </a:r>
            <a:r>
              <a:rPr lang="en-US" sz="2600" dirty="0">
                <a:solidFill>
                  <a:srgbClr val="081E3F"/>
                </a:solidFill>
              </a:rPr>
              <a:t>, </a:t>
            </a:r>
            <a:r>
              <a:rPr lang="en-US" sz="2600" dirty="0" err="1">
                <a:solidFill>
                  <a:srgbClr val="081E3F"/>
                </a:solidFill>
              </a:rPr>
              <a:t>Osniel</a:t>
            </a:r>
            <a:r>
              <a:rPr lang="en-US" sz="2600" dirty="0">
                <a:solidFill>
                  <a:srgbClr val="081E3F"/>
                </a:solidFill>
              </a:rPr>
              <a:t> Oliva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600"/>
              <a:buFont typeface="Arial"/>
              <a:buNone/>
            </a:pPr>
            <a:r>
              <a:rPr lang="en-US" sz="2600" b="1" i="0" u="none" strike="noStrike" cap="none" dirty="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Product Owner: </a:t>
            </a:r>
            <a:r>
              <a:rPr lang="en-US" sz="2600" b="0" i="1" u="none" strike="noStrike" cap="none" dirty="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Dr. Amir </a:t>
            </a:r>
            <a:r>
              <a:rPr lang="en-US" sz="2600" b="0" i="1" u="none" strike="noStrike" cap="none" dirty="0" err="1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Khoddamzadeh</a:t>
            </a:r>
            <a:endParaRPr lang="en-US" sz="2600" b="0" i="1" u="none" strike="noStrike" cap="none" dirty="0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600"/>
              <a:buFont typeface="Arial"/>
              <a:buNone/>
            </a:pPr>
            <a:r>
              <a:rPr lang="en-US" sz="2600" b="1" i="0" u="none" strike="noStrike" cap="none" dirty="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lang="en-US" sz="2600" b="1" i="1" u="none" strike="noStrike" cap="none" dirty="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0" i="1" u="none" strike="noStrike" cap="none" dirty="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Dr. Masoud </a:t>
            </a:r>
            <a:r>
              <a:rPr lang="en-US" sz="2600" b="0" i="1" u="none" strike="noStrike" cap="none" dirty="0" err="1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2600" b="0" i="0" u="none" strike="noStrike" cap="none" dirty="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2600" b="0" i="1" u="none" strike="noStrike" cap="none" dirty="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0" i="0" u="none" strike="noStrike" cap="none" dirty="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1436687" y="31775400"/>
            <a:ext cx="41344800" cy="41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493712" marR="0" lvl="0" indent="-49371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</a:t>
            </a:r>
            <a:r>
              <a:rPr lang="en-US" sz="2200" dirty="0" err="1">
                <a:solidFill>
                  <a:srgbClr val="FF0000"/>
                </a:solidFill>
              </a:rPr>
              <a:t>Dr.Amir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Khoddamzadeh</a:t>
            </a:r>
            <a:r>
              <a:rPr lang="en-US" sz="22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Thanks to </a:t>
            </a:r>
            <a:r>
              <a:rPr lang="en-US" sz="2200" dirty="0" err="1">
                <a:solidFill>
                  <a:srgbClr val="FF0000"/>
                </a:solidFill>
              </a:rPr>
              <a:t>Dr.Amir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FF0000"/>
                </a:solidFill>
              </a:rPr>
              <a:t>Khoddamzadeh</a:t>
            </a: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for the assistance </a:t>
            </a:r>
            <a:r>
              <a:rPr lang="en-US" sz="2200" dirty="0">
                <a:solidFill>
                  <a:schemeClr val="dk1"/>
                </a:solidFill>
              </a:rPr>
              <a:t>offered </a:t>
            </a: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throughout the process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966104" y="4120088"/>
            <a:ext cx="41605199" cy="26746199"/>
          </a:xfrm>
          <a:prstGeom prst="rect">
            <a:avLst/>
          </a:prstGeom>
          <a:noFill/>
          <a:ln w="63500" cap="flat" cmpd="sng">
            <a:solidFill>
              <a:srgbClr val="081E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600"/>
              <a:buFont typeface="Arial"/>
              <a:buNone/>
            </a:pPr>
            <a:endParaRPr sz="720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600"/>
              <a:buFont typeface="Arial"/>
              <a:buNone/>
            </a:pPr>
            <a:endParaRPr sz="7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 txBox="1"/>
          <p:nvPr/>
        </p:nvSpPr>
        <p:spPr>
          <a:xfrm>
            <a:off x="3527425" y="4586287"/>
            <a:ext cx="4114800" cy="5492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lang="en-US" sz="3000" b="1" i="0" u="none" strike="noStrike" cap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 txBox="1"/>
          <p:nvPr/>
        </p:nvSpPr>
        <p:spPr>
          <a:xfrm>
            <a:off x="1436687" y="31273750"/>
            <a:ext cx="3735387" cy="547687"/>
          </a:xfrm>
          <a:prstGeom prst="rect">
            <a:avLst/>
          </a:prstGeom>
          <a:solidFill>
            <a:schemeClr val="dk1"/>
          </a:solidFill>
          <a:ln w="12700" cap="flat" cmpd="sng">
            <a:solidFill>
              <a:srgbClr val="0033C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lang="en-US" sz="3000" b="1" i="0" u="none" strike="noStrike" cap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19921538" y="4562475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lang="en-US" sz="3000" b="1" i="0" u="none" strike="noStrike" cap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35661600" y="4586287"/>
            <a:ext cx="4114800" cy="5492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lang="en-US" sz="3000" b="1" i="0" u="none" strike="noStrike" cap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3527425" y="13274675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lang="en-US" sz="3000" b="1" i="0" u="none" strike="noStrike" cap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"/>
          <p:cNvSpPr txBox="1"/>
          <p:nvPr/>
        </p:nvSpPr>
        <p:spPr>
          <a:xfrm>
            <a:off x="19921538" y="13274675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lang="en-US" sz="3000" b="1" i="0" u="none" strike="noStrike" cap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"/>
          <p:cNvSpPr txBox="1"/>
          <p:nvPr/>
        </p:nvSpPr>
        <p:spPr>
          <a:xfrm>
            <a:off x="35661600" y="13274675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lang="en-US" sz="3000" b="1" i="0" u="none" strike="noStrike" cap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"/>
          <p:cNvSpPr txBox="1"/>
          <p:nvPr/>
        </p:nvSpPr>
        <p:spPr>
          <a:xfrm>
            <a:off x="3527425" y="22190075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lang="en-US" sz="3000" b="1" i="0" u="none" strike="noStrike" cap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"/>
          <p:cNvSpPr txBox="1"/>
          <p:nvPr/>
        </p:nvSpPr>
        <p:spPr>
          <a:xfrm>
            <a:off x="19888200" y="22199600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lang="en-US" sz="3000" b="1" i="0" u="none" strike="noStrike" cap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"/>
          <p:cNvSpPr txBox="1"/>
          <p:nvPr/>
        </p:nvSpPr>
        <p:spPr>
          <a:xfrm>
            <a:off x="35661600" y="22190075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lang="en-US" sz="3000" b="1" i="0" u="none" strike="noStrike" cap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"/>
          <p:cNvSpPr txBox="1"/>
          <p:nvPr/>
        </p:nvSpPr>
        <p:spPr>
          <a:xfrm>
            <a:off x="9220200" y="265112"/>
            <a:ext cx="25831801" cy="1938337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6600"/>
              <a:buFont typeface="Arial"/>
              <a:buNone/>
            </a:pPr>
            <a:r>
              <a:rPr lang="en-US" sz="6600" b="1" i="0" u="none" strike="noStrike" cap="none" dirty="0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			School of Computing &amp; Information Sciences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5400"/>
              <a:buFont typeface="Arial"/>
              <a:buNone/>
            </a:pPr>
            <a:r>
              <a:rPr lang="en-US" sz="5400" b="0" i="1" u="none" strike="noStrike" cap="none" dirty="0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Spring 2021 Capstone I Project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39875" y="376237"/>
            <a:ext cx="5262562" cy="3167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01200" y="706437"/>
            <a:ext cx="4256087" cy="88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36943746" y="2004275"/>
            <a:ext cx="1755648" cy="1755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8944169" y="2005013"/>
            <a:ext cx="1754175" cy="175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6943746" y="133884"/>
            <a:ext cx="3754600" cy="18773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"/>
          <p:cNvSpPr txBox="1"/>
          <p:nvPr/>
        </p:nvSpPr>
        <p:spPr>
          <a:xfrm>
            <a:off x="3527425" y="5430975"/>
            <a:ext cx="411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"/>
          <p:cNvSpPr txBox="1"/>
          <p:nvPr/>
        </p:nvSpPr>
        <p:spPr>
          <a:xfrm>
            <a:off x="3467100" y="5562600"/>
            <a:ext cx="4256100" cy="69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1"/>
          <p:cNvSpPr txBox="1"/>
          <p:nvPr/>
        </p:nvSpPr>
        <p:spPr>
          <a:xfrm>
            <a:off x="2057700" y="5294450"/>
            <a:ext cx="8736010" cy="7201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dirty="0"/>
              <a:t>Dr. </a:t>
            </a:r>
            <a:r>
              <a:rPr lang="en-US" sz="3800" dirty="0">
                <a:solidFill>
                  <a:schemeClr val="dk1"/>
                </a:solidFill>
              </a:rPr>
              <a:t>Amir </a:t>
            </a:r>
            <a:r>
              <a:rPr lang="en-US" sz="3800" dirty="0" err="1">
                <a:solidFill>
                  <a:schemeClr val="dk1"/>
                </a:solidFill>
              </a:rPr>
              <a:t>Khoddamzadeh’s</a:t>
            </a:r>
            <a:r>
              <a:rPr lang="en-US" sz="3800" dirty="0">
                <a:solidFill>
                  <a:schemeClr val="dk1"/>
                </a:solidFill>
              </a:rPr>
              <a:t> best interests lie in making the topic of plant deficiency more accessible to the general public. As the devices necessary to scan the green in a plant’s leaves are very expensive and only available to a limited number of users, Dr. Amir </a:t>
            </a:r>
            <a:r>
              <a:rPr lang="en-US" sz="3800" dirty="0" err="1">
                <a:solidFill>
                  <a:schemeClr val="dk1"/>
                </a:solidFill>
              </a:rPr>
              <a:t>Khoddamzadeh</a:t>
            </a:r>
            <a:r>
              <a:rPr lang="en-US" sz="3800" dirty="0">
                <a:solidFill>
                  <a:schemeClr val="dk1"/>
                </a:solidFill>
              </a:rPr>
              <a:t> hopes to create an easy and safe way for anybody to not only scan for plant deficiencies, but also boost their general knowledge of the topic.</a:t>
            </a:r>
            <a:endParaRPr sz="3800" dirty="0"/>
          </a:p>
        </p:txBody>
      </p:sp>
      <p:sp>
        <p:nvSpPr>
          <p:cNvPr id="111" name="Google Shape;111;p1"/>
          <p:cNvSpPr txBox="1"/>
          <p:nvPr/>
        </p:nvSpPr>
        <p:spPr>
          <a:xfrm>
            <a:off x="17621250" y="5641832"/>
            <a:ext cx="9029700" cy="6524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33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Char char="•"/>
            </a:pPr>
            <a:r>
              <a:rPr lang="en-US" sz="3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app is meant to be used in modern iOS devices and is being developed using </a:t>
            </a:r>
            <a:r>
              <a:rPr lang="en-US" sz="3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Xcode</a:t>
            </a:r>
            <a:r>
              <a:rPr lang="en-US" sz="3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3800" dirty="0"/>
          </a:p>
          <a:p>
            <a:pPr marL="571500" marR="0" lvl="0" indent="-533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Char char="•"/>
            </a:pPr>
            <a:r>
              <a:rPr lang="en-US" sz="3800" dirty="0"/>
              <a:t>Scanned i</a:t>
            </a:r>
            <a:r>
              <a:rPr lang="en-US" sz="3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mages are analyzed and processed using </a:t>
            </a:r>
            <a:r>
              <a:rPr lang="en-US" sz="38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coreML</a:t>
            </a:r>
            <a:r>
              <a:rPr lang="en-US" sz="3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3800" dirty="0"/>
          </a:p>
          <a:p>
            <a:pPr marL="571500" marR="0" lvl="0" indent="-533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Char char="•"/>
            </a:pPr>
            <a:r>
              <a:rPr lang="en-US" sz="3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Authentication and database are hosted through Firebase.</a:t>
            </a:r>
          </a:p>
          <a:p>
            <a:pPr marL="571500" marR="0" lvl="0" indent="-533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Char char="•"/>
            </a:pPr>
            <a:r>
              <a:rPr lang="en-US" sz="3800" dirty="0"/>
              <a:t>Login function makes use of secure third-party API’s systems.</a:t>
            </a:r>
          </a:p>
          <a:p>
            <a:pPr marL="571500" marR="0" lvl="0" indent="-533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Char char="•"/>
            </a:pPr>
            <a:r>
              <a:rPr lang="en-US" sz="3800" dirty="0"/>
              <a:t>Resource function uses a database developed and tested with SQL.</a:t>
            </a:r>
            <a:endParaRPr sz="3800" dirty="0"/>
          </a:p>
        </p:txBody>
      </p:sp>
      <p:sp>
        <p:nvSpPr>
          <p:cNvPr id="112" name="Google Shape;112;p1"/>
          <p:cNvSpPr txBox="1"/>
          <p:nvPr/>
        </p:nvSpPr>
        <p:spPr>
          <a:xfrm>
            <a:off x="34003273" y="5701770"/>
            <a:ext cx="7429765" cy="5355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857250" marR="0" lvl="0" indent="-819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Char char="•"/>
            </a:pPr>
            <a:r>
              <a:rPr lang="en-US" sz="3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Accessible and recognizable UX/UI.</a:t>
            </a:r>
            <a:endParaRPr sz="3800" dirty="0"/>
          </a:p>
          <a:p>
            <a:pPr marL="857250" marR="0" lvl="0" indent="-819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Char char="•"/>
            </a:pPr>
            <a:r>
              <a:rPr lang="en-US" sz="3800" dirty="0"/>
              <a:t>Test and t</a:t>
            </a:r>
            <a:r>
              <a:rPr lang="en-US" sz="3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rain the scanner to correctly analyze and display user-taken images.</a:t>
            </a:r>
            <a:endParaRPr sz="3800" dirty="0"/>
          </a:p>
          <a:p>
            <a:pPr marL="857250" marR="0" lvl="0" indent="-819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Char char="•"/>
            </a:pPr>
            <a:r>
              <a:rPr lang="en-US" sz="3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Secure and fast login process.</a:t>
            </a:r>
            <a:endParaRPr sz="3800" dirty="0"/>
          </a:p>
          <a:p>
            <a:pPr marL="857250" marR="0" lvl="0" indent="-819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Char char="•"/>
            </a:pPr>
            <a:r>
              <a:rPr lang="en-US" sz="38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Resource and Bazaar pages built and functional.</a:t>
            </a:r>
            <a:endParaRPr sz="3800" dirty="0"/>
          </a:p>
        </p:txBody>
      </p:sp>
      <p:graphicFrame>
        <p:nvGraphicFramePr>
          <p:cNvPr id="118" name="Google Shape;118;p1"/>
          <p:cNvGraphicFramePr/>
          <p:nvPr>
            <p:extLst>
              <p:ext uri="{D42A27DB-BD31-4B8C-83A1-F6EECF244321}">
                <p14:modId xmlns:p14="http://schemas.microsoft.com/office/powerpoint/2010/main" val="1940812982"/>
              </p:ext>
            </p:extLst>
          </p:nvPr>
        </p:nvGraphicFramePr>
        <p:xfrm>
          <a:off x="1770066" y="23145225"/>
          <a:ext cx="8450251" cy="6623021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394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558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85800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4400"/>
                        <a:buFont typeface="Arial"/>
                        <a:buNone/>
                      </a:pPr>
                      <a:r>
                        <a:rPr lang="en-US" sz="4400" b="1" u="none" strike="noStrike" cap="none" dirty="0">
                          <a:solidFill>
                            <a:schemeClr val="tx1"/>
                          </a:solidFill>
                          <a:sym typeface="Arial"/>
                        </a:rPr>
                        <a:t>Test - Scanner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50" dirty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0" u="none">
                          <a:solidFill>
                            <a:srgbClr val="000000"/>
                          </a:solidFill>
                          <a:sym typeface="Arial"/>
                        </a:rPr>
                        <a:t>Purpose</a:t>
                      </a:r>
                      <a:endParaRPr/>
                    </a:p>
                  </a:txBody>
                  <a:tcPr marL="91450" marR="91450" marT="45725" marB="45725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0" u="none" dirty="0">
                          <a:solidFill>
                            <a:srgbClr val="000000"/>
                          </a:solidFill>
                          <a:sym typeface="Arial"/>
                        </a:rPr>
                        <a:t>User can upload or take an image of a plant and receive results of its fertilizer status.</a:t>
                      </a:r>
                      <a:endParaRPr dirty="0"/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359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0" u="none">
                          <a:solidFill>
                            <a:srgbClr val="000000"/>
                          </a:solidFill>
                          <a:sym typeface="Arial"/>
                        </a:rPr>
                        <a:t>Conditions</a:t>
                      </a:r>
                      <a:endParaRPr/>
                    </a:p>
                  </a:txBody>
                  <a:tcPr marL="91450" marR="91450" marT="45725" marB="45725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dirty="0"/>
                        <a:t>User can either capture an image or upload an image of their plant. </a:t>
                      </a:r>
                      <a:endParaRPr dirty="0"/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0" u="none">
                          <a:solidFill>
                            <a:srgbClr val="000000"/>
                          </a:solidFill>
                          <a:sym typeface="Arial"/>
                        </a:rPr>
                        <a:t>Expected Results</a:t>
                      </a:r>
                      <a:endParaRPr/>
                    </a:p>
                  </a:txBody>
                  <a:tcPr marL="91450" marR="91450" marT="45725" marB="45725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dirty="0"/>
                        <a:t>Users receive the results from the application</a:t>
                      </a:r>
                      <a:endParaRPr dirty="0"/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0" u="none" dirty="0">
                          <a:solidFill>
                            <a:srgbClr val="000000"/>
                          </a:solidFill>
                          <a:sym typeface="Arial"/>
                        </a:rPr>
                        <a:t>Actual Result</a:t>
                      </a:r>
                      <a:endParaRPr dirty="0"/>
                    </a:p>
                  </a:txBody>
                  <a:tcPr marL="91450" marR="91450" marT="45725" marB="45725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dirty="0"/>
                        <a:t>Users receive the results from the application</a:t>
                      </a:r>
                      <a:endParaRPr dirty="0"/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551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0" u="none">
                          <a:solidFill>
                            <a:srgbClr val="000000"/>
                          </a:solidFill>
                          <a:sym typeface="Arial"/>
                        </a:rPr>
                        <a:t>Status</a:t>
                      </a:r>
                      <a:endParaRPr/>
                    </a:p>
                  </a:txBody>
                  <a:tcPr marL="91450" marR="91450" marT="45725" marB="45725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0" u="none" dirty="0">
                          <a:solidFill>
                            <a:srgbClr val="000000"/>
                          </a:solidFill>
                          <a:sym typeface="Arial"/>
                        </a:rPr>
                        <a:t>Passed</a:t>
                      </a:r>
                      <a:endParaRPr dirty="0"/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21" name="Google Shape;121;p1"/>
          <p:cNvSpPr txBox="1"/>
          <p:nvPr/>
        </p:nvSpPr>
        <p:spPr>
          <a:xfrm>
            <a:off x="34106687" y="22862371"/>
            <a:ext cx="7429765" cy="6032390"/>
          </a:xfrm>
          <a:prstGeom prst="rect">
            <a:avLst/>
          </a:prstGeom>
          <a:noFill/>
          <a:ln w="635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457200" lvl="0" indent="-469900" algn="l" rtl="0">
              <a:spcBef>
                <a:spcPts val="0"/>
              </a:spcBef>
              <a:spcAft>
                <a:spcPts val="0"/>
              </a:spcAft>
              <a:buSzPts val="3800"/>
              <a:buChar char="●"/>
            </a:pPr>
            <a:r>
              <a:rPr lang="en-US" sz="3800" dirty="0"/>
              <a:t>Most progress has been done in the scanner and login functions, but they are to be improved further.</a:t>
            </a:r>
            <a:endParaRPr sz="3800" dirty="0"/>
          </a:p>
          <a:p>
            <a:pPr marL="457200" lvl="0" indent="-469900" algn="l" rtl="0">
              <a:spcBef>
                <a:spcPts val="0"/>
              </a:spcBef>
              <a:spcAft>
                <a:spcPts val="0"/>
              </a:spcAft>
              <a:buSzPts val="3800"/>
              <a:buChar char="●"/>
            </a:pPr>
            <a:r>
              <a:rPr lang="en-US" sz="3800" dirty="0"/>
              <a:t>A database has been successfully built for the Resource page, requires further work.</a:t>
            </a:r>
          </a:p>
          <a:p>
            <a:pPr marL="457200" lvl="0" indent="-469900" algn="l" rtl="0">
              <a:spcBef>
                <a:spcPts val="0"/>
              </a:spcBef>
              <a:spcAft>
                <a:spcPts val="0"/>
              </a:spcAft>
              <a:buSzPts val="3800"/>
              <a:buChar char="●"/>
            </a:pPr>
            <a:r>
              <a:rPr lang="en-US" sz="3800" dirty="0"/>
              <a:t>Bazaar is yet to be fully implemented.</a:t>
            </a:r>
          </a:p>
        </p:txBody>
      </p:sp>
      <p:pic>
        <p:nvPicPr>
          <p:cNvPr id="1030" name="Picture 6" descr="PostgreSQL - Wikipedia">
            <a:extLst>
              <a:ext uri="{FF2B5EF4-FFF2-40B4-BE49-F238E27FC236}">
                <a16:creationId xmlns:a16="http://schemas.microsoft.com/office/drawing/2014/main" id="{1FF0463B-EE14-43C0-B194-A35CAC2D0E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9567" y="2103437"/>
            <a:ext cx="1390650" cy="143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7" descr="Logo&#10;&#10;Description automatically generated">
            <a:extLst>
              <a:ext uri="{FF2B5EF4-FFF2-40B4-BE49-F238E27FC236}">
                <a16:creationId xmlns:a16="http://schemas.microsoft.com/office/drawing/2014/main" id="{49EB0076-0084-442A-B20E-60520C523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49" t="4561" r="27888" b="9904"/>
          <a:stretch>
            <a:fillRect/>
          </a:stretch>
        </p:blipFill>
        <p:spPr bwMode="auto">
          <a:xfrm>
            <a:off x="40738481" y="322110"/>
            <a:ext cx="1832822" cy="1651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115AF17-0527-4E8C-9636-E8AFFEFFF13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5244" t="2977" r="5083"/>
          <a:stretch/>
        </p:blipFill>
        <p:spPr>
          <a:xfrm>
            <a:off x="16575963" y="23666000"/>
            <a:ext cx="2640710" cy="5581470"/>
          </a:xfrm>
          <a:prstGeom prst="rect">
            <a:avLst/>
          </a:prstGeom>
        </p:spPr>
      </p:pic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CDD4481-0C36-4997-B796-95260F2C7FC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479976" y="23666000"/>
            <a:ext cx="2707334" cy="5581470"/>
          </a:xfrm>
          <a:prstGeom prst="rect">
            <a:avLst/>
          </a:prstGeom>
        </p:spPr>
      </p:pic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0D3EE5EA-1384-4A0C-A1C1-8869CB515B92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r="184" b="441"/>
          <a:stretch/>
        </p:blipFill>
        <p:spPr>
          <a:xfrm>
            <a:off x="1319897" y="14182527"/>
            <a:ext cx="11765961" cy="7657955"/>
          </a:xfrm>
          <a:prstGeom prst="rect">
            <a:avLst/>
          </a:prstGeom>
        </p:spPr>
      </p:pic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AFD122D7-A137-41F2-B8A8-77B13D7E2DC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844962" y="14313329"/>
            <a:ext cx="10582275" cy="6391275"/>
          </a:xfrm>
          <a:prstGeom prst="rect">
            <a:avLst/>
          </a:prstGeom>
        </p:spPr>
      </p:pic>
      <p:sp>
        <p:nvSpPr>
          <p:cNvPr id="115" name="Google Shape;115;p1"/>
          <p:cNvSpPr/>
          <p:nvPr/>
        </p:nvSpPr>
        <p:spPr>
          <a:xfrm>
            <a:off x="16525800" y="16893503"/>
            <a:ext cx="2190900" cy="200970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16" name="Google Shape;116;p1"/>
          <p:cNvCxnSpPr>
            <a:cxnSpLocks/>
          </p:cNvCxnSpPr>
          <p:nvPr/>
        </p:nvCxnSpPr>
        <p:spPr>
          <a:xfrm>
            <a:off x="18716700" y="17826164"/>
            <a:ext cx="1585486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035" name="Picture 11">
            <a:extLst>
              <a:ext uri="{FF2B5EF4-FFF2-40B4-BE49-F238E27FC236}">
                <a16:creationId xmlns:a16="http://schemas.microsoft.com/office/drawing/2014/main" id="{6FEF0DF6-5F16-46D1-A678-0C75905112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6673" y="23666003"/>
            <a:ext cx="2649141" cy="558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>
            <a:extLst>
              <a:ext uri="{FF2B5EF4-FFF2-40B4-BE49-F238E27FC236}">
                <a16:creationId xmlns:a16="http://schemas.microsoft.com/office/drawing/2014/main" id="{D2318421-DEA3-4F34-B66A-465EA73E7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2111" y="23711575"/>
            <a:ext cx="2478088" cy="53652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5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209F228-A71D-4F1E-BD20-F6B2BDB9320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865814" y="23666000"/>
            <a:ext cx="2707334" cy="5581470"/>
          </a:xfrm>
          <a:prstGeom prst="rect">
            <a:avLst/>
          </a:prstGeom>
        </p:spPr>
      </p:pic>
      <p:pic>
        <p:nvPicPr>
          <p:cNvPr id="1045" name="Picture 21">
            <a:extLst>
              <a:ext uri="{FF2B5EF4-FFF2-40B4-BE49-F238E27FC236}">
                <a16:creationId xmlns:a16="http://schemas.microsoft.com/office/drawing/2014/main" id="{D3B2FE3D-E2BE-4DED-BAA9-0ABD5E54E7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91953" y="23690064"/>
            <a:ext cx="2488023" cy="53867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FF49788A-B17C-4EB6-8332-C6720A43588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4571560" y="14539347"/>
            <a:ext cx="6293189" cy="603239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363</Words>
  <Application>Microsoft Office PowerPoint</Application>
  <PresentationFormat>Custom</PresentationFormat>
  <Paragraphs>42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</dc:creator>
  <cp:lastModifiedBy>Ivan Parra Sanz</cp:lastModifiedBy>
  <cp:revision>15</cp:revision>
  <dcterms:created xsi:type="dcterms:W3CDTF">2012-11-19T15:27:41Z</dcterms:created>
  <dcterms:modified xsi:type="dcterms:W3CDTF">2021-08-02T04:55:43Z</dcterms:modified>
</cp:coreProperties>
</file>