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2" roundtripDataSignature="AMtx7mgjIXX8rHGxpIZMGDuS5p8NI73l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customschemas.google.com/relationships/presentationmetadata" Target="metadata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e730c06b3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e730c06b3a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e730c06b3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e730c06b3a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756c1a47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e756c1a47d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e730c06b3a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e730c06b3a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e730c06b3a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e730c06b3a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e6740c5a4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e6740c5a4f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e730c06b3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e730c06b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e756c1a47d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e756c1a47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74f70d70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e74f70d702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e756c1a4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e756c1a47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e756c1a47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e756c1a47d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25.png"/><Relationship Id="rId5" Type="http://schemas.openxmlformats.org/officeDocument/2006/relationships/image" Target="../media/image24.png"/><Relationship Id="rId6" Type="http://schemas.openxmlformats.org/officeDocument/2006/relationships/image" Target="../media/image26.png"/><Relationship Id="rId7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22.png"/><Relationship Id="rId9" Type="http://schemas.openxmlformats.org/officeDocument/2006/relationships/image" Target="../media/image23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Relationship Id="rId7" Type="http://schemas.openxmlformats.org/officeDocument/2006/relationships/image" Target="../media/image21.png"/><Relationship Id="rId8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image" Target="../media/image20.png"/><Relationship Id="rId5" Type="http://schemas.openxmlformats.org/officeDocument/2006/relationships/image" Target="../media/image3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Relationship Id="rId4" Type="http://schemas.openxmlformats.org/officeDocument/2006/relationships/image" Target="../media/image21.png"/><Relationship Id="rId5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Relationship Id="rId4" Type="http://schemas.openxmlformats.org/officeDocument/2006/relationships/image" Target="../media/image10.jpg"/><Relationship Id="rId5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11.jpg"/><Relationship Id="rId9" Type="http://schemas.openxmlformats.org/officeDocument/2006/relationships/image" Target="../media/image15.jpg"/><Relationship Id="rId5" Type="http://schemas.openxmlformats.org/officeDocument/2006/relationships/image" Target="../media/image8.jpg"/><Relationship Id="rId6" Type="http://schemas.openxmlformats.org/officeDocument/2006/relationships/image" Target="../media/image13.jpg"/><Relationship Id="rId7" Type="http://schemas.openxmlformats.org/officeDocument/2006/relationships/image" Target="../media/image9.jpg"/><Relationship Id="rId8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image" Target="../media/image30.png"/><Relationship Id="rId10" Type="http://schemas.openxmlformats.org/officeDocument/2006/relationships/image" Target="../media/image31.png"/><Relationship Id="rId13" Type="http://schemas.openxmlformats.org/officeDocument/2006/relationships/image" Target="../media/image23.png"/><Relationship Id="rId1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27.jpg"/><Relationship Id="rId9" Type="http://schemas.openxmlformats.org/officeDocument/2006/relationships/image" Target="../media/image33.png"/><Relationship Id="rId5" Type="http://schemas.openxmlformats.org/officeDocument/2006/relationships/image" Target="../media/image17.png"/><Relationship Id="rId6" Type="http://schemas.openxmlformats.org/officeDocument/2006/relationships/image" Target="../media/image21.png"/><Relationship Id="rId7" Type="http://schemas.openxmlformats.org/officeDocument/2006/relationships/image" Target="../media/image20.png"/><Relationship Id="rId8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/>
          <p:nvPr/>
        </p:nvSpPr>
        <p:spPr>
          <a:xfrm>
            <a:off x="1859275" y="217325"/>
            <a:ext cx="4163100" cy="732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"/>
          <p:cNvSpPr txBox="1"/>
          <p:nvPr>
            <p:ph type="ctrTitle"/>
          </p:nvPr>
        </p:nvSpPr>
        <p:spPr>
          <a:xfrm>
            <a:off x="2330330" y="1133475"/>
            <a:ext cx="90729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Final Presentation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Spring 2021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Dr. Horticulture</a:t>
            </a:r>
            <a:endParaRPr/>
          </a:p>
        </p:txBody>
      </p:sp>
      <p:sp>
        <p:nvSpPr>
          <p:cNvPr id="183" name="Google Shape;183;p1"/>
          <p:cNvSpPr txBox="1"/>
          <p:nvPr>
            <p:ph idx="1" type="subTitle"/>
          </p:nvPr>
        </p:nvSpPr>
        <p:spPr>
          <a:xfrm>
            <a:off x="2330343" y="3758375"/>
            <a:ext cx="90729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Capstone Two: Alexis Powell, Daniel Grimberg, Yanet Saborido Alpizar, Dairon Rodriguez Anoceto, Israel Villegas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Capstone One: Ivan Parra Sanz, John Kelly, Osniel Olivia, Leanet Alfonso Azcona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Instructor: Dr. Masoud Sadjadi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Product Owner: Dr. Amir Khoddamzadeh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</p:txBody>
      </p:sp>
      <p:pic>
        <p:nvPicPr>
          <p:cNvPr id="184" name="Google Shape;184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766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81288" y="270375"/>
            <a:ext cx="3919073" cy="62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"/>
          <p:cNvSpPr txBox="1"/>
          <p:nvPr>
            <p:ph type="title"/>
          </p:nvPr>
        </p:nvSpPr>
        <p:spPr>
          <a:xfrm>
            <a:off x="1690214" y="1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System Design</a:t>
            </a:r>
            <a:endParaRPr/>
          </a:p>
        </p:txBody>
      </p:sp>
      <p:pic>
        <p:nvPicPr>
          <p:cNvPr id="264" name="Google Shape;26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6825" y="1184100"/>
            <a:ext cx="9552024" cy="5123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675" y="542049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e730c06b3a_0_10"/>
          <p:cNvSpPr txBox="1"/>
          <p:nvPr>
            <p:ph idx="1" type="body"/>
          </p:nvPr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Software</a:t>
            </a:r>
            <a:endParaRPr/>
          </a:p>
        </p:txBody>
      </p:sp>
      <p:sp>
        <p:nvSpPr>
          <p:cNvPr id="271" name="Google Shape;271;ge730c06b3a_0_1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Requirements</a:t>
            </a:r>
            <a:endParaRPr/>
          </a:p>
        </p:txBody>
      </p:sp>
      <p:sp>
        <p:nvSpPr>
          <p:cNvPr id="272" name="Google Shape;272;ge730c06b3a_0_10"/>
          <p:cNvSpPr txBox="1"/>
          <p:nvPr>
            <p:ph idx="2" type="body"/>
          </p:nvPr>
        </p:nvSpPr>
        <p:spPr>
          <a:xfrm>
            <a:off x="191799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Mac OS supported device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Iphone (gen 8+)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GreenSeeker</a:t>
            </a:r>
            <a:endParaRPr/>
          </a:p>
        </p:txBody>
      </p:sp>
      <p:sp>
        <p:nvSpPr>
          <p:cNvPr id="273" name="Google Shape;273;ge730c06b3a_0_10"/>
          <p:cNvSpPr txBox="1"/>
          <p:nvPr>
            <p:ph idx="3" type="body"/>
          </p:nvPr>
        </p:nvSpPr>
        <p:spPr>
          <a:xfrm>
            <a:off x="6880538" y="2604304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XCode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SwiftUI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CocoaPods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Github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Firebase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CoreML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Mac OS Catalina or newer</a:t>
            </a:r>
            <a:endParaRPr/>
          </a:p>
        </p:txBody>
      </p:sp>
      <p:sp>
        <p:nvSpPr>
          <p:cNvPr id="274" name="Google Shape;274;ge730c06b3a_0_10"/>
          <p:cNvSpPr txBox="1"/>
          <p:nvPr>
            <p:ph idx="4" type="body"/>
          </p:nvPr>
        </p:nvSpPr>
        <p:spPr>
          <a:xfrm>
            <a:off x="1917998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Hardware</a:t>
            </a:r>
            <a:endParaRPr/>
          </a:p>
        </p:txBody>
      </p:sp>
      <p:pic>
        <p:nvPicPr>
          <p:cNvPr id="275" name="Google Shape;275;ge730c06b3a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0952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ge730c06b3a_0_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10925" y="413555"/>
            <a:ext cx="535500" cy="463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ge730c06b3a_0_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09450" y="402859"/>
            <a:ext cx="535500" cy="48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e730c06b3a_0_10"/>
          <p:cNvPicPr preferRelativeResize="0"/>
          <p:nvPr/>
        </p:nvPicPr>
        <p:blipFill rotWithShape="1">
          <a:blip r:embed="rId6">
            <a:alphaModFix/>
          </a:blip>
          <a:srcRect b="13212" l="3222" r="0" t="10811"/>
          <a:stretch/>
        </p:blipFill>
        <p:spPr>
          <a:xfrm>
            <a:off x="9025250" y="1084638"/>
            <a:ext cx="2027975" cy="53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e730c06b3a_0_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991950" y="377375"/>
            <a:ext cx="535500" cy="53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Login Functionality</a:t>
            </a:r>
            <a:endParaRPr/>
          </a:p>
        </p:txBody>
      </p:sp>
      <p:sp>
        <p:nvSpPr>
          <p:cNvPr id="285" name="Google Shape;285;p7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Improved the later version of the native login and logout functionality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Implemented the “back” from all views related to the login/signup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Implemented the logout functionality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Integrated new login features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Google API login 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Facial identification (Face ID)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Forgot Password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Sign-up verification email</a:t>
            </a:r>
            <a:endParaRPr/>
          </a:p>
        </p:txBody>
      </p:sp>
      <p:pic>
        <p:nvPicPr>
          <p:cNvPr id="286" name="Google Shape;286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985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76775" y="1247150"/>
            <a:ext cx="1967699" cy="4259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e730c06b3a_0_2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Bazaar</a:t>
            </a:r>
            <a:endParaRPr/>
          </a:p>
        </p:txBody>
      </p:sp>
      <p:sp>
        <p:nvSpPr>
          <p:cNvPr id="293" name="Google Shape;293;ge730c06b3a_0_24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Implemented </a:t>
            </a:r>
            <a:r>
              <a:rPr lang="en-US"/>
              <a:t>geolocation services to help users locate the nearest nursery and garden stores. 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nurseries and garden stores are within a 10 kilometer radius of the Users location and a route is highlighted in orange to each location.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More locations will be present when you zoom in</a:t>
            </a:r>
            <a:endParaRPr/>
          </a:p>
        </p:txBody>
      </p:sp>
      <p:pic>
        <p:nvPicPr>
          <p:cNvPr id="294" name="Google Shape;294;ge730c06b3a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985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ge730c06b3a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12175" y="490835"/>
            <a:ext cx="2805574" cy="5876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e756c1a47d_0_2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UX/UI</a:t>
            </a:r>
            <a:endParaRPr/>
          </a:p>
        </p:txBody>
      </p:sp>
      <p:sp>
        <p:nvSpPr>
          <p:cNvPr id="301" name="Google Shape;301;ge756c1a47d_0_25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Redesign logo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Improved UX/UI Design 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Improved the homepage</a:t>
            </a:r>
            <a:endParaRPr/>
          </a:p>
        </p:txBody>
      </p:sp>
      <p:pic>
        <p:nvPicPr>
          <p:cNvPr id="302" name="Google Shape;302;ge756c1a47d_0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985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e756c1a47d_0_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23323" y="532435"/>
            <a:ext cx="1815726" cy="1815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e756c1a47d_0_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32175" y="2826475"/>
            <a:ext cx="1483775" cy="321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ge756c1a47d_0_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72875" y="2826463"/>
            <a:ext cx="1483775" cy="3212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ge756c1a47d_0_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11275" y="2826462"/>
            <a:ext cx="1483775" cy="3212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e756c1a47d_0_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07274" y="2826450"/>
            <a:ext cx="1483775" cy="3212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ge756c1a47d_0_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95524" y="2828138"/>
            <a:ext cx="1483776" cy="3208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e730c06b3a_0_3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Scanner/Detector</a:t>
            </a:r>
            <a:endParaRPr/>
          </a:p>
        </p:txBody>
      </p:sp>
      <p:sp>
        <p:nvSpPr>
          <p:cNvPr id="314" name="Google Shape;314;ge730c06b3a_0_30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UX/UI design for the Result page has been improved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CoreML model still needs improvements</a:t>
            </a:r>
            <a:endParaRPr/>
          </a:p>
        </p:txBody>
      </p:sp>
      <p:pic>
        <p:nvPicPr>
          <p:cNvPr id="315" name="Google Shape;315;ge730c06b3a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985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e730c06b3a_0_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7548" y="1092698"/>
            <a:ext cx="2234123" cy="483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ge730c06b3a_0_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54425" y="1092700"/>
            <a:ext cx="2234126" cy="4836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e730c06b3a_0_3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Resource</a:t>
            </a:r>
            <a:endParaRPr/>
          </a:p>
        </p:txBody>
      </p:sp>
      <p:sp>
        <p:nvSpPr>
          <p:cNvPr id="323" name="Google Shape;323;ge730c06b3a_0_36"/>
          <p:cNvSpPr txBox="1"/>
          <p:nvPr>
            <p:ph idx="1" type="body"/>
          </p:nvPr>
        </p:nvSpPr>
        <p:spPr>
          <a:xfrm>
            <a:off x="1918000" y="1825625"/>
            <a:ext cx="48441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Users are able to access Dr. </a:t>
            </a:r>
            <a:r>
              <a:rPr lang="en-US"/>
              <a:t>Khoddamzadeh’s</a:t>
            </a:r>
            <a:r>
              <a:rPr lang="en-US"/>
              <a:t> research articles and website. 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Users can have access to a plant </a:t>
            </a:r>
            <a:r>
              <a:rPr lang="en-US"/>
              <a:t>wiki to learn more about household plants</a:t>
            </a:r>
            <a:endParaRPr/>
          </a:p>
        </p:txBody>
      </p:sp>
      <p:pic>
        <p:nvPicPr>
          <p:cNvPr id="324" name="Google Shape;324;ge730c06b3a_0_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75" y="539857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e730c06b3a_0_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76950" y="1433625"/>
            <a:ext cx="1921799" cy="4160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e730c06b3a_0_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88650" y="1413700"/>
            <a:ext cx="1921799" cy="420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e6740c5a4f_0_17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Wishlist</a:t>
            </a:r>
            <a:endParaRPr/>
          </a:p>
        </p:txBody>
      </p:sp>
      <p:sp>
        <p:nvSpPr>
          <p:cNvPr id="332" name="Google Shape;332;ge6740c5a4f_0_17"/>
          <p:cNvSpPr txBox="1"/>
          <p:nvPr>
            <p:ph idx="3" type="body"/>
          </p:nvPr>
        </p:nvSpPr>
        <p:spPr>
          <a:xfrm>
            <a:off x="1920050" y="1716525"/>
            <a:ext cx="9718800" cy="40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Apple ID sign-in: Receive native Apple Developer account from Dr. Khoddamzadeh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Apple Developer Credentials: Make sure that the Dr. Amir application meets the appropriate criterias for the Apple Store.</a:t>
            </a:r>
            <a:r>
              <a:rPr lang="en-US" sz="1100">
                <a:solidFill>
                  <a:schemeClr val="dk1"/>
                </a:solidFill>
              </a:rPr>
              <a:t> </a:t>
            </a:r>
            <a:endParaRPr/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Personalized Homepage: Create a personalized profile for the users. This section will contain previous scans. </a:t>
            </a:r>
            <a:endParaRPr/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Detector: Improve the existing image processing function. Users are able to upload a photo of the plant and receive approximated results. </a:t>
            </a:r>
            <a:endParaRPr/>
          </a:p>
          <a:p>
            <a:pPr indent="-355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Bazaar: Respect the user’s consent towards geolocation services.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FAQs: Create a Frequently Asked Question page to help users understand how to use the application. </a:t>
            </a:r>
            <a:endParaRPr/>
          </a:p>
        </p:txBody>
      </p:sp>
      <p:pic>
        <p:nvPicPr>
          <p:cNvPr id="333" name="Google Shape;333;ge6740c5a4f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57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91" name="Google Shape;191;p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Nutrient pollution occurs when excess fertilizer or agricultural waste contaminate large bodies of water. 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excess nutrients such as Nitrogen, Phosphorus, etc will over-stimulate the growth of harmful algal blooms.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Exposure to harmful algal blooms will deteriorate the aquatic ecosystem and cause health implications in humans and surrounding wildlife.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00" y="54095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e730c06b3a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Lake Okeechobee - 2017</a:t>
            </a:r>
            <a:endParaRPr/>
          </a:p>
        </p:txBody>
      </p:sp>
      <p:pic>
        <p:nvPicPr>
          <p:cNvPr id="198" name="Google Shape;198;ge730c06b3a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8400" y="1509825"/>
            <a:ext cx="5376876" cy="373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ge730c06b3a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3850" y="1509825"/>
            <a:ext cx="4761426" cy="37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ge730c06b3a_0_0"/>
          <p:cNvSpPr txBox="1"/>
          <p:nvPr/>
        </p:nvSpPr>
        <p:spPr>
          <a:xfrm>
            <a:off x="1828400" y="4916575"/>
            <a:ext cx="211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highlight>
                  <a:schemeClr val="lt1"/>
                </a:highlight>
              </a:rPr>
              <a:t>Credit: Sun Sentinel 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201" name="Google Shape;201;ge730c06b3a_0_0"/>
          <p:cNvSpPr txBox="1"/>
          <p:nvPr/>
        </p:nvSpPr>
        <p:spPr>
          <a:xfrm>
            <a:off x="7313850" y="1509825"/>
            <a:ext cx="412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highlight>
                  <a:schemeClr val="lt1"/>
                </a:highlight>
              </a:rPr>
              <a:t>Credit: Jacqui Thurlow- Lippisch &amp; Todd Thurlow</a:t>
            </a:r>
            <a:endParaRPr>
              <a:highlight>
                <a:schemeClr val="lt1"/>
              </a:highlight>
            </a:endParaRPr>
          </a:p>
        </p:txBody>
      </p:sp>
      <p:pic>
        <p:nvPicPr>
          <p:cNvPr id="202" name="Google Shape;202;ge730c06b3a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62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208" name="Google Shape;208;p3"/>
          <p:cNvSpPr txBox="1"/>
          <p:nvPr>
            <p:ph idx="1" type="body"/>
          </p:nvPr>
        </p:nvSpPr>
        <p:spPr>
          <a:xfrm>
            <a:off x="1918002" y="1825625"/>
            <a:ext cx="9822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Dr. Khoddamzadeh has been using GreenSeeker to determine nutrient </a:t>
            </a:r>
            <a:r>
              <a:rPr lang="en-US"/>
              <a:t>deficiency</a:t>
            </a:r>
            <a:r>
              <a:rPr lang="en-US"/>
              <a:t> in plants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This helps indicate if fertilizer is </a:t>
            </a:r>
            <a:r>
              <a:rPr lang="en-US"/>
              <a:t>necessary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Current devices on the market is expensive for the common gardner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Dr. Khoddamzadeh is introducing a solution that’s accessible and affordable to the public</a:t>
            </a:r>
            <a:endParaRPr/>
          </a:p>
          <a:p>
            <a:pPr indent="-355600" lvl="0" marL="457200" marR="9144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Dr. Horticulture is an iOS application that helps users determine whether their plant does or doesn’t need fertilizer.</a:t>
            </a:r>
            <a:endParaRPr/>
          </a:p>
        </p:txBody>
      </p:sp>
      <p:pic>
        <p:nvPicPr>
          <p:cNvPr id="209" name="Google Shape;209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e756c1a47d_0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Problems</a:t>
            </a:r>
            <a:endParaRPr/>
          </a:p>
        </p:txBody>
      </p:sp>
      <p:sp>
        <p:nvSpPr>
          <p:cNvPr id="215" name="Google Shape;215;ge756c1a47d_0_6"/>
          <p:cNvSpPr txBox="1"/>
          <p:nvPr>
            <p:ph idx="1" type="body"/>
          </p:nvPr>
        </p:nvSpPr>
        <p:spPr>
          <a:xfrm>
            <a:off x="1918002" y="1825625"/>
            <a:ext cx="89679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Scanner feature was fully functional, however other components were lacking.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Areas of improvement were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UX/UI Design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Native Login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External Login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Logout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Settings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Result Page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Bazaar Page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Resource Page</a:t>
            </a:r>
            <a:endParaRPr/>
          </a:p>
          <a:p>
            <a:pPr indent="0" lvl="0" marL="9144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e74f70d702_1_0"/>
          <p:cNvSpPr txBox="1"/>
          <p:nvPr>
            <p:ph type="title"/>
          </p:nvPr>
        </p:nvSpPr>
        <p:spPr>
          <a:xfrm>
            <a:off x="1765600" y="75949"/>
            <a:ext cx="9718800" cy="132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Previous User Interface</a:t>
            </a:r>
            <a:endParaRPr/>
          </a:p>
        </p:txBody>
      </p:sp>
      <p:pic>
        <p:nvPicPr>
          <p:cNvPr id="221" name="Google Shape;221;ge74f70d702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e74f70d702_1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9176" y="1026675"/>
            <a:ext cx="1512275" cy="324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ge74f70d702_1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3250" y="1026687"/>
            <a:ext cx="1613200" cy="295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e74f70d702_1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48275" y="1121013"/>
            <a:ext cx="1512275" cy="2768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ge74f70d702_1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28700" y="261898"/>
            <a:ext cx="1613200" cy="2957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ge74f70d702_1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69500" y="3513432"/>
            <a:ext cx="1377724" cy="2948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e74f70d702_1_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53263" y="3962325"/>
            <a:ext cx="1613200" cy="270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e74f70d702_1_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847225" y="261900"/>
            <a:ext cx="1512282" cy="295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756c1a47d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Fixed Problems</a:t>
            </a:r>
            <a:endParaRPr/>
          </a:p>
        </p:txBody>
      </p:sp>
      <p:sp>
        <p:nvSpPr>
          <p:cNvPr id="234" name="Google Shape;234;ge756c1a47d_0_0"/>
          <p:cNvSpPr txBox="1"/>
          <p:nvPr>
            <p:ph idx="1" type="body"/>
          </p:nvPr>
        </p:nvSpPr>
        <p:spPr>
          <a:xfrm>
            <a:off x="1918002" y="1825625"/>
            <a:ext cx="9822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Results: Showcase the results of the scanner to the users.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Native Login/Logout : Make sure that the user can successfully login and logout of the application, as well as store their information in the firebase.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Sign-up: Users are able to sign-up for Dr. Horticulture with secure </a:t>
            </a:r>
            <a:r>
              <a:rPr lang="en-US"/>
              <a:t>passwords</a:t>
            </a:r>
            <a:r>
              <a:rPr lang="en-US"/>
              <a:t> and validated email addresses.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Design: Organize the flow of the application and make sure it is visually appealing and accessible. 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Settings Page: Redesign the settings page </a:t>
            </a:r>
            <a:endParaRPr sz="1100">
              <a:solidFill>
                <a:schemeClr val="dk1"/>
              </a:solidFill>
            </a:endParaRPr>
          </a:p>
        </p:txBody>
      </p:sp>
      <p:pic>
        <p:nvPicPr>
          <p:cNvPr id="235" name="Google Shape;235;ge756c1a47d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e756c1a47d_0_12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New Features</a:t>
            </a:r>
            <a:endParaRPr/>
          </a:p>
        </p:txBody>
      </p:sp>
      <p:sp>
        <p:nvSpPr>
          <p:cNvPr id="241" name="Google Shape;241;ge756c1a47d_0_12"/>
          <p:cNvSpPr txBox="1"/>
          <p:nvPr>
            <p:ph idx="1" type="body"/>
          </p:nvPr>
        </p:nvSpPr>
        <p:spPr>
          <a:xfrm>
            <a:off x="1918002" y="1825625"/>
            <a:ext cx="9822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Indoor/Outdoor Plant Information: Implement and display plant databases on application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Improved Home screen, user can access their last scan, learn how to use app, and find out what is the app about.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Facial Identification: Users can login into the application by facial recognition. 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Additional Login API’s: Allow users to login through the third-party Google login API 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Geolocation service: allow users find nursery gardens</a:t>
            </a:r>
            <a:endParaRPr/>
          </a:p>
          <a:p>
            <a:pPr indent="-355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Forgot Password: Users are able to reset their passwords </a:t>
            </a:r>
            <a:endParaRPr/>
          </a:p>
        </p:txBody>
      </p:sp>
      <p:pic>
        <p:nvPicPr>
          <p:cNvPr id="242" name="Google Shape;242;ge756c1a47d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31449"/>
            <a:ext cx="1327974" cy="13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User Interface</a:t>
            </a:r>
            <a:endParaRPr/>
          </a:p>
        </p:txBody>
      </p:sp>
      <p:pic>
        <p:nvPicPr>
          <p:cNvPr id="248" name="Google Shape;24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625" y="5409524"/>
            <a:ext cx="1327974" cy="13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"/>
          <p:cNvPicPr preferRelativeResize="0"/>
          <p:nvPr/>
        </p:nvPicPr>
        <p:blipFill rotWithShape="1">
          <a:blip r:embed="rId4">
            <a:alphaModFix/>
          </a:blip>
          <a:srcRect b="0" l="4037" r="4821" t="0"/>
          <a:stretch/>
        </p:blipFill>
        <p:spPr>
          <a:xfrm>
            <a:off x="1987350" y="1357975"/>
            <a:ext cx="1200926" cy="2714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8675" y="1357975"/>
            <a:ext cx="1254079" cy="2714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2750" y="1357974"/>
            <a:ext cx="1254074" cy="2714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509076" y="1357975"/>
            <a:ext cx="1254074" cy="2714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020700" y="1357975"/>
            <a:ext cx="1254074" cy="2714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87350" y="4165650"/>
            <a:ext cx="1254074" cy="2641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48675" y="4165663"/>
            <a:ext cx="1254074" cy="264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175725" y="4165663"/>
            <a:ext cx="1254074" cy="264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929325" y="4174175"/>
            <a:ext cx="1200925" cy="2624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221637" y="1359386"/>
            <a:ext cx="1254074" cy="2712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