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1" roundtripDataSignature="AMtx7miHhrQWD+z4PmbV/6t4xo7VXdipy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32"/>
    <p:restoredTop sz="94640"/>
  </p:normalViewPr>
  <p:slideViewPr>
    <p:cSldViewPr snapToGrid="0" snapToObjects="1">
      <p:cViewPr varScale="1">
        <p:scale>
          <a:sx n="97" d="100"/>
          <a:sy n="97" d="100"/>
        </p:scale>
        <p:origin x="8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1" name="Google Shape;22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7" name="Google Shape;28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4" name="Google Shape;29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1" name="Google Shape;30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6" name="Google Shape;30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5" name="Google Shape;31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1" name="Google Shape;32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6" name="Google Shape;32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7" name="Google Shape;22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3" name="Google Shape;23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Antonel</a:t>
            </a:r>
            <a:endParaRPr/>
          </a:p>
        </p:txBody>
      </p:sp>
      <p:sp>
        <p:nvSpPr>
          <p:cNvPr id="246" name="Google Shape;24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2" name="Google Shape;25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Backend Endpoint - &gt; Core Library - &gt; Front end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Display graph visuals generated in react application.</a:t>
            </a:r>
            <a:endParaRPr/>
          </a:p>
        </p:txBody>
      </p:sp>
      <p:sp>
        <p:nvSpPr>
          <p:cNvPr id="253" name="Google Shape;253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9" name="Google Shape;25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 TimeML graph component …..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6" name="Google Shape;26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e7647d299e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3" name="Google Shape;273;ge7647d299e_0_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4" name="Google Shape;274;ge7647d299e_0_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e7647d299e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0" name="Google Shape;280;ge7647d299e_0_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1" name="Google Shape;281;ge7647d299e_0_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7"/>
          <p:cNvSpPr txBox="1"/>
          <p:nvPr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7"/>
          <p:cNvSpPr txBox="1">
            <a:spLocks noGrp="1"/>
          </p:cNvSpPr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Slide 2">
  <p:cSld name="Photo Slide 2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6"/>
          <p:cNvSpPr>
            <a:spLocks noGrp="1"/>
          </p:cNvSpPr>
          <p:nvPr>
            <p:ph type="pic" idx="2"/>
          </p:nvPr>
        </p:nvSpPr>
        <p:spPr>
          <a:xfrm>
            <a:off x="3843957" y="696340"/>
            <a:ext cx="7622001" cy="5015143"/>
          </a:xfrm>
          <a:prstGeom prst="corner">
            <a:avLst>
              <a:gd name="adj1" fmla="val 78408"/>
              <a:gd name="adj2" fmla="val 117748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99" name="Google Shape;99;p26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6"/>
          <p:cNvSpPr txBox="1">
            <a:spLocks noGrp="1"/>
          </p:cNvSpPr>
          <p:nvPr>
            <p:ph type="body" idx="1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1" name="Google Shape;101;p26"/>
          <p:cNvSpPr txBox="1"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02" name="Google Shape;102;p26"/>
          <p:cNvGrpSpPr/>
          <p:nvPr/>
        </p:nvGrpSpPr>
        <p:grpSpPr>
          <a:xfrm>
            <a:off x="3843957" y="582803"/>
            <a:ext cx="7628352" cy="1197932"/>
            <a:chOff x="3840781" y="580943"/>
            <a:chExt cx="7628352" cy="1197932"/>
          </a:xfrm>
        </p:grpSpPr>
        <p:sp>
          <p:nvSpPr>
            <p:cNvPr id="103" name="Google Shape;103;p26"/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26"/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26"/>
            <p:cNvSpPr/>
            <p:nvPr/>
          </p:nvSpPr>
          <p:spPr>
            <a:xfrm rot="5400000" flipH="1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6" name="Google Shape;106;p26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26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Slide 3">
  <p:cSld name="Photo Slide 3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27" descr="A picture containing flying, plane, bir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7"/>
          <p:cNvSpPr>
            <a:spLocks noGrp="1"/>
          </p:cNvSpPr>
          <p:nvPr>
            <p:ph type="pic" idx="2"/>
          </p:nvPr>
        </p:nvSpPr>
        <p:spPr>
          <a:xfrm>
            <a:off x="3887648" y="546137"/>
            <a:ext cx="7578309" cy="5618863"/>
          </a:xfrm>
          <a:prstGeom prst="corner">
            <a:avLst>
              <a:gd name="adj1" fmla="val 80709"/>
              <a:gd name="adj2" fmla="val 104483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11" name="Google Shape;111;p27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7"/>
          <p:cNvSpPr txBox="1">
            <a:spLocks noGrp="1"/>
          </p:cNvSpPr>
          <p:nvPr>
            <p:ph type="body" idx="1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  <a:defRPr sz="1600">
                <a:solidFill>
                  <a:srgbClr val="3F3F3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grpSp>
        <p:nvGrpSpPr>
          <p:cNvPr id="113" name="Google Shape;113;p27"/>
          <p:cNvGrpSpPr/>
          <p:nvPr/>
        </p:nvGrpSpPr>
        <p:grpSpPr>
          <a:xfrm>
            <a:off x="3887648" y="438917"/>
            <a:ext cx="7578437" cy="1195570"/>
            <a:chOff x="3884346" y="453875"/>
            <a:chExt cx="7578437" cy="1195570"/>
          </a:xfrm>
        </p:grpSpPr>
        <p:sp>
          <p:nvSpPr>
            <p:cNvPr id="114" name="Google Shape;114;p27"/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27"/>
            <p:cNvSpPr/>
            <p:nvPr/>
          </p:nvSpPr>
          <p:spPr>
            <a:xfrm rot="5400000" flipH="1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27"/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7" name="Google Shape;117;p27"/>
          <p:cNvSpPr txBox="1"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7"/>
          <p:cNvSpPr txBox="1"/>
          <p:nvPr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27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Slide 5">
  <p:cSld name="Photo Slide 5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2" name="Google Shape;122;p28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8"/>
          <p:cNvSpPr txBox="1">
            <a:spLocks noGrp="1"/>
          </p:cNvSpPr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2400"/>
              <a:buFont typeface="Arial"/>
              <a:buNone/>
              <a:defRPr sz="2400">
                <a:solidFill>
                  <a:srgbClr val="CC006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8"/>
          <p:cNvSpPr txBox="1">
            <a:spLocks noGrp="1"/>
          </p:cNvSpPr>
          <p:nvPr>
            <p:ph type="body" idx="1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25" name="Google Shape;125;p28"/>
          <p:cNvSpPr>
            <a:spLocks noGrp="1"/>
          </p:cNvSpPr>
          <p:nvPr>
            <p:ph type="pic" idx="2"/>
          </p:nvPr>
        </p:nvSpPr>
        <p:spPr>
          <a:xfrm flipH="1">
            <a:off x="3632198" y="743802"/>
            <a:ext cx="7976031" cy="5370396"/>
          </a:xfrm>
          <a:prstGeom prst="corner">
            <a:avLst>
              <a:gd name="adj1" fmla="val 57567"/>
              <a:gd name="adj2" fmla="val 95877"/>
            </a:avLst>
          </a:prstGeom>
          <a:blipFill rotWithShape="0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grpSp>
        <p:nvGrpSpPr>
          <p:cNvPr id="126" name="Google Shape;126;p28"/>
          <p:cNvGrpSpPr/>
          <p:nvPr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127" name="Google Shape;127;p28"/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28"/>
            <p:cNvSpPr/>
            <p:nvPr/>
          </p:nvSpPr>
          <p:spPr>
            <a:xfrm rot="-54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28"/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0" name="Google Shape;130;p28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 Text Magenta Lines">
  <p:cSld name="Center Text Magenta Lines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9" descr="A screenshot of a cell phone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9"/>
          <p:cNvSpPr txBox="1"/>
          <p:nvPr/>
        </p:nvSpPr>
        <p:spPr>
          <a:xfrm>
            <a:off x="3244174" y="1626141"/>
            <a:ext cx="5791200" cy="9310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endParaRPr sz="36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29"/>
          <p:cNvSpPr txBox="1">
            <a:spLocks noGrp="1"/>
          </p:cNvSpPr>
          <p:nvPr>
            <p:ph type="body" idx="1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5" name="Google Shape;135;p29"/>
          <p:cNvSpPr txBox="1"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9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 Text Cyan Lines">
  <p:cSld name="Center Text Cyan Lines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30" descr="A picture containing screensho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30"/>
          <p:cNvSpPr txBox="1">
            <a:spLocks noGrp="1"/>
          </p:cNvSpPr>
          <p:nvPr>
            <p:ph type="body" idx="1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0" name="Google Shape;140;p30"/>
          <p:cNvSpPr txBox="1"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/>
              <a:buNone/>
              <a:defRPr sz="32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30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Slide">
  <p:cSld name="Text Slide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31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31"/>
          <p:cNvSpPr txBox="1">
            <a:spLocks noGrp="1"/>
          </p:cNvSpPr>
          <p:nvPr>
            <p:ph type="body" idx="1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5" name="Google Shape;145;p31"/>
          <p:cNvSpPr txBox="1"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31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31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Slide 2">
  <p:cSld name="Text Slide 2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32" descr="A picture containing holding, yellow, colorful,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32"/>
          <p:cNvSpPr txBox="1">
            <a:spLocks noGrp="1"/>
          </p:cNvSpPr>
          <p:nvPr>
            <p:ph type="body" idx="1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32"/>
          <p:cNvSpPr txBox="1"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32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32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ft Bar Slide 1">
  <p:cSld name="Left Bar Slide 1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6" name="Google Shape;156;p33"/>
          <p:cNvGrpSpPr/>
          <p:nvPr/>
        </p:nvGrpSpPr>
        <p:grpSpPr>
          <a:xfrm rot="10800000" flipH="1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157" name="Google Shape;157;p33"/>
            <p:cNvSpPr/>
            <p:nvPr/>
          </p:nvSpPr>
          <p:spPr>
            <a:xfrm rot="5400000" flipH="1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33"/>
            <p:cNvSpPr/>
            <p:nvPr/>
          </p:nvSpPr>
          <p:spPr>
            <a:xfrm rot="10800000" flipH="1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9" name="Google Shape;159;p33"/>
          <p:cNvSpPr txBox="1">
            <a:spLocks noGrp="1"/>
          </p:cNvSpPr>
          <p:nvPr>
            <p:ph type="body" idx="1"/>
          </p:nvPr>
        </p:nvSpPr>
        <p:spPr>
          <a:xfrm>
            <a:off x="3282203" y="1788668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0" name="Google Shape;160;p33"/>
          <p:cNvSpPr txBox="1"/>
          <p:nvPr/>
        </p:nvSpPr>
        <p:spPr>
          <a:xfrm>
            <a:off x="3282203" y="894071"/>
            <a:ext cx="6105637" cy="721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33"/>
          <p:cNvSpPr txBox="1">
            <a:spLocks noGrp="1"/>
          </p:cNvSpPr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62" name="Google Shape;162;p33" descr="A blue sky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"/>
            <a:ext cx="2465798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33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33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ft Bar Slide 2">
  <p:cSld name="Left Bar Slide 2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34"/>
          <p:cNvSpPr txBox="1">
            <a:spLocks noGrp="1"/>
          </p:cNvSpPr>
          <p:nvPr>
            <p:ph type="body" idx="1"/>
          </p:nvPr>
        </p:nvSpPr>
        <p:spPr>
          <a:xfrm>
            <a:off x="3282203" y="1788667"/>
            <a:ext cx="7929604" cy="4175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8" name="Google Shape;168;p34"/>
          <p:cNvSpPr txBox="1">
            <a:spLocks noGrp="1"/>
          </p:cNvSpPr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69" name="Google Shape;169;p34" descr="A blue sky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"/>
            <a:ext cx="24657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34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1" name="Google Shape;171;p34"/>
          <p:cNvGrpSpPr/>
          <p:nvPr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172" name="Google Shape;172;p34"/>
            <p:cNvSpPr/>
            <p:nvPr/>
          </p:nvSpPr>
          <p:spPr>
            <a:xfrm rot="-5400000" flipH="1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34"/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34"/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34"/>
            <p:cNvSpPr/>
            <p:nvPr/>
          </p:nvSpPr>
          <p:spPr>
            <a:xfrm rot="-5400000" flipH="1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6" name="Google Shape;176;p34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ixed Background 1">
  <p:cSld name="Mixed Background 1"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9" name="Google Shape;179;p35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35"/>
          <p:cNvSpPr txBox="1">
            <a:spLocks noGrp="1"/>
          </p:cNvSpPr>
          <p:nvPr>
            <p:ph type="body" idx="1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1" name="Google Shape;181;p35"/>
          <p:cNvSpPr txBox="1"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82" name="Google Shape;182;p35" descr="A blue sky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35"/>
          <p:cNvSpPr txBox="1">
            <a:spLocks noGrp="1"/>
          </p:cNvSpPr>
          <p:nvPr>
            <p:ph type="body" idx="2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84" name="Google Shape;184;p35"/>
          <p:cNvGrpSpPr/>
          <p:nvPr/>
        </p:nvGrpSpPr>
        <p:grpSpPr>
          <a:xfrm rot="10800000" flipH="1">
            <a:off x="5539549" y="5593682"/>
            <a:ext cx="522582" cy="530386"/>
            <a:chOff x="5537620" y="745237"/>
            <a:chExt cx="522582" cy="530386"/>
          </a:xfrm>
        </p:grpSpPr>
        <p:sp>
          <p:nvSpPr>
            <p:cNvPr id="185" name="Google Shape;185;p35"/>
            <p:cNvSpPr/>
            <p:nvPr/>
          </p:nvSpPr>
          <p:spPr>
            <a:xfrm rot="-54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35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7" name="Google Shape;187;p35"/>
          <p:cNvGrpSpPr/>
          <p:nvPr/>
        </p:nvGrpSpPr>
        <p:grpSpPr>
          <a:xfrm>
            <a:off x="5539549" y="745237"/>
            <a:ext cx="522582" cy="529650"/>
            <a:chOff x="5537620" y="745237"/>
            <a:chExt cx="522582" cy="529650"/>
          </a:xfrm>
        </p:grpSpPr>
        <p:sp>
          <p:nvSpPr>
            <p:cNvPr id="188" name="Google Shape;188;p35"/>
            <p:cNvSpPr/>
            <p:nvPr/>
          </p:nvSpPr>
          <p:spPr>
            <a:xfrm rot="-54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35"/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0" name="Google Shape;190;p35"/>
          <p:cNvGrpSpPr/>
          <p:nvPr/>
        </p:nvGrpSpPr>
        <p:grpSpPr>
          <a:xfrm>
            <a:off x="11086608" y="745237"/>
            <a:ext cx="522582" cy="530386"/>
            <a:chOff x="11140977" y="745237"/>
            <a:chExt cx="522582" cy="530386"/>
          </a:xfrm>
        </p:grpSpPr>
        <p:sp>
          <p:nvSpPr>
            <p:cNvPr id="191" name="Google Shape;191;p35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35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3" name="Google Shape;193;p35"/>
          <p:cNvGrpSpPr/>
          <p:nvPr/>
        </p:nvGrpSpPr>
        <p:grpSpPr>
          <a:xfrm rot="10800000" flipH="1">
            <a:off x="11086608" y="5593682"/>
            <a:ext cx="522582" cy="530386"/>
            <a:chOff x="11140977" y="745237"/>
            <a:chExt cx="522582" cy="530386"/>
          </a:xfrm>
        </p:grpSpPr>
        <p:sp>
          <p:nvSpPr>
            <p:cNvPr id="194" name="Google Shape;194;p35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35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6" name="Google Shape;196;p35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35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8"/>
          <p:cNvSpPr txBox="1">
            <a:spLocks noGrp="1"/>
          </p:cNvSpPr>
          <p:nvPr>
            <p:ph type="body" idx="1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8"/>
          <p:cNvSpPr txBox="1"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18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8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18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ixed Background 3">
  <p:cSld name="Mixed Background 3"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0" name="Google Shape;200;p36"/>
          <p:cNvGrpSpPr/>
          <p:nvPr/>
        </p:nvGrpSpPr>
        <p:grpSpPr>
          <a:xfrm>
            <a:off x="5539549" y="745237"/>
            <a:ext cx="522582" cy="530386"/>
            <a:chOff x="5537620" y="745237"/>
            <a:chExt cx="522582" cy="530386"/>
          </a:xfrm>
        </p:grpSpPr>
        <p:sp>
          <p:nvSpPr>
            <p:cNvPr id="201" name="Google Shape;201;p36"/>
            <p:cNvSpPr/>
            <p:nvPr/>
          </p:nvSpPr>
          <p:spPr>
            <a:xfrm rot="-54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36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3" name="Google Shape;203;p36"/>
          <p:cNvGrpSpPr/>
          <p:nvPr/>
        </p:nvGrpSpPr>
        <p:grpSpPr>
          <a:xfrm rot="10800000" flipH="1">
            <a:off x="5539549" y="5593682"/>
            <a:ext cx="522582" cy="530386"/>
            <a:chOff x="5537620" y="745237"/>
            <a:chExt cx="522582" cy="530386"/>
          </a:xfrm>
        </p:grpSpPr>
        <p:sp>
          <p:nvSpPr>
            <p:cNvPr id="204" name="Google Shape;204;p36"/>
            <p:cNvSpPr/>
            <p:nvPr/>
          </p:nvSpPr>
          <p:spPr>
            <a:xfrm rot="-54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36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6" name="Google Shape;206;p36"/>
          <p:cNvGrpSpPr/>
          <p:nvPr/>
        </p:nvGrpSpPr>
        <p:grpSpPr>
          <a:xfrm>
            <a:off x="11086608" y="745237"/>
            <a:ext cx="522582" cy="530386"/>
            <a:chOff x="11140977" y="745237"/>
            <a:chExt cx="522582" cy="530386"/>
          </a:xfrm>
        </p:grpSpPr>
        <p:sp>
          <p:nvSpPr>
            <p:cNvPr id="207" name="Google Shape;207;p36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36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9" name="Google Shape;209;p36"/>
          <p:cNvGrpSpPr/>
          <p:nvPr/>
        </p:nvGrpSpPr>
        <p:grpSpPr>
          <a:xfrm rot="10800000" flipH="1">
            <a:off x="11086608" y="5593682"/>
            <a:ext cx="522582" cy="530386"/>
            <a:chOff x="11140977" y="745237"/>
            <a:chExt cx="522582" cy="530386"/>
          </a:xfrm>
        </p:grpSpPr>
        <p:sp>
          <p:nvSpPr>
            <p:cNvPr id="210" name="Google Shape;210;p36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36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2" name="Google Shape;212;p36"/>
          <p:cNvSpPr txBox="1">
            <a:spLocks noGrp="1"/>
          </p:cNvSpPr>
          <p:nvPr>
            <p:ph type="body" idx="1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13" name="Google Shape;213;p36" descr="A blue sky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"/>
            <a:ext cx="506587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36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6"/>
          <p:cNvSpPr txBox="1">
            <a:spLocks noGrp="1"/>
          </p:cNvSpPr>
          <p:nvPr>
            <p:ph type="body" idx="2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6" name="Google Shape;216;p36"/>
          <p:cNvSpPr txBox="1"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36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36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ll-out Slide">
  <p:cSld name="Call-out Slid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9"/>
          <p:cNvSpPr txBox="1">
            <a:spLocks noGrp="1"/>
          </p:cNvSpPr>
          <p:nvPr>
            <p:ph type="body" idx="1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4" name="Google Shape;24;p19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19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Corners">
  <p:cSld name="Four Corner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" name="Google Shape;28;p20"/>
          <p:cNvGrpSpPr/>
          <p:nvPr/>
        </p:nvGrpSpPr>
        <p:grpSpPr>
          <a:xfrm rot="10800000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29" name="Google Shape;29;p20"/>
            <p:cNvSpPr/>
            <p:nvPr/>
          </p:nvSpPr>
          <p:spPr>
            <a:xfrm rot="-54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20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" name="Google Shape;31;p20"/>
          <p:cNvGrpSpPr/>
          <p:nvPr/>
        </p:nvGrpSpPr>
        <p:grpSpPr>
          <a:xfrm rot="10800000" flipH="1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32" name="Google Shape;32;p20"/>
            <p:cNvSpPr/>
            <p:nvPr/>
          </p:nvSpPr>
          <p:spPr>
            <a:xfrm rot="-54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20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4" name="Google Shape;34;p20"/>
          <p:cNvGrpSpPr/>
          <p:nvPr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35" name="Google Shape;35;p20"/>
            <p:cNvSpPr/>
            <p:nvPr/>
          </p:nvSpPr>
          <p:spPr>
            <a:xfrm rot="-54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36;p20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7" name="Google Shape;37;p20"/>
          <p:cNvSpPr txBox="1">
            <a:spLocks noGrp="1"/>
          </p:cNvSpPr>
          <p:nvPr>
            <p:ph type="body" idx="1"/>
          </p:nvPr>
        </p:nvSpPr>
        <p:spPr>
          <a:xfrm>
            <a:off x="2418591" y="2310784"/>
            <a:ext cx="7510717" cy="33944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20"/>
          <p:cNvSpPr txBox="1">
            <a:spLocks noGrp="1"/>
          </p:cNvSpPr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 sz="36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39" name="Google Shape;39;p20"/>
          <p:cNvGrpSpPr/>
          <p:nvPr/>
        </p:nvGrpSpPr>
        <p:grpSpPr>
          <a:xfrm rot="-5400000" flipH="1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40" name="Google Shape;40;p20"/>
            <p:cNvSpPr/>
            <p:nvPr/>
          </p:nvSpPr>
          <p:spPr>
            <a:xfrm rot="-5400000" flipH="1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20"/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2" name="Google Shape;42;p20"/>
          <p:cNvSpPr txBox="1"/>
          <p:nvPr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20"/>
          <p:cNvSpPr txBox="1"/>
          <p:nvPr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Slide 4">
  <p:cSld name="Photo Slide 4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21"/>
          <p:cNvSpPr>
            <a:spLocks noGrp="1"/>
          </p:cNvSpPr>
          <p:nvPr>
            <p:ph type="pic" idx="2"/>
          </p:nvPr>
        </p:nvSpPr>
        <p:spPr>
          <a:xfrm>
            <a:off x="3893905" y="537158"/>
            <a:ext cx="7570949" cy="5799726"/>
          </a:xfrm>
          <a:prstGeom prst="corner">
            <a:avLst>
              <a:gd name="adj1" fmla="val 83572"/>
              <a:gd name="adj2" fmla="val 113968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7" name="Google Shape;47;p21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21"/>
          <p:cNvSpPr txBox="1"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1"/>
          <p:cNvSpPr txBox="1">
            <a:spLocks noGrp="1"/>
          </p:cNvSpPr>
          <p:nvPr>
            <p:ph type="body" idx="1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grpSp>
        <p:nvGrpSpPr>
          <p:cNvPr id="50" name="Google Shape;50;p21"/>
          <p:cNvGrpSpPr/>
          <p:nvPr/>
        </p:nvGrpSpPr>
        <p:grpSpPr>
          <a:xfrm>
            <a:off x="3893905" y="434340"/>
            <a:ext cx="7570948" cy="1059565"/>
            <a:chOff x="3893905" y="434339"/>
            <a:chExt cx="7570948" cy="1059565"/>
          </a:xfrm>
        </p:grpSpPr>
        <p:sp>
          <p:nvSpPr>
            <p:cNvPr id="51" name="Google Shape;51;p21"/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52;p21"/>
            <p:cNvSpPr/>
            <p:nvPr/>
          </p:nvSpPr>
          <p:spPr>
            <a:xfrm rot="5400000" flipH="1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53;p21"/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4" name="Google Shape;54;p21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ixed Background 2">
  <p:cSld name="Mixed Background 2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" name="Google Shape;57;p22" descr="A blue sky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22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22"/>
          <p:cNvSpPr txBox="1">
            <a:spLocks noGrp="1"/>
          </p:cNvSpPr>
          <p:nvPr>
            <p:ph type="body" idx="1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61" name="Google Shape;61;p22"/>
          <p:cNvGrpSpPr/>
          <p:nvPr/>
        </p:nvGrpSpPr>
        <p:grpSpPr>
          <a:xfrm rot="10800000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62" name="Google Shape;62;p22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22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4" name="Google Shape;64;p22"/>
          <p:cNvGrpSpPr/>
          <p:nvPr/>
        </p:nvGrpSpPr>
        <p:grpSpPr>
          <a:xfrm rot="10800000" flipH="1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65" name="Google Shape;65;p22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22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7" name="Google Shape;67;p22"/>
          <p:cNvGrpSpPr/>
          <p:nvPr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68" name="Google Shape;68;p22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22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0" name="Google Shape;70;p22"/>
          <p:cNvGrpSpPr/>
          <p:nvPr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71" name="Google Shape;71;p22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22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3" name="Google Shape;73;p22"/>
          <p:cNvSpPr txBox="1">
            <a:spLocks noGrp="1"/>
          </p:cNvSpPr>
          <p:nvPr>
            <p:ph type="body" idx="2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22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2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Background">
  <p:cSld name="Only Background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3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23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-column slide">
  <p:cSld name="Two-column slide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4"/>
          <p:cNvSpPr txBox="1">
            <a:spLocks noGrp="1"/>
          </p:cNvSpPr>
          <p:nvPr>
            <p:ph type="body" idx="1"/>
          </p:nvPr>
        </p:nvSpPr>
        <p:spPr>
          <a:xfrm>
            <a:off x="1590222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81" name="Google Shape;81;p24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4"/>
          <p:cNvSpPr txBox="1"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4"/>
          <p:cNvSpPr txBox="1">
            <a:spLocks noGrp="1"/>
          </p:cNvSpPr>
          <p:nvPr>
            <p:ph type="body" idx="2"/>
          </p:nvPr>
        </p:nvSpPr>
        <p:spPr>
          <a:xfrm>
            <a:off x="6352016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24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24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Slide 1">
  <p:cSld name="Photo Slide 1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5"/>
          <p:cNvSpPr>
            <a:spLocks noGrp="1"/>
          </p:cNvSpPr>
          <p:nvPr>
            <p:ph type="pic" idx="2"/>
          </p:nvPr>
        </p:nvSpPr>
        <p:spPr>
          <a:xfrm flipH="1">
            <a:off x="3721834" y="880677"/>
            <a:ext cx="7988142" cy="5366010"/>
          </a:xfrm>
          <a:prstGeom prst="corner">
            <a:avLst>
              <a:gd name="adj1" fmla="val 57242"/>
              <a:gd name="adj2" fmla="val 95740"/>
            </a:avLst>
          </a:prstGeom>
          <a:blipFill rotWithShape="0">
            <a:blip r:embed="rId2">
              <a:alphaModFix amt="0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" name="Google Shape;88;p25"/>
          <p:cNvSpPr txBox="1">
            <a:spLocks noGrp="1"/>
          </p:cNvSpPr>
          <p:nvPr>
            <p:ph type="body" idx="1"/>
          </p:nvPr>
        </p:nvSpPr>
        <p:spPr>
          <a:xfrm>
            <a:off x="839788" y="2951929"/>
            <a:ext cx="2469469" cy="3041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9" name="Google Shape;89;p25"/>
          <p:cNvSpPr txBox="1">
            <a:spLocks noGrp="1"/>
          </p:cNvSpPr>
          <p:nvPr>
            <p:ph type="title"/>
          </p:nvPr>
        </p:nvSpPr>
        <p:spPr>
          <a:xfrm>
            <a:off x="839788" y="748430"/>
            <a:ext cx="4720887" cy="1854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90" name="Google Shape;90;p25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1" name="Google Shape;91;p25"/>
          <p:cNvGrpSpPr/>
          <p:nvPr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92" name="Google Shape;92;p25"/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25"/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25"/>
            <p:cNvSpPr/>
            <p:nvPr/>
          </p:nvSpPr>
          <p:spPr>
            <a:xfrm rot="-54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25"/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6" name="Google Shape;96;p25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2" name="Google Shape;12;p16" descr="A blue sky&#10;&#10;Description automatically generated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0" y="3060"/>
            <a:ext cx="12192000" cy="685494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"/>
          <p:cNvSpPr txBox="1">
            <a:spLocks noGrp="1"/>
          </p:cNvSpPr>
          <p:nvPr>
            <p:ph type="title"/>
          </p:nvPr>
        </p:nvSpPr>
        <p:spPr>
          <a:xfrm>
            <a:off x="859175" y="3912175"/>
            <a:ext cx="10555500" cy="11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jTLEX 3.0: Visualization for the TLEX Algorithm</a:t>
            </a:r>
            <a:endParaRPr/>
          </a:p>
        </p:txBody>
      </p:sp>
      <p:pic>
        <p:nvPicPr>
          <p:cNvPr id="224" name="Google Shape;224;p1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66603" y="2240270"/>
            <a:ext cx="4658794" cy="895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9"/>
          <p:cNvSpPr txBox="1">
            <a:spLocks noGrp="1"/>
          </p:cNvSpPr>
          <p:nvPr>
            <p:ph type="title"/>
          </p:nvPr>
        </p:nvSpPr>
        <p:spPr>
          <a:xfrm>
            <a:off x="545290" y="228962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n-US"/>
              <a:t>Sequence Diagrams</a:t>
            </a:r>
            <a:endParaRPr/>
          </a:p>
        </p:txBody>
      </p:sp>
      <p:sp>
        <p:nvSpPr>
          <p:cNvPr id="290" name="Google Shape;290;p9"/>
          <p:cNvSpPr txBox="1">
            <a:spLocks noGrp="1"/>
          </p:cNvSpPr>
          <p:nvPr>
            <p:ph type="body" idx="1"/>
          </p:nvPr>
        </p:nvSpPr>
        <p:spPr>
          <a:xfrm>
            <a:off x="545290" y="946231"/>
            <a:ext cx="3802775" cy="41869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b="1"/>
              <a:t>There are two ways to interact with the TLEX application.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AutoNum type="arabicPeriod"/>
            </a:pPr>
            <a:r>
              <a:rPr lang="en-US"/>
              <a:t>Upload TimeML file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AutoNum type="arabicPeriod"/>
            </a:pPr>
            <a:r>
              <a:rPr lang="en-US"/>
              <a:t>Paste content of the TimeML file.</a:t>
            </a:r>
            <a:endParaRPr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/>
              <a:t>Both use cases generate the same output and are use for the convenience of the user.</a:t>
            </a:r>
            <a:endParaRPr/>
          </a:p>
        </p:txBody>
      </p:sp>
      <p:pic>
        <p:nvPicPr>
          <p:cNvPr id="291" name="Google Shape;291;p9" descr="Diagram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91488" y="1004106"/>
            <a:ext cx="7004163" cy="45296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10"/>
          <p:cNvSpPr txBox="1">
            <a:spLocks noGrp="1"/>
          </p:cNvSpPr>
          <p:nvPr>
            <p:ph type="body" idx="1"/>
          </p:nvPr>
        </p:nvSpPr>
        <p:spPr>
          <a:xfrm>
            <a:off x="2418591" y="2310784"/>
            <a:ext cx="7510717" cy="33944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r>
              <a:rPr lang="en-US"/>
              <a:t>TODO</a:t>
            </a:r>
            <a:endParaRPr/>
          </a:p>
        </p:txBody>
      </p:sp>
      <p:sp>
        <p:nvSpPr>
          <p:cNvPr id="297" name="Google Shape;297;p10"/>
          <p:cNvSpPr txBox="1">
            <a:spLocks noGrp="1"/>
          </p:cNvSpPr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System Design: Architecture</a:t>
            </a:r>
            <a:endParaRPr/>
          </a:p>
        </p:txBody>
      </p:sp>
      <p:pic>
        <p:nvPicPr>
          <p:cNvPr id="298" name="Google Shape;298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96650" y="777875"/>
            <a:ext cx="9306399" cy="5108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Google Shape;303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9601" y="104172"/>
            <a:ext cx="9667474" cy="6212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Google Shape;308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8360" y="1438779"/>
            <a:ext cx="5439682" cy="4650812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12"/>
          <p:cNvSpPr txBox="1">
            <a:spLocks noGrp="1"/>
          </p:cNvSpPr>
          <p:nvPr>
            <p:ph type="title"/>
          </p:nvPr>
        </p:nvSpPr>
        <p:spPr>
          <a:xfrm>
            <a:off x="1632450" y="525333"/>
            <a:ext cx="9444600" cy="1092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Algorithm: Detecting Inconsistent Subgraphs</a:t>
            </a:r>
            <a:endParaRPr/>
          </a:p>
        </p:txBody>
      </p:sp>
      <p:pic>
        <p:nvPicPr>
          <p:cNvPr id="310" name="Google Shape;310;p12" descr="Chart, bubble chart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r="39638"/>
          <a:stretch/>
        </p:blipFill>
        <p:spPr>
          <a:xfrm>
            <a:off x="6788187" y="1438779"/>
            <a:ext cx="4288863" cy="4294207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p12"/>
          <p:cNvSpPr/>
          <p:nvPr/>
        </p:nvSpPr>
        <p:spPr>
          <a:xfrm>
            <a:off x="7592993" y="2615878"/>
            <a:ext cx="729205" cy="474562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12"/>
          <p:cNvSpPr txBox="1"/>
          <p:nvPr/>
        </p:nvSpPr>
        <p:spPr>
          <a:xfrm>
            <a:off x="8322198" y="2688847"/>
            <a:ext cx="1608880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label indicates consistency of the partition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Google Shape;317;p13"/>
          <p:cNvPicPr preferRelativeResize="0"/>
          <p:nvPr/>
        </p:nvPicPr>
        <p:blipFill rotWithShape="1">
          <a:blip r:embed="rId3">
            <a:alphaModFix/>
          </a:blip>
          <a:srcRect t="2659"/>
          <a:stretch/>
        </p:blipFill>
        <p:spPr>
          <a:xfrm>
            <a:off x="1396150" y="1562582"/>
            <a:ext cx="9450851" cy="4236334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13"/>
          <p:cNvSpPr txBox="1">
            <a:spLocks noGrp="1"/>
          </p:cNvSpPr>
          <p:nvPr>
            <p:ph type="title"/>
          </p:nvPr>
        </p:nvSpPr>
        <p:spPr>
          <a:xfrm>
            <a:off x="1132800" y="733599"/>
            <a:ext cx="9926400" cy="828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Algorithm: Identifying</a:t>
            </a:r>
            <a:r>
              <a:rPr lang="en-US" sz="2300"/>
              <a:t> </a:t>
            </a:r>
            <a:r>
              <a:rPr lang="en-US"/>
              <a:t>Indeterminacies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Google Shape;323;p14" descr="Table&#10;&#10;Description automatically generated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729625" y="729204"/>
            <a:ext cx="9006000" cy="51120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15"/>
          <p:cNvSpPr txBox="1">
            <a:spLocks noGrp="1"/>
          </p:cNvSpPr>
          <p:nvPr>
            <p:ph type="body" idx="1"/>
          </p:nvPr>
        </p:nvSpPr>
        <p:spPr>
          <a:xfrm>
            <a:off x="1006998" y="1493134"/>
            <a:ext cx="10174146" cy="4785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</a:pPr>
            <a:r>
              <a:rPr lang="en-US"/>
              <a:t>jTLEX 3.0 handles graphic display of the elements obtained using timeline extraction algorithm (TLEX)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</a:pPr>
            <a:r>
              <a:rPr lang="en-US"/>
              <a:t>The main timeline is displayed in form of a directed  graph, where each node is identified by unique ID 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</a:pPr>
            <a:r>
              <a:rPr lang="en-US"/>
              <a:t>Additional information is displayed by clicking each node 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</a:pPr>
            <a:r>
              <a:rPr lang="en-US"/>
              <a:t>The list of all the partitions is displayed, with the option of viewing each consistent partition in the form of a timeline</a:t>
            </a:r>
            <a:endParaRPr/>
          </a:p>
        </p:txBody>
      </p:sp>
      <p:sp>
        <p:nvSpPr>
          <p:cNvPr id="329" name="Google Shape;329;p15"/>
          <p:cNvSpPr txBox="1"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Summary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"/>
          <p:cNvSpPr txBox="1">
            <a:spLocks noGrp="1"/>
          </p:cNvSpPr>
          <p:nvPr>
            <p:ph type="body" idx="1"/>
          </p:nvPr>
        </p:nvSpPr>
        <p:spPr>
          <a:xfrm>
            <a:off x="1682275" y="1300100"/>
            <a:ext cx="8984400" cy="503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lang="en-US" u="sng" dirty="0"/>
              <a:t>CAPSTONE II			CAPSTONE I</a:t>
            </a:r>
            <a:endParaRPr u="sng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lang="en-US" dirty="0"/>
              <a:t>Luis Robaina 			Ismael Clark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lang="en-US" dirty="0"/>
              <a:t>Emmanuel Garcia		Victoria Fernandez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lang="en-US" dirty="0" err="1"/>
              <a:t>Antonela</a:t>
            </a:r>
            <a:r>
              <a:rPr lang="en-US" dirty="0"/>
              <a:t> </a:t>
            </a:r>
            <a:r>
              <a:rPr lang="en-US" dirty="0" err="1"/>
              <a:t>Radas</a:t>
            </a:r>
            <a:r>
              <a:rPr lang="en-US" dirty="0"/>
              <a:t>			Leandro Estevez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lang="en-US" dirty="0"/>
              <a:t>Ronald Pena 			Jared Hummer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lang="en-US" dirty="0"/>
              <a:t>Pedro Diaz					</a:t>
            </a:r>
            <a:endParaRPr dirty="0"/>
          </a:p>
        </p:txBody>
      </p:sp>
      <p:sp>
        <p:nvSpPr>
          <p:cNvPr id="230" name="Google Shape;230;p2"/>
          <p:cNvSpPr txBox="1">
            <a:spLocks noGrp="1"/>
          </p:cNvSpPr>
          <p:nvPr>
            <p:ph type="title"/>
          </p:nvPr>
        </p:nvSpPr>
        <p:spPr>
          <a:xfrm>
            <a:off x="1603722" y="103635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Meet Our Team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"/>
          <p:cNvSpPr txBox="1">
            <a:spLocks noGrp="1"/>
          </p:cNvSpPr>
          <p:nvPr>
            <p:ph type="body" idx="1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About jTLEX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6" name="Google Shape;236;p3"/>
          <p:cNvGrpSpPr/>
          <p:nvPr/>
        </p:nvGrpSpPr>
        <p:grpSpPr>
          <a:xfrm>
            <a:off x="2555362" y="2291874"/>
            <a:ext cx="487681" cy="2279905"/>
            <a:chOff x="1975104" y="2011680"/>
            <a:chExt cx="487681" cy="2779777"/>
          </a:xfrm>
        </p:grpSpPr>
        <p:sp>
          <p:nvSpPr>
            <p:cNvPr id="237" name="Google Shape;237;p3"/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3"/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3"/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40" name="Google Shape;240;p3"/>
          <p:cNvGrpSpPr/>
          <p:nvPr/>
        </p:nvGrpSpPr>
        <p:grpSpPr>
          <a:xfrm rot="10800000">
            <a:off x="9148955" y="2291874"/>
            <a:ext cx="487681" cy="2279905"/>
            <a:chOff x="1975104" y="2011680"/>
            <a:chExt cx="487681" cy="2779777"/>
          </a:xfrm>
        </p:grpSpPr>
        <p:sp>
          <p:nvSpPr>
            <p:cNvPr id="241" name="Google Shape;241;p3"/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3"/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3"/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"/>
          <p:cNvSpPr txBox="1">
            <a:spLocks noGrp="1"/>
          </p:cNvSpPr>
          <p:nvPr>
            <p:ph type="body" idx="1"/>
          </p:nvPr>
        </p:nvSpPr>
        <p:spPr>
          <a:xfrm>
            <a:off x="199450" y="483703"/>
            <a:ext cx="11660100" cy="60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Courier New"/>
              <a:buChar char="o"/>
            </a:pPr>
            <a:r>
              <a:rPr lang="en-US"/>
              <a:t>During Fall 2020 &amp; Spring 2021, the jTLEX team worked on the java implementation of the TLEX algorithm (jTLEX).</a:t>
            </a:r>
            <a:endParaRPr/>
          </a:p>
          <a:p>
            <a:pPr marL="457200"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o"/>
            </a:pPr>
            <a:r>
              <a:rPr lang="en-US"/>
              <a:t>TLEX is an algorithm that allows researchers in Natural Language Processing (NLP) and other fields to analyze TimeML annotated files to find inconsistencies, indeterminacies, and build timelines.</a:t>
            </a:r>
            <a:endParaRPr/>
          </a:p>
          <a:p>
            <a:pPr marL="457200"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Courier New"/>
              <a:buChar char="o"/>
            </a:pPr>
            <a:r>
              <a:rPr lang="en-US"/>
              <a:t>jTLEX successfully implements the TLEX algorithm but lacks visualization tools that allow for ease of interpretation.</a:t>
            </a:r>
            <a:endParaRPr/>
          </a:p>
          <a:p>
            <a:pPr marL="457200"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o"/>
            </a:pPr>
            <a:r>
              <a:rPr lang="en-US"/>
              <a:t>Timelines are important constructs in Natural Language Processing (NLP), a timeline gives a total ordering of events and times.</a:t>
            </a:r>
            <a:endParaRPr/>
          </a:p>
          <a:p>
            <a:pPr marL="457200" lvl="0" indent="-457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Courier New"/>
              <a:buChar char="o"/>
            </a:pPr>
            <a:r>
              <a:rPr lang="en-US"/>
              <a:t>The engineering efforts behind jTLEX 3.0 are aimed at providing a web visualization tool for the TLEX algorithm.</a:t>
            </a:r>
            <a:endParaRPr/>
          </a:p>
        </p:txBody>
      </p:sp>
      <p:sp>
        <p:nvSpPr>
          <p:cNvPr id="249" name="Google Shape;249;p4"/>
          <p:cNvSpPr txBox="1">
            <a:spLocks noGrp="1"/>
          </p:cNvSpPr>
          <p:nvPr>
            <p:ph type="title"/>
          </p:nvPr>
        </p:nvSpPr>
        <p:spPr>
          <a:xfrm>
            <a:off x="305249" y="103673"/>
            <a:ext cx="4613991" cy="428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11111"/>
              <a:buFont typeface="Arial"/>
              <a:buNone/>
            </a:pPr>
            <a:r>
              <a:rPr lang="en-US"/>
              <a:t>Problem Definition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Google Shape;255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56588" y="1351475"/>
            <a:ext cx="7278824" cy="4788449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6"/>
          <p:cNvSpPr txBox="1">
            <a:spLocks noGrp="1"/>
          </p:cNvSpPr>
          <p:nvPr>
            <p:ph type="title"/>
          </p:nvPr>
        </p:nvSpPr>
        <p:spPr>
          <a:xfrm>
            <a:off x="2101900" y="478177"/>
            <a:ext cx="7827300" cy="118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 b="1"/>
              <a:t>jTLEX 3.0 Use Case Diagram</a:t>
            </a:r>
            <a:endParaRPr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p7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2923" r="14953"/>
          <a:stretch/>
        </p:blipFill>
        <p:spPr>
          <a:xfrm>
            <a:off x="4260580" y="605933"/>
            <a:ext cx="7570800" cy="579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262" name="Google Shape;262;p7"/>
          <p:cNvSpPr txBox="1">
            <a:spLocks noGrp="1"/>
          </p:cNvSpPr>
          <p:nvPr>
            <p:ph type="title"/>
          </p:nvPr>
        </p:nvSpPr>
        <p:spPr>
          <a:xfrm>
            <a:off x="906899" y="482200"/>
            <a:ext cx="2313300" cy="5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-US"/>
              <a:t>Main Use Case</a:t>
            </a:r>
            <a:endParaRPr/>
          </a:p>
        </p:txBody>
      </p:sp>
      <p:sp>
        <p:nvSpPr>
          <p:cNvPr id="263" name="Google Shape;263;p7"/>
          <p:cNvSpPr txBox="1">
            <a:spLocks noGrp="1"/>
          </p:cNvSpPr>
          <p:nvPr>
            <p:ph type="body" idx="1"/>
          </p:nvPr>
        </p:nvSpPr>
        <p:spPr>
          <a:xfrm>
            <a:off x="107400" y="1262450"/>
            <a:ext cx="3912300" cy="46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</a:pPr>
            <a:r>
              <a:rPr lang="en-US" b="1"/>
              <a:t>The NLP Researcher wants a visual tool that allows easy interpretation of TimeML files.</a:t>
            </a:r>
            <a:endParaRPr b="1"/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</a:pPr>
            <a:r>
              <a:rPr lang="en-US" b="1"/>
              <a:t>The jTLEX frontend system includes the following features:</a:t>
            </a:r>
            <a:endParaRPr b="1"/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</a:pPr>
            <a:endParaRPr b="1"/>
          </a:p>
          <a:p>
            <a:pPr marL="457200" lvl="0" indent="-330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-US" b="1"/>
              <a:t>Information Page with description of the algorithm</a:t>
            </a:r>
            <a:endParaRPr b="1"/>
          </a:p>
          <a:p>
            <a:pPr marL="457200" lvl="0" indent="-330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-US" b="1"/>
              <a:t>TimeML Graph rendering component</a:t>
            </a:r>
            <a:endParaRPr b="1"/>
          </a:p>
          <a:p>
            <a:pPr marL="457200" lvl="0" indent="-330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-US" b="1"/>
              <a:t>Partitions rendering component</a:t>
            </a:r>
            <a:endParaRPr b="1"/>
          </a:p>
          <a:p>
            <a:pPr marL="457200" lvl="0" indent="-330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-US" b="1"/>
              <a:t>Timeline rendering component</a:t>
            </a:r>
            <a:endParaRPr b="1"/>
          </a:p>
          <a:p>
            <a:pPr marL="457200" lvl="0" indent="-330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-US" b="1"/>
              <a:t>Consistency label</a:t>
            </a:r>
            <a:endParaRPr b="1"/>
          </a:p>
          <a:p>
            <a:pPr marL="457200" lvl="0" indent="-330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-US" b="1"/>
              <a:t>Labeled TimeML edges</a:t>
            </a:r>
            <a:endParaRPr b="1"/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8"/>
          <p:cNvSpPr txBox="1">
            <a:spLocks noGrp="1"/>
          </p:cNvSpPr>
          <p:nvPr>
            <p:ph type="body" idx="1"/>
          </p:nvPr>
        </p:nvSpPr>
        <p:spPr>
          <a:xfrm>
            <a:off x="2418591" y="2310784"/>
            <a:ext cx="7510717" cy="33944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  <a:endParaRPr/>
          </a:p>
        </p:txBody>
      </p:sp>
      <p:sp>
        <p:nvSpPr>
          <p:cNvPr id="269" name="Google Shape;269;p8"/>
          <p:cNvSpPr txBox="1">
            <a:spLocks noGrp="1"/>
          </p:cNvSpPr>
          <p:nvPr>
            <p:ph type="title"/>
          </p:nvPr>
        </p:nvSpPr>
        <p:spPr>
          <a:xfrm>
            <a:off x="1651477" y="692175"/>
            <a:ext cx="9379500" cy="8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TimeML Graph</a:t>
            </a:r>
            <a:endParaRPr/>
          </a:p>
        </p:txBody>
      </p:sp>
      <p:pic>
        <p:nvPicPr>
          <p:cNvPr id="270" name="Google Shape;270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01575" y="1396150"/>
            <a:ext cx="10154102" cy="4651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e7647d299e_0_3"/>
          <p:cNvSpPr txBox="1">
            <a:spLocks noGrp="1"/>
          </p:cNvSpPr>
          <p:nvPr>
            <p:ph type="title"/>
          </p:nvPr>
        </p:nvSpPr>
        <p:spPr>
          <a:xfrm>
            <a:off x="1246900" y="579226"/>
            <a:ext cx="9679200" cy="8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/>
              <a:t>Partitions</a:t>
            </a:r>
            <a:endParaRPr/>
          </a:p>
        </p:txBody>
      </p:sp>
      <p:pic>
        <p:nvPicPr>
          <p:cNvPr id="277" name="Google Shape;277;ge7647d299e_0_3" descr="Chart, bubble char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33202" y="1289572"/>
            <a:ext cx="9125595" cy="45903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e7647d299e_0_9"/>
          <p:cNvSpPr txBox="1">
            <a:spLocks noGrp="1"/>
          </p:cNvSpPr>
          <p:nvPr>
            <p:ph type="title"/>
          </p:nvPr>
        </p:nvSpPr>
        <p:spPr>
          <a:xfrm>
            <a:off x="1059875" y="665075"/>
            <a:ext cx="9975300" cy="8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/>
              <a:t>Timelines</a:t>
            </a:r>
            <a:endParaRPr/>
          </a:p>
        </p:txBody>
      </p:sp>
      <p:pic>
        <p:nvPicPr>
          <p:cNvPr id="284" name="Google Shape;284;ge7647d299e_0_9" descr="Graphical user interface,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08276" y="1353525"/>
            <a:ext cx="8975447" cy="4514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382</Words>
  <Application>Microsoft Macintosh PowerPoint</Application>
  <PresentationFormat>Widescreen</PresentationFormat>
  <Paragraphs>52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Courier New</vt:lpstr>
      <vt:lpstr>FIU Real Triumphs Template</vt:lpstr>
      <vt:lpstr>jTLEX 3.0: Visualization for the TLEX Algorithm</vt:lpstr>
      <vt:lpstr>Meet Our Team</vt:lpstr>
      <vt:lpstr>PowerPoint Presentation</vt:lpstr>
      <vt:lpstr>Problem Definition</vt:lpstr>
      <vt:lpstr>jTLEX 3.0 Use Case Diagram</vt:lpstr>
      <vt:lpstr>Main Use Case</vt:lpstr>
      <vt:lpstr>TimeML Graph</vt:lpstr>
      <vt:lpstr>Partitions</vt:lpstr>
      <vt:lpstr>Timelines</vt:lpstr>
      <vt:lpstr>Sequence Diagrams</vt:lpstr>
      <vt:lpstr>System Design: Architecture</vt:lpstr>
      <vt:lpstr>PowerPoint Presentation</vt:lpstr>
      <vt:lpstr>Algorithm: Detecting Inconsistent Subgraphs</vt:lpstr>
      <vt:lpstr>Algorithm: Identifying Indeterminacies</vt:lpstr>
      <vt:lpstr>PowerPoint Presentation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jTLEX 3.0: Visualization for the TLEX Algorithm</dc:title>
  <dc:creator>Andrea Plasencia</dc:creator>
  <cp:lastModifiedBy>Luis Robaina</cp:lastModifiedBy>
  <cp:revision>1</cp:revision>
  <dcterms:created xsi:type="dcterms:W3CDTF">2020-08-12T18:54:24Z</dcterms:created>
  <dcterms:modified xsi:type="dcterms:W3CDTF">2021-08-02T17:01:38Z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