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 roundtripDataSignature="AMtx7mh8AGpTv7krK0XdQdFlMJaXG4ly2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7ADCC11-686C-4541-84CB-CE856936AF61}">
  <a:tblStyle styleId="{E7ADCC11-686C-4541-84CB-CE856936AF61}"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1957EE18-2A59-4136-9D21-334563E8FC62}"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3" l="0" r="88418" t="0"/>
          <a:stretch/>
        </p:blipFill>
        <p:spPr>
          <a:xfrm>
            <a:off x="0" y="0"/>
            <a:ext cx="5618095" cy="32918399"/>
          </a:xfrm>
          <a:prstGeom prst="rect">
            <a:avLst/>
          </a:prstGeom>
          <a:noFill/>
          <a:ln>
            <a:noFill/>
          </a:ln>
        </p:spPr>
      </p:pic>
      <p:sp>
        <p:nvSpPr>
          <p:cNvPr id="19" name="Google Shape;19;p3"/>
          <p:cNvSpPr txBox="1"/>
          <p:nvPr/>
        </p:nvSpPr>
        <p:spPr>
          <a:xfrm>
            <a:off x="6912862" y="2555688"/>
            <a:ext cx="34987152"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20" name="Google Shape;20;p3"/>
          <p:cNvSpPr/>
          <p:nvPr/>
        </p:nvSpPr>
        <p:spPr>
          <a:xfrm rot="-5400000">
            <a:off x="-1067702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21" name="Google Shape;21;p3"/>
          <p:cNvGrpSpPr/>
          <p:nvPr/>
        </p:nvGrpSpPr>
        <p:grpSpPr>
          <a:xfrm flipH="1">
            <a:off x="41218359" y="992179"/>
            <a:ext cx="1881295" cy="2545853"/>
            <a:chOff x="2645664" y="2011680"/>
            <a:chExt cx="735606" cy="746592"/>
          </a:xfrm>
        </p:grpSpPr>
        <p:sp>
          <p:nvSpPr>
            <p:cNvPr id="22" name="Google Shape;22;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3" name="Google Shape;23;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24" name="Google Shape;24;p3"/>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25" name="Google Shape;25;p3"/>
          <p:cNvPicPr preferRelativeResize="0"/>
          <p:nvPr/>
        </p:nvPicPr>
        <p:blipFill rotWithShape="1">
          <a:blip r:embed="rId3">
            <a:alphaModFix/>
          </a:blip>
          <a:srcRect b="0" l="0" r="0" t="0"/>
          <a:stretch/>
        </p:blipFill>
        <p:spPr>
          <a:xfrm>
            <a:off x="955097" y="28947041"/>
            <a:ext cx="3641446" cy="312689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6" name="Shape 26"/>
        <p:cNvGrpSpPr/>
        <p:nvPr/>
      </p:nvGrpSpPr>
      <p:grpSpPr>
        <a:xfrm>
          <a:off x="0" y="0"/>
          <a:ext cx="0" cy="0"/>
          <a:chOff x="0" y="0"/>
          <a:chExt cx="0" cy="0"/>
        </a:xfrm>
      </p:grpSpPr>
      <p:pic>
        <p:nvPicPr>
          <p:cNvPr descr="A picture containing bird&#10;&#10;Description automatically generated" id="27" name="Google Shape;27;p4"/>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28" name="Google Shape;28;p4"/>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29" name="Google Shape;29;p4"/>
          <p:cNvGrpSpPr/>
          <p:nvPr/>
        </p:nvGrpSpPr>
        <p:grpSpPr>
          <a:xfrm>
            <a:off x="41216986" y="1016366"/>
            <a:ext cx="1881295" cy="2545855"/>
            <a:chOff x="11140977" y="745237"/>
            <a:chExt cx="522582" cy="530386"/>
          </a:xfrm>
        </p:grpSpPr>
        <p:sp>
          <p:nvSpPr>
            <p:cNvPr id="30" name="Google Shape;30;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31" name="Google Shape;31;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pic>
        <p:nvPicPr>
          <p:cNvPr descr="A close up of a sign&#10;&#10;Description automatically generated" id="32" name="Google Shape;32;p4"/>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33" name="Google Shape;33;p4"/>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4" name="Shape 34"/>
        <p:cNvGrpSpPr/>
        <p:nvPr/>
      </p:nvGrpSpPr>
      <p:grpSpPr>
        <a:xfrm>
          <a:off x="0" y="0"/>
          <a:ext cx="0" cy="0"/>
          <a:chOff x="0" y="0"/>
          <a:chExt cx="0" cy="0"/>
        </a:xfrm>
      </p:grpSpPr>
      <p:pic>
        <p:nvPicPr>
          <p:cNvPr descr="A picture containing bird&#10;&#10;Description automatically generated" id="35" name="Google Shape;35;p5"/>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36" name="Google Shape;36;p5"/>
          <p:cNvSpPr/>
          <p:nvPr/>
        </p:nvSpPr>
        <p:spPr>
          <a:xfrm rot="-5400000">
            <a:off x="-1058805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37" name="Google Shape;37;p5"/>
          <p:cNvGrpSpPr/>
          <p:nvPr/>
        </p:nvGrpSpPr>
        <p:grpSpPr>
          <a:xfrm flipH="1">
            <a:off x="41218359" y="992179"/>
            <a:ext cx="1881295" cy="2545853"/>
            <a:chOff x="2645664" y="2011680"/>
            <a:chExt cx="735606" cy="746592"/>
          </a:xfrm>
        </p:grpSpPr>
        <p:sp>
          <p:nvSpPr>
            <p:cNvPr id="38" name="Google Shape;38;p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39" name="Google Shape;39;p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pic>
        <p:nvPicPr>
          <p:cNvPr descr="A close up of a sign&#10;&#10;Description automatically generated" id="40" name="Google Shape;40;p5"/>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41" name="Google Shape;41;p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2" name="Shape 42"/>
        <p:cNvGrpSpPr/>
        <p:nvPr/>
      </p:nvGrpSpPr>
      <p:grpSpPr>
        <a:xfrm>
          <a:off x="0" y="0"/>
          <a:ext cx="0" cy="0"/>
          <a:chOff x="0" y="0"/>
          <a:chExt cx="0" cy="0"/>
        </a:xfrm>
      </p:grpSpPr>
      <p:pic>
        <p:nvPicPr>
          <p:cNvPr descr="A close up of a logo&#10;&#10;Description automatically generated" id="43" name="Google Shape;43;p6"/>
          <p:cNvPicPr preferRelativeResize="0"/>
          <p:nvPr/>
        </p:nvPicPr>
        <p:blipFill rotWithShape="1">
          <a:blip r:embed="rId2">
            <a:alphaModFix/>
          </a:blip>
          <a:srcRect b="15703" l="0" r="88418" t="0"/>
          <a:stretch/>
        </p:blipFill>
        <p:spPr>
          <a:xfrm>
            <a:off x="0" y="0"/>
            <a:ext cx="5618095" cy="32918399"/>
          </a:xfrm>
          <a:prstGeom prst="rect">
            <a:avLst/>
          </a:prstGeom>
          <a:noFill/>
          <a:ln>
            <a:noFill/>
          </a:ln>
        </p:spPr>
      </p:pic>
      <p:sp>
        <p:nvSpPr>
          <p:cNvPr id="44" name="Google Shape;44;p6"/>
          <p:cNvSpPr/>
          <p:nvPr/>
        </p:nvSpPr>
        <p:spPr>
          <a:xfrm flipH="1" rot="5400000">
            <a:off x="-10665972"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45" name="Google Shape;45;p6"/>
          <p:cNvGrpSpPr/>
          <p:nvPr/>
        </p:nvGrpSpPr>
        <p:grpSpPr>
          <a:xfrm>
            <a:off x="41216986" y="1016366"/>
            <a:ext cx="1881295" cy="2545855"/>
            <a:chOff x="11140977" y="745237"/>
            <a:chExt cx="522582" cy="530386"/>
          </a:xfrm>
        </p:grpSpPr>
        <p:sp>
          <p:nvSpPr>
            <p:cNvPr id="46" name="Google Shape;46;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7" name="Google Shape;47;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pic>
        <p:nvPicPr>
          <p:cNvPr descr="A picture containing drawing&#10;&#10;Description automatically generated" id="48" name="Google Shape;48;p6"/>
          <p:cNvPicPr preferRelativeResize="0"/>
          <p:nvPr/>
        </p:nvPicPr>
        <p:blipFill rotWithShape="1">
          <a:blip r:embed="rId3">
            <a:alphaModFix/>
          </a:blip>
          <a:srcRect b="0" l="0" r="0" t="0"/>
          <a:stretch/>
        </p:blipFill>
        <p:spPr>
          <a:xfrm>
            <a:off x="955097" y="28947041"/>
            <a:ext cx="3641446" cy="3126894"/>
          </a:xfrm>
          <a:prstGeom prst="rect">
            <a:avLst/>
          </a:prstGeom>
          <a:noFill/>
          <a:ln>
            <a:noFill/>
          </a:ln>
        </p:spPr>
      </p:pic>
      <p:sp>
        <p:nvSpPr>
          <p:cNvPr id="49" name="Google Shape;49;p6"/>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 name="Google Shape;7;p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Arial"/>
                <a:ea typeface="Arial"/>
                <a:cs typeface="Arial"/>
                <a:sym typeface="Arial"/>
              </a:defRPr>
            </a:lvl1pPr>
            <a:lvl2pPr indent="0" lvl="1" marL="0" marR="0" rtl="0" algn="r">
              <a:spcBef>
                <a:spcPts val="0"/>
              </a:spcBef>
              <a:buNone/>
              <a:defRPr b="0" i="0" sz="5760" u="none" cap="none" strike="noStrike">
                <a:solidFill>
                  <a:srgbClr val="888888"/>
                </a:solidFill>
                <a:latin typeface="Arial"/>
                <a:ea typeface="Arial"/>
                <a:cs typeface="Arial"/>
                <a:sym typeface="Arial"/>
              </a:defRPr>
            </a:lvl2pPr>
            <a:lvl3pPr indent="0" lvl="2" marL="0" marR="0" rtl="0" algn="r">
              <a:spcBef>
                <a:spcPts val="0"/>
              </a:spcBef>
              <a:buNone/>
              <a:defRPr b="0" i="0" sz="5760" u="none" cap="none" strike="noStrike">
                <a:solidFill>
                  <a:srgbClr val="888888"/>
                </a:solidFill>
                <a:latin typeface="Arial"/>
                <a:ea typeface="Arial"/>
                <a:cs typeface="Arial"/>
                <a:sym typeface="Arial"/>
              </a:defRPr>
            </a:lvl3pPr>
            <a:lvl4pPr indent="0" lvl="3" marL="0" marR="0" rtl="0" algn="r">
              <a:spcBef>
                <a:spcPts val="0"/>
              </a:spcBef>
              <a:buNone/>
              <a:defRPr b="0" i="0" sz="5760" u="none" cap="none" strike="noStrike">
                <a:solidFill>
                  <a:srgbClr val="888888"/>
                </a:solidFill>
                <a:latin typeface="Arial"/>
                <a:ea typeface="Arial"/>
                <a:cs typeface="Arial"/>
                <a:sym typeface="Arial"/>
              </a:defRPr>
            </a:lvl4pPr>
            <a:lvl5pPr indent="0" lvl="4" marL="0" marR="0" rtl="0" algn="r">
              <a:spcBef>
                <a:spcPts val="0"/>
              </a:spcBef>
              <a:buNone/>
              <a:defRPr b="0" i="0" sz="5760" u="none" cap="none" strike="noStrike">
                <a:solidFill>
                  <a:srgbClr val="888888"/>
                </a:solidFill>
                <a:latin typeface="Arial"/>
                <a:ea typeface="Arial"/>
                <a:cs typeface="Arial"/>
                <a:sym typeface="Arial"/>
              </a:defRPr>
            </a:lvl5pPr>
            <a:lvl6pPr indent="0" lvl="5" marL="0" marR="0" rtl="0" algn="r">
              <a:spcBef>
                <a:spcPts val="0"/>
              </a:spcBef>
              <a:buNone/>
              <a:defRPr b="0" i="0" sz="5760" u="none" cap="none" strike="noStrike">
                <a:solidFill>
                  <a:srgbClr val="888888"/>
                </a:solidFill>
                <a:latin typeface="Arial"/>
                <a:ea typeface="Arial"/>
                <a:cs typeface="Arial"/>
                <a:sym typeface="Arial"/>
              </a:defRPr>
            </a:lvl6pPr>
            <a:lvl7pPr indent="0" lvl="6" marL="0" marR="0" rtl="0" algn="r">
              <a:spcBef>
                <a:spcPts val="0"/>
              </a:spcBef>
              <a:buNone/>
              <a:defRPr b="0" i="0" sz="5760" u="none" cap="none" strike="noStrike">
                <a:solidFill>
                  <a:srgbClr val="888888"/>
                </a:solidFill>
                <a:latin typeface="Arial"/>
                <a:ea typeface="Arial"/>
                <a:cs typeface="Arial"/>
                <a:sym typeface="Arial"/>
              </a:defRPr>
            </a:lvl7pPr>
            <a:lvl8pPr indent="0" lvl="7" marL="0" marR="0" rtl="0" algn="r">
              <a:spcBef>
                <a:spcPts val="0"/>
              </a:spcBef>
              <a:buNone/>
              <a:defRPr b="0" i="0" sz="5760" u="none" cap="none" strike="noStrike">
                <a:solidFill>
                  <a:srgbClr val="888888"/>
                </a:solidFill>
                <a:latin typeface="Arial"/>
                <a:ea typeface="Arial"/>
                <a:cs typeface="Arial"/>
                <a:sym typeface="Arial"/>
              </a:defRPr>
            </a:lvl8pPr>
            <a:lvl9pPr indent="0" lvl="8" marL="0" marR="0" rtl="0" algn="r">
              <a:spcBef>
                <a:spcPts val="0"/>
              </a:spcBef>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2" cy="32918395"/>
          </a:xfrm>
          <a:prstGeom prst="rect">
            <a:avLst/>
          </a:prstGeom>
          <a:noFill/>
          <a:ln>
            <a:noFill/>
          </a:ln>
        </p:spPr>
      </p:pic>
      <p:sp>
        <p:nvSpPr>
          <p:cNvPr id="9" name="Google Shape;9;p2"/>
          <p:cNvSpPr txBox="1"/>
          <p:nvPr/>
        </p:nvSpPr>
        <p:spPr>
          <a:xfrm>
            <a:off x="6912862" y="2555688"/>
            <a:ext cx="34987152"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0" name="Google Shape;10;p2"/>
          <p:cNvSpPr txBox="1"/>
          <p:nvPr/>
        </p:nvSpPr>
        <p:spPr>
          <a:xfrm>
            <a:off x="6912864" y="8763002"/>
            <a:ext cx="34987146" cy="1898599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1" name="Google Shape;11;p2"/>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2" name="Google Shape;12;p2"/>
          <p:cNvGrpSpPr/>
          <p:nvPr/>
        </p:nvGrpSpPr>
        <p:grpSpPr>
          <a:xfrm>
            <a:off x="41216986" y="1016366"/>
            <a:ext cx="1881295" cy="2545855"/>
            <a:chOff x="11140977" y="745237"/>
            <a:chExt cx="522582" cy="530386"/>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5" name="Google Shape;15;p2"/>
          <p:cNvSpPr txBox="1"/>
          <p:nvPr/>
        </p:nvSpPr>
        <p:spPr>
          <a:xfrm>
            <a:off x="19259723" y="30824713"/>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4000" u="none" cap="none" strike="noStrike">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69"/>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5.png"/><Relationship Id="rId11" Type="http://schemas.openxmlformats.org/officeDocument/2006/relationships/image" Target="../media/image12.png"/><Relationship Id="rId10" Type="http://schemas.openxmlformats.org/officeDocument/2006/relationships/image" Target="../media/image14.png"/><Relationship Id="rId12" Type="http://schemas.openxmlformats.org/officeDocument/2006/relationships/image" Target="../media/image10.png"/><Relationship Id="rId9" Type="http://schemas.openxmlformats.org/officeDocument/2006/relationships/image" Target="../media/image13.png"/><Relationship Id="rId5" Type="http://schemas.openxmlformats.org/officeDocument/2006/relationships/image" Target="../media/image7.jpg"/><Relationship Id="rId6" Type="http://schemas.openxmlformats.org/officeDocument/2006/relationships/image" Target="../media/image9.jpg"/><Relationship Id="rId7" Type="http://schemas.openxmlformats.org/officeDocument/2006/relationships/image" Target="../media/image6.png"/><Relationship Id="rId8"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graphicFrame>
        <p:nvGraphicFramePr>
          <p:cNvPr id="54" name="Google Shape;54;p1"/>
          <p:cNvGraphicFramePr/>
          <p:nvPr/>
        </p:nvGraphicFramePr>
        <p:xfrm>
          <a:off x="18256713" y="17064563"/>
          <a:ext cx="3000000" cy="3000000"/>
        </p:xfrm>
        <a:graphic>
          <a:graphicData uri="http://schemas.openxmlformats.org/drawingml/2006/table">
            <a:tbl>
              <a:tblPr>
                <a:noFill/>
                <a:tableStyleId>{E7ADCC11-686C-4541-84CB-CE856936AF61}</a:tableStyleId>
              </a:tblPr>
              <a:tblGrid>
                <a:gridCol w="2323450"/>
                <a:gridCol w="1902525"/>
                <a:gridCol w="1902525"/>
                <a:gridCol w="1902525"/>
                <a:gridCol w="1902525"/>
                <a:gridCol w="1902525"/>
              </a:tblGrid>
              <a:tr h="711050">
                <a:tc>
                  <a:txBody>
                    <a:bodyPr/>
                    <a:lstStyle/>
                    <a:p>
                      <a:pPr indent="0" lvl="0" marL="0" rtl="0" algn="ctr">
                        <a:lnSpc>
                          <a:spcPct val="115000"/>
                        </a:lnSpc>
                        <a:spcBef>
                          <a:spcPts val="0"/>
                        </a:spcBef>
                        <a:spcAft>
                          <a:spcPts val="0"/>
                        </a:spcAft>
                        <a:buNone/>
                      </a:pPr>
                      <a:r>
                        <a:rPr b="1" lang="en-US" sz="1800">
                          <a:solidFill>
                            <a:srgbClr val="FFFFFF"/>
                          </a:solidFill>
                        </a:rPr>
                        <a:t>Test File</a:t>
                      </a:r>
                      <a:endParaRPr b="1" sz="1800">
                        <a:solidFill>
                          <a:srgbClr val="FFFFFF"/>
                        </a:solidFill>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C9DAF8"/>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c>
                  <a:txBody>
                    <a:bodyPr/>
                    <a:lstStyle/>
                    <a:p>
                      <a:pPr indent="0" lvl="0" marL="0" rtl="0" algn="ctr">
                        <a:lnSpc>
                          <a:spcPct val="115000"/>
                        </a:lnSpc>
                        <a:spcBef>
                          <a:spcPts val="0"/>
                        </a:spcBef>
                        <a:spcAft>
                          <a:spcPts val="0"/>
                        </a:spcAft>
                        <a:buNone/>
                      </a:pPr>
                      <a:r>
                        <a:rPr b="1" lang="en-US" sz="1800">
                          <a:solidFill>
                            <a:srgbClr val="FFFFFF"/>
                          </a:solidFill>
                        </a:rPr>
                        <a:t>Purpose</a:t>
                      </a:r>
                      <a:endParaRPr b="1" sz="1800">
                        <a:solidFill>
                          <a:srgbClr val="FFFFFF"/>
                        </a:solidFill>
                      </a:endParaRPr>
                    </a:p>
                  </a:txBody>
                  <a:tcPr marT="19050" marB="19050" marR="28575" marL="28575" anchor="b">
                    <a:lnL cap="flat" cmpd="sng" w="9525">
                      <a:solidFill>
                        <a:srgbClr val="C9DAF8"/>
                      </a:solidFill>
                      <a:prstDash val="solid"/>
                      <a:round/>
                      <a:headEnd len="sm" w="sm" type="none"/>
                      <a:tailEnd len="sm" w="sm" type="none"/>
                    </a:lnL>
                    <a:lnR cap="flat" cmpd="sng" w="9525">
                      <a:solidFill>
                        <a:srgbClr val="C9DAF8"/>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c>
                  <a:txBody>
                    <a:bodyPr/>
                    <a:lstStyle/>
                    <a:p>
                      <a:pPr indent="0" lvl="0" marL="0" rtl="0" algn="ctr">
                        <a:lnSpc>
                          <a:spcPct val="115000"/>
                        </a:lnSpc>
                        <a:spcBef>
                          <a:spcPts val="0"/>
                        </a:spcBef>
                        <a:spcAft>
                          <a:spcPts val="0"/>
                        </a:spcAft>
                        <a:buNone/>
                      </a:pPr>
                      <a:r>
                        <a:rPr b="1" lang="en-US" sz="1800">
                          <a:solidFill>
                            <a:srgbClr val="FFFFFF"/>
                          </a:solidFill>
                        </a:rPr>
                        <a:t>Method</a:t>
                      </a:r>
                      <a:endParaRPr b="1" sz="1800">
                        <a:solidFill>
                          <a:srgbClr val="FFFFFF"/>
                        </a:solidFill>
                      </a:endParaRPr>
                    </a:p>
                  </a:txBody>
                  <a:tcPr marT="19050" marB="19050" marR="28575" marL="28575" anchor="b">
                    <a:lnL cap="flat" cmpd="sng" w="9525">
                      <a:solidFill>
                        <a:srgbClr val="C9DAF8"/>
                      </a:solidFill>
                      <a:prstDash val="solid"/>
                      <a:round/>
                      <a:headEnd len="sm" w="sm" type="none"/>
                      <a:tailEnd len="sm" w="sm" type="none"/>
                    </a:lnL>
                    <a:lnR cap="flat" cmpd="sng" w="9525">
                      <a:solidFill>
                        <a:srgbClr val="C9DAF8"/>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c>
                  <a:txBody>
                    <a:bodyPr/>
                    <a:lstStyle/>
                    <a:p>
                      <a:pPr indent="0" lvl="0" marL="0" rtl="0" algn="ctr">
                        <a:lnSpc>
                          <a:spcPct val="115000"/>
                        </a:lnSpc>
                        <a:spcBef>
                          <a:spcPts val="0"/>
                        </a:spcBef>
                        <a:spcAft>
                          <a:spcPts val="0"/>
                        </a:spcAft>
                        <a:buNone/>
                      </a:pPr>
                      <a:r>
                        <a:rPr b="1" lang="en-US" sz="1800">
                          <a:solidFill>
                            <a:srgbClr val="FFFFFF"/>
                          </a:solidFill>
                        </a:rPr>
                        <a:t>Preconditions</a:t>
                      </a:r>
                      <a:endParaRPr b="1" sz="1800">
                        <a:solidFill>
                          <a:srgbClr val="FFFFFF"/>
                        </a:solidFill>
                      </a:endParaRPr>
                    </a:p>
                    <a:p>
                      <a:pPr indent="0" lvl="0" marL="0" rtl="0" algn="ctr">
                        <a:lnSpc>
                          <a:spcPct val="115000"/>
                        </a:lnSpc>
                        <a:spcBef>
                          <a:spcPts val="0"/>
                        </a:spcBef>
                        <a:spcAft>
                          <a:spcPts val="0"/>
                        </a:spcAft>
                        <a:buNone/>
                      </a:pPr>
                      <a:r>
                        <a:rPr b="1" lang="en-US" sz="1800">
                          <a:solidFill>
                            <a:srgbClr val="FFFFFF"/>
                          </a:solidFill>
                        </a:rPr>
                        <a:t>(Input)</a:t>
                      </a:r>
                      <a:endParaRPr b="1" sz="1800">
                        <a:solidFill>
                          <a:srgbClr val="FFFFFF"/>
                        </a:solidFill>
                      </a:endParaRPr>
                    </a:p>
                  </a:txBody>
                  <a:tcPr marT="19050" marB="19050" marR="28575" marL="28575" anchor="b">
                    <a:lnL cap="flat" cmpd="sng" w="9525">
                      <a:solidFill>
                        <a:srgbClr val="C9DAF8"/>
                      </a:solidFill>
                      <a:prstDash val="solid"/>
                      <a:round/>
                      <a:headEnd len="sm" w="sm" type="none"/>
                      <a:tailEnd len="sm" w="sm" type="none"/>
                    </a:lnL>
                    <a:lnR cap="flat" cmpd="sng" w="9525">
                      <a:solidFill>
                        <a:srgbClr val="C9DAF8"/>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c>
                  <a:txBody>
                    <a:bodyPr/>
                    <a:lstStyle/>
                    <a:p>
                      <a:pPr indent="0" lvl="0" marL="0" rtl="0" algn="ctr">
                        <a:lnSpc>
                          <a:spcPct val="115000"/>
                        </a:lnSpc>
                        <a:spcBef>
                          <a:spcPts val="0"/>
                        </a:spcBef>
                        <a:spcAft>
                          <a:spcPts val="0"/>
                        </a:spcAft>
                        <a:buNone/>
                      </a:pPr>
                      <a:r>
                        <a:rPr b="1" lang="en-US" sz="1800">
                          <a:solidFill>
                            <a:srgbClr val="FFFFFF"/>
                          </a:solidFill>
                        </a:rPr>
                        <a:t>Expectation</a:t>
                      </a:r>
                      <a:endParaRPr b="1" sz="1800">
                        <a:solidFill>
                          <a:srgbClr val="FFFFFF"/>
                        </a:solidFill>
                      </a:endParaRPr>
                    </a:p>
                  </a:txBody>
                  <a:tcPr marT="19050" marB="19050" marR="28575" marL="28575" anchor="b">
                    <a:lnL cap="flat" cmpd="sng" w="9525">
                      <a:solidFill>
                        <a:srgbClr val="C9DAF8"/>
                      </a:solidFill>
                      <a:prstDash val="solid"/>
                      <a:round/>
                      <a:headEnd len="sm" w="sm" type="none"/>
                      <a:tailEnd len="sm" w="sm" type="none"/>
                    </a:lnL>
                    <a:lnR cap="flat" cmpd="sng" w="9525">
                      <a:solidFill>
                        <a:srgbClr val="C9DAF8"/>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c>
                  <a:txBody>
                    <a:bodyPr/>
                    <a:lstStyle/>
                    <a:p>
                      <a:pPr indent="0" lvl="0" marL="0" rtl="0" algn="ctr">
                        <a:lnSpc>
                          <a:spcPct val="115000"/>
                        </a:lnSpc>
                        <a:spcBef>
                          <a:spcPts val="0"/>
                        </a:spcBef>
                        <a:spcAft>
                          <a:spcPts val="0"/>
                        </a:spcAft>
                        <a:buNone/>
                      </a:pPr>
                      <a:r>
                        <a:rPr b="1" lang="en-US" sz="1800">
                          <a:solidFill>
                            <a:srgbClr val="FFFFFF"/>
                          </a:solidFill>
                        </a:rPr>
                        <a:t>Result</a:t>
                      </a:r>
                      <a:endParaRPr b="1" sz="1800">
                        <a:solidFill>
                          <a:srgbClr val="FFFFFF"/>
                        </a:solidFill>
                      </a:endParaRPr>
                    </a:p>
                  </a:txBody>
                  <a:tcPr marT="19050" marB="19050" marR="28575" marL="28575" anchor="b">
                    <a:lnL cap="flat" cmpd="sng" w="9525">
                      <a:solidFill>
                        <a:srgbClr val="C9DAF8"/>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34896"/>
                    </a:solidFill>
                  </a:tcPr>
                </a:tc>
              </a:tr>
              <a:tr h="1032850">
                <a:tc>
                  <a:txBody>
                    <a:bodyPr/>
                    <a:lstStyle/>
                    <a:p>
                      <a:pPr indent="0" lvl="0" marL="0" rtl="0" algn="ctr">
                        <a:lnSpc>
                          <a:spcPct val="115000"/>
                        </a:lnSpc>
                        <a:spcBef>
                          <a:spcPts val="0"/>
                        </a:spcBef>
                        <a:spcAft>
                          <a:spcPts val="0"/>
                        </a:spcAft>
                        <a:buNone/>
                      </a:pPr>
                      <a:r>
                        <a:rPr lang="en-US" sz="1700"/>
                        <a:t>(</a:t>
                      </a:r>
                      <a:r>
                        <a:rPr lang="en-US" sz="1700"/>
                        <a:t>1) </a:t>
                      </a:r>
                      <a:endParaRPr sz="1700"/>
                    </a:p>
                    <a:p>
                      <a:pPr indent="0" lvl="0" marL="0" rtl="0" algn="ctr">
                        <a:lnSpc>
                          <a:spcPct val="115000"/>
                        </a:lnSpc>
                        <a:spcBef>
                          <a:spcPts val="0"/>
                        </a:spcBef>
                        <a:spcAft>
                          <a:spcPts val="0"/>
                        </a:spcAft>
                        <a:buNone/>
                      </a:pPr>
                      <a:r>
                        <a:rPr lang="en-US" sz="1700"/>
                        <a:t>wsj_0006.tml</a:t>
                      </a:r>
                      <a:endParaRPr sz="1700"/>
                    </a:p>
                  </a:txBody>
                  <a:tcPr marT="19050" marB="19050" marR="28575" marL="28575" anchor="ctr">
                    <a:lnL cap="flat" cmpd="sng" w="9525">
                      <a:solidFill>
                        <a:srgbClr val="000000"/>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600"/>
                        <a:t>Show correct functioning for file upload</a:t>
                      </a:r>
                      <a:endParaRPr sz="1600"/>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700"/>
                        <a:t>Manually upload TimeML file using GUI form</a:t>
                      </a:r>
                      <a:endParaRPr sz="1700"/>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700"/>
                        <a:t>Valid TimeML File</a:t>
                      </a:r>
                      <a:endParaRPr sz="1700"/>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700"/>
                        <a:t>Correct Result Displayed</a:t>
                      </a:r>
                      <a:endParaRPr sz="1700"/>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700"/>
                        <a:t>TimeML Graph displayed</a:t>
                      </a:r>
                      <a:endParaRPr sz="1700"/>
                    </a:p>
                  </a:txBody>
                  <a:tcPr marT="19050" marB="19050" marR="28575" marL="28575" anchor="ctr">
                    <a:lnL cap="flat" cmpd="sng" w="9525">
                      <a:solidFill>
                        <a:srgbClr val="B7B7B7"/>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541525">
                <a:tc>
                  <a:txBody>
                    <a:bodyPr/>
                    <a:lstStyle/>
                    <a:p>
                      <a:pPr indent="0" lvl="0" marL="0" rtl="0" algn="ctr">
                        <a:lnSpc>
                          <a:spcPct val="115000"/>
                        </a:lnSpc>
                        <a:spcBef>
                          <a:spcPts val="0"/>
                        </a:spcBef>
                        <a:spcAft>
                          <a:spcPts val="0"/>
                        </a:spcAft>
                        <a:buNone/>
                      </a:pPr>
                      <a:r>
                        <a:rPr lang="en-US" sz="1700"/>
                        <a:t>(2)</a:t>
                      </a:r>
                      <a:endParaRPr sz="1700"/>
                    </a:p>
                    <a:p>
                      <a:pPr indent="0" lvl="0" marL="0" rtl="0" algn="ctr">
                        <a:lnSpc>
                          <a:spcPct val="115000"/>
                        </a:lnSpc>
                        <a:spcBef>
                          <a:spcPts val="0"/>
                        </a:spcBef>
                        <a:spcAft>
                          <a:spcPts val="0"/>
                        </a:spcAft>
                        <a:buNone/>
                      </a:pPr>
                      <a:r>
                        <a:rPr lang="en-US" sz="1700"/>
                        <a:t>wsj_0006.tml</a:t>
                      </a:r>
                      <a:endParaRPr sz="1700"/>
                    </a:p>
                    <a:p>
                      <a:pPr indent="0" lvl="0" marL="0" rtl="0" algn="ctr">
                        <a:lnSpc>
                          <a:spcPct val="115000"/>
                        </a:lnSpc>
                        <a:spcBef>
                          <a:spcPts val="0"/>
                        </a:spcBef>
                        <a:spcAft>
                          <a:spcPts val="0"/>
                        </a:spcAft>
                        <a:buNone/>
                      </a:pPr>
                      <a:r>
                        <a:rPr lang="en-US" sz="1700"/>
                        <a:t>(text)</a:t>
                      </a:r>
                      <a:endParaRPr sz="1700"/>
                    </a:p>
                  </a:txBody>
                  <a:tcPr marT="19050" marB="19050" marR="28575" marL="28575" anchor="ctr">
                    <a:lnL cap="flat" cmpd="sng" w="9525">
                      <a:solidFill>
                        <a:srgbClr val="000000"/>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rtl="0" algn="l">
                        <a:lnSpc>
                          <a:spcPct val="115000"/>
                        </a:lnSpc>
                        <a:spcBef>
                          <a:spcPts val="0"/>
                        </a:spcBef>
                        <a:spcAft>
                          <a:spcPts val="0"/>
                        </a:spcAft>
                        <a:buNone/>
                      </a:pPr>
                      <a:r>
                        <a:rPr lang="en-US" sz="1600"/>
                        <a:t>Show correct functioning for pasted text</a:t>
                      </a:r>
                      <a:endParaRPr sz="1600"/>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rtl="0" algn="l">
                        <a:lnSpc>
                          <a:spcPct val="115000"/>
                        </a:lnSpc>
                        <a:spcBef>
                          <a:spcPts val="0"/>
                        </a:spcBef>
                        <a:spcAft>
                          <a:spcPts val="0"/>
                        </a:spcAft>
                        <a:buNone/>
                      </a:pPr>
                      <a:r>
                        <a:rPr lang="en-US" sz="1700"/>
                        <a:t>Manually paste TimeML annotated text using GUI textbox</a:t>
                      </a:r>
                      <a:endParaRPr sz="1700"/>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rtl="0" algn="l">
                        <a:lnSpc>
                          <a:spcPct val="115000"/>
                        </a:lnSpc>
                        <a:spcBef>
                          <a:spcPts val="0"/>
                        </a:spcBef>
                        <a:spcAft>
                          <a:spcPts val="0"/>
                        </a:spcAft>
                        <a:buNone/>
                      </a:pPr>
                      <a:r>
                        <a:rPr lang="en-US" sz="1700"/>
                        <a:t>Valid TimeML annotated text</a:t>
                      </a:r>
                      <a:endParaRPr sz="1700"/>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rtl="0" algn="l">
                        <a:lnSpc>
                          <a:spcPct val="115000"/>
                        </a:lnSpc>
                        <a:spcBef>
                          <a:spcPts val="0"/>
                        </a:spcBef>
                        <a:spcAft>
                          <a:spcPts val="0"/>
                        </a:spcAft>
                        <a:buNone/>
                      </a:pPr>
                      <a:r>
                        <a:rPr lang="en-US" sz="1700"/>
                        <a:t>Correct Result Displayed</a:t>
                      </a:r>
                      <a:endParaRPr sz="1700"/>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rtl="0" algn="l">
                        <a:lnSpc>
                          <a:spcPct val="115000"/>
                        </a:lnSpc>
                        <a:spcBef>
                          <a:spcPts val="0"/>
                        </a:spcBef>
                        <a:spcAft>
                          <a:spcPts val="0"/>
                        </a:spcAft>
                        <a:buNone/>
                      </a:pPr>
                      <a:r>
                        <a:rPr lang="en-US" sz="1700"/>
                        <a:t>TimeML Graph displayed</a:t>
                      </a:r>
                      <a:endParaRPr sz="1700"/>
                    </a:p>
                  </a:txBody>
                  <a:tcPr marT="19050" marB="19050" marR="28575" marL="28575" anchor="ctr">
                    <a:lnL cap="flat" cmpd="sng" w="9525">
                      <a:solidFill>
                        <a:srgbClr val="B7B7B7"/>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r>
              <a:tr h="1032850">
                <a:tc>
                  <a:txBody>
                    <a:bodyPr/>
                    <a:lstStyle/>
                    <a:p>
                      <a:pPr indent="0" lvl="0" marL="0" rtl="0" algn="ctr">
                        <a:lnSpc>
                          <a:spcPct val="115000"/>
                        </a:lnSpc>
                        <a:spcBef>
                          <a:spcPts val="0"/>
                        </a:spcBef>
                        <a:spcAft>
                          <a:spcPts val="0"/>
                        </a:spcAft>
                        <a:buNone/>
                      </a:pPr>
                      <a:r>
                        <a:rPr lang="en-US" sz="1700"/>
                        <a:t>(</a:t>
                      </a:r>
                      <a:r>
                        <a:rPr lang="en-US" sz="1700"/>
                        <a:t>3</a:t>
                      </a:r>
                      <a:r>
                        <a:rPr lang="en-US" sz="1700"/>
                        <a:t>)</a:t>
                      </a:r>
                      <a:endParaRPr sz="1700"/>
                    </a:p>
                    <a:p>
                      <a:pPr indent="0" lvl="0" marL="0" rtl="0" algn="ctr">
                        <a:lnSpc>
                          <a:spcPct val="115000"/>
                        </a:lnSpc>
                        <a:spcBef>
                          <a:spcPts val="0"/>
                        </a:spcBef>
                        <a:spcAft>
                          <a:spcPts val="0"/>
                        </a:spcAft>
                        <a:buNone/>
                      </a:pPr>
                      <a:r>
                        <a:rPr lang="en-US" sz="1700"/>
                        <a:t>sample_incorrect.tml</a:t>
                      </a:r>
                      <a:endParaRPr sz="1700"/>
                    </a:p>
                  </a:txBody>
                  <a:tcPr marT="19050" marB="19050" marR="28575" marL="28575" anchor="ctr">
                    <a:lnL cap="flat" cmpd="sng" w="9525">
                      <a:solidFill>
                        <a:srgbClr val="000000"/>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600"/>
                        <a:t>Detect incorrect content of file</a:t>
                      </a:r>
                      <a:endParaRPr sz="1600"/>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700"/>
                        <a:t>Manually upload TimeML file using GUI form</a:t>
                      </a:r>
                      <a:endParaRPr sz="1700"/>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700"/>
                        <a:t>Invalid TimeML File</a:t>
                      </a:r>
                      <a:endParaRPr sz="1700"/>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700"/>
                        <a:t>Illegal Argument Exception Thrown</a:t>
                      </a:r>
                      <a:endParaRPr sz="1700"/>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700"/>
                        <a:t>Illegal Argument Exception Thrown</a:t>
                      </a:r>
                      <a:endParaRPr sz="1700"/>
                    </a:p>
                  </a:txBody>
                  <a:tcPr marT="19050" marB="19050" marR="28575" marL="28575" anchor="ctr">
                    <a:lnL cap="flat" cmpd="sng" w="9525">
                      <a:solidFill>
                        <a:srgbClr val="B7B7B7"/>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1541525">
                <a:tc>
                  <a:txBody>
                    <a:bodyPr/>
                    <a:lstStyle/>
                    <a:p>
                      <a:pPr indent="0" lvl="0" marL="0" rtl="0" algn="ctr">
                        <a:lnSpc>
                          <a:spcPct val="115000"/>
                        </a:lnSpc>
                        <a:spcBef>
                          <a:spcPts val="0"/>
                        </a:spcBef>
                        <a:spcAft>
                          <a:spcPts val="0"/>
                        </a:spcAft>
                        <a:buNone/>
                      </a:pPr>
                      <a:r>
                        <a:rPr lang="en-US" sz="1700"/>
                        <a:t>(</a:t>
                      </a:r>
                      <a:r>
                        <a:rPr lang="en-US" sz="1700"/>
                        <a:t>4)</a:t>
                      </a:r>
                      <a:endParaRPr sz="1700"/>
                    </a:p>
                    <a:p>
                      <a:pPr indent="0" lvl="0" marL="0" rtl="0" algn="ctr">
                        <a:lnSpc>
                          <a:spcPct val="115000"/>
                        </a:lnSpc>
                        <a:spcBef>
                          <a:spcPts val="0"/>
                        </a:spcBef>
                        <a:spcAft>
                          <a:spcPts val="0"/>
                        </a:spcAft>
                        <a:buNone/>
                      </a:pPr>
                      <a:r>
                        <a:rPr lang="en-US" sz="1700"/>
                        <a:t>sample_incorrect.tml</a:t>
                      </a:r>
                      <a:endParaRPr sz="1700"/>
                    </a:p>
                    <a:p>
                      <a:pPr indent="0" lvl="0" marL="0" rtl="0" algn="ctr">
                        <a:lnSpc>
                          <a:spcPct val="115000"/>
                        </a:lnSpc>
                        <a:spcBef>
                          <a:spcPts val="0"/>
                        </a:spcBef>
                        <a:spcAft>
                          <a:spcPts val="0"/>
                        </a:spcAft>
                        <a:buNone/>
                      </a:pPr>
                      <a:r>
                        <a:rPr lang="en-US" sz="1700"/>
                        <a:t>(text)</a:t>
                      </a:r>
                      <a:endParaRPr sz="1700"/>
                    </a:p>
                  </a:txBody>
                  <a:tcPr marT="19050" marB="19050" marR="28575" marL="28575" anchor="ctr">
                    <a:lnL cap="flat" cmpd="sng" w="9525">
                      <a:solidFill>
                        <a:srgbClr val="000000"/>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rtl="0" algn="l">
                        <a:lnSpc>
                          <a:spcPct val="115000"/>
                        </a:lnSpc>
                        <a:spcBef>
                          <a:spcPts val="0"/>
                        </a:spcBef>
                        <a:spcAft>
                          <a:spcPts val="0"/>
                        </a:spcAft>
                        <a:buNone/>
                      </a:pPr>
                      <a:r>
                        <a:rPr lang="en-US" sz="1600"/>
                        <a:t>Detect incorrect TimeML format for pasted text</a:t>
                      </a:r>
                      <a:endParaRPr sz="1600"/>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rtl="0" algn="l">
                        <a:lnSpc>
                          <a:spcPct val="115000"/>
                        </a:lnSpc>
                        <a:spcBef>
                          <a:spcPts val="0"/>
                        </a:spcBef>
                        <a:spcAft>
                          <a:spcPts val="0"/>
                        </a:spcAft>
                        <a:buNone/>
                      </a:pPr>
                      <a:r>
                        <a:rPr lang="en-US" sz="1700"/>
                        <a:t>Manually paste TimeML annotated text using GUI textbox</a:t>
                      </a:r>
                      <a:endParaRPr sz="1700"/>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rtl="0" algn="l">
                        <a:lnSpc>
                          <a:spcPct val="115000"/>
                        </a:lnSpc>
                        <a:spcBef>
                          <a:spcPts val="0"/>
                        </a:spcBef>
                        <a:spcAft>
                          <a:spcPts val="0"/>
                        </a:spcAft>
                        <a:buNone/>
                      </a:pPr>
                      <a:r>
                        <a:rPr lang="en-US" sz="1700"/>
                        <a:t>Invalidly annotated</a:t>
                      </a:r>
                      <a:endParaRPr sz="1700"/>
                    </a:p>
                    <a:p>
                      <a:pPr indent="0" lvl="0" marL="0" rtl="0" algn="l">
                        <a:lnSpc>
                          <a:spcPct val="115000"/>
                        </a:lnSpc>
                        <a:spcBef>
                          <a:spcPts val="0"/>
                        </a:spcBef>
                        <a:spcAft>
                          <a:spcPts val="0"/>
                        </a:spcAft>
                        <a:buNone/>
                      </a:pPr>
                      <a:r>
                        <a:rPr lang="en-US" sz="1700"/>
                        <a:t>TimeML text</a:t>
                      </a:r>
                      <a:endParaRPr sz="1700"/>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rtl="0" algn="l">
                        <a:lnSpc>
                          <a:spcPct val="115000"/>
                        </a:lnSpc>
                        <a:spcBef>
                          <a:spcPts val="0"/>
                        </a:spcBef>
                        <a:spcAft>
                          <a:spcPts val="0"/>
                        </a:spcAft>
                        <a:buNone/>
                      </a:pPr>
                      <a:r>
                        <a:rPr lang="en-US" sz="1700"/>
                        <a:t>Illegal Argument Exception Thrown</a:t>
                      </a:r>
                      <a:endParaRPr sz="1700"/>
                    </a:p>
                  </a:txBody>
                  <a:tcPr marT="19050" marB="19050" marR="28575" marL="28575" anchor="ctr">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rtl="0" algn="l">
                        <a:lnSpc>
                          <a:spcPct val="115000"/>
                        </a:lnSpc>
                        <a:spcBef>
                          <a:spcPts val="0"/>
                        </a:spcBef>
                        <a:spcAft>
                          <a:spcPts val="0"/>
                        </a:spcAft>
                        <a:buNone/>
                      </a:pPr>
                      <a:r>
                        <a:rPr lang="en-US" sz="1700"/>
                        <a:t>Illegal Argument Exception Thrown</a:t>
                      </a:r>
                      <a:endParaRPr sz="1700"/>
                    </a:p>
                  </a:txBody>
                  <a:tcPr marT="19050" marB="19050" marR="28575" marL="28575" anchor="ctr">
                    <a:lnL cap="flat" cmpd="sng" w="9525">
                      <a:solidFill>
                        <a:srgbClr val="B7B7B7"/>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r>
            </a:tbl>
          </a:graphicData>
        </a:graphic>
      </p:graphicFrame>
      <p:pic>
        <p:nvPicPr>
          <p:cNvPr id="55" name="Google Shape;55;p1"/>
          <p:cNvPicPr preferRelativeResize="0"/>
          <p:nvPr/>
        </p:nvPicPr>
        <p:blipFill rotWithShape="1">
          <a:blip r:embed="rId3">
            <a:alphaModFix/>
          </a:blip>
          <a:srcRect b="4946" l="29957" r="37822" t="60728"/>
          <a:stretch/>
        </p:blipFill>
        <p:spPr>
          <a:xfrm>
            <a:off x="36779088" y="9676578"/>
            <a:ext cx="3047818" cy="1430047"/>
          </a:xfrm>
          <a:prstGeom prst="rect">
            <a:avLst/>
          </a:prstGeom>
          <a:noFill/>
          <a:ln>
            <a:noFill/>
          </a:ln>
        </p:spPr>
      </p:pic>
      <p:sp>
        <p:nvSpPr>
          <p:cNvPr id="56" name="Google Shape;56;p1"/>
          <p:cNvSpPr txBox="1"/>
          <p:nvPr/>
        </p:nvSpPr>
        <p:spPr>
          <a:xfrm>
            <a:off x="6816436" y="2979162"/>
            <a:ext cx="35204400" cy="32301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81E3F"/>
              </a:buClr>
              <a:buSzPts val="10000"/>
              <a:buFont typeface="Arial"/>
              <a:buNone/>
            </a:pPr>
            <a:r>
              <a:rPr b="1" lang="en-US" sz="10000">
                <a:solidFill>
                  <a:srgbClr val="081E3F"/>
                </a:solidFill>
              </a:rPr>
              <a:t>jTLEX 3.0: Visualization for the TLEX Algorithm</a:t>
            </a:r>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Students: </a:t>
            </a:r>
            <a:r>
              <a:rPr lang="en-US" sz="3500">
                <a:solidFill>
                  <a:srgbClr val="3F3F3F"/>
                </a:solidFill>
              </a:rPr>
              <a:t>Ismael Clark, Leandro Estevez, Victoria Fernandez, Jared Hummer</a:t>
            </a:r>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Mentor:</a:t>
            </a:r>
            <a:r>
              <a:rPr b="1" i="1" lang="en-US" sz="3500" u="none" cap="none" strike="noStrike">
                <a:solidFill>
                  <a:srgbClr val="3F3F3F"/>
                </a:solidFill>
                <a:latin typeface="Arial"/>
                <a:ea typeface="Arial"/>
                <a:cs typeface="Arial"/>
                <a:sym typeface="Arial"/>
              </a:rPr>
              <a:t> </a:t>
            </a:r>
            <a:r>
              <a:rPr i="1" lang="en-US" sz="3500">
                <a:solidFill>
                  <a:srgbClr val="3F3F3F"/>
                </a:solidFill>
              </a:rPr>
              <a:t>Mark Finlayson, Mustafa Ocal</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lang="en-US" sz="3500">
                <a:solidFill>
                  <a:srgbClr val="3F3F3F"/>
                </a:solidFill>
              </a:rPr>
              <a:t>Florida International University</a:t>
            </a:r>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Instructor/Faculty:</a:t>
            </a:r>
            <a:r>
              <a:rPr b="1" i="1" lang="en-US" sz="3500" u="none" cap="none" strike="noStrike">
                <a:solidFill>
                  <a:srgbClr val="3F3F3F"/>
                </a:solidFill>
                <a:latin typeface="Arial"/>
                <a:ea typeface="Arial"/>
                <a:cs typeface="Arial"/>
                <a:sym typeface="Arial"/>
              </a:rPr>
              <a:t> </a:t>
            </a:r>
            <a:r>
              <a:rPr i="1" lang="en-US" sz="3500">
                <a:solidFill>
                  <a:srgbClr val="3F3F3F"/>
                </a:solidFill>
              </a:rPr>
              <a:t>Dr. Masoud Sadjadi</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a:p>
        </p:txBody>
      </p:sp>
      <p:sp>
        <p:nvSpPr>
          <p:cNvPr id="57" name="Google Shape;57;p1"/>
          <p:cNvSpPr txBox="1"/>
          <p:nvPr/>
        </p:nvSpPr>
        <p:spPr>
          <a:xfrm>
            <a:off x="6816436" y="465230"/>
            <a:ext cx="24688800" cy="2277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8800">
                <a:solidFill>
                  <a:srgbClr val="3F3F3F"/>
                </a:solidFill>
              </a:rPr>
              <a:t>School of Computing &amp; Information Sciences</a:t>
            </a:r>
            <a:endParaRPr/>
          </a:p>
          <a:p>
            <a:pPr indent="0" lvl="0" marL="0" marR="0" rtl="0" algn="l">
              <a:spcBef>
                <a:spcPts val="0"/>
              </a:spcBef>
              <a:spcAft>
                <a:spcPts val="0"/>
              </a:spcAft>
              <a:buNone/>
            </a:pPr>
            <a:r>
              <a:rPr i="1" lang="en-US" sz="5400">
                <a:solidFill>
                  <a:srgbClr val="3F3F3F"/>
                </a:solidFill>
              </a:rPr>
              <a:t>Summer 2021</a:t>
            </a:r>
            <a:r>
              <a:rPr b="0" i="1" lang="en-US" sz="5400" u="none" cap="none" strike="noStrike">
                <a:solidFill>
                  <a:srgbClr val="3F3F3F"/>
                </a:solidFill>
                <a:latin typeface="Arial"/>
                <a:ea typeface="Arial"/>
                <a:cs typeface="Arial"/>
                <a:sym typeface="Arial"/>
              </a:rPr>
              <a:t> </a:t>
            </a:r>
            <a:r>
              <a:rPr i="1" lang="en-US" sz="5400">
                <a:solidFill>
                  <a:srgbClr val="3F3F3F"/>
                </a:solidFill>
              </a:rPr>
              <a:t>Capstone 1 </a:t>
            </a:r>
            <a:r>
              <a:rPr b="0" i="1" lang="en-US" sz="5400" u="none" cap="none" strike="noStrike">
                <a:solidFill>
                  <a:srgbClr val="3F3F3F"/>
                </a:solidFill>
                <a:latin typeface="Arial"/>
                <a:ea typeface="Arial"/>
                <a:cs typeface="Arial"/>
                <a:sym typeface="Arial"/>
              </a:rPr>
              <a:t>Project</a:t>
            </a:r>
            <a:endParaRPr/>
          </a:p>
        </p:txBody>
      </p:sp>
      <p:sp>
        <p:nvSpPr>
          <p:cNvPr id="58" name="Google Shape;58;p1"/>
          <p:cNvSpPr txBox="1"/>
          <p:nvPr/>
        </p:nvSpPr>
        <p:spPr>
          <a:xfrm>
            <a:off x="6655820" y="31775400"/>
            <a:ext cx="21444300" cy="8136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rgbClr val="3F3F3F"/>
                </a:solidFill>
                <a:latin typeface="Arial"/>
                <a:ea typeface="Arial"/>
                <a:cs typeface="Arial"/>
                <a:sym typeface="Arial"/>
              </a:rPr>
              <a:t>The material presented in this poster is based upon the work supported by </a:t>
            </a:r>
            <a:r>
              <a:rPr lang="en-US" sz="2400">
                <a:solidFill>
                  <a:srgbClr val="3F3F3F"/>
                </a:solidFill>
              </a:rPr>
              <a:t>the Cognac Laboratory and MITRE. </a:t>
            </a:r>
            <a:r>
              <a:rPr b="0" i="0" lang="en-US" sz="2400" u="none" cap="none" strike="noStrike">
                <a:solidFill>
                  <a:srgbClr val="3F3F3F"/>
                </a:solidFill>
                <a:latin typeface="Arial"/>
                <a:ea typeface="Arial"/>
                <a:cs typeface="Arial"/>
                <a:sym typeface="Arial"/>
              </a:rPr>
              <a:t>We thank </a:t>
            </a:r>
            <a:r>
              <a:rPr lang="en-US" sz="2400">
                <a:solidFill>
                  <a:srgbClr val="3F3F3F"/>
                </a:solidFill>
              </a:rPr>
              <a:t>Mustafa Ocal and </a:t>
            </a:r>
            <a:r>
              <a:rPr lang="en-US" sz="2400">
                <a:solidFill>
                  <a:srgbClr val="3F3F3F"/>
                </a:solidFill>
              </a:rPr>
              <a:t>Dr. Mark Finlayson</a:t>
            </a:r>
            <a:r>
              <a:rPr b="0" i="0" lang="en-US" sz="2400" u="none" cap="none" strike="noStrike">
                <a:solidFill>
                  <a:srgbClr val="3F3F3F"/>
                </a:solidFill>
                <a:latin typeface="Arial"/>
                <a:ea typeface="Arial"/>
                <a:cs typeface="Arial"/>
                <a:sym typeface="Arial"/>
              </a:rPr>
              <a:t> for </a:t>
            </a:r>
            <a:r>
              <a:rPr lang="en-US" sz="2400">
                <a:solidFill>
                  <a:srgbClr val="3F3F3F"/>
                </a:solidFill>
              </a:rPr>
              <a:t>their </a:t>
            </a:r>
            <a:r>
              <a:rPr b="0" i="0" lang="en-US" sz="2400" u="none" cap="none" strike="noStrike">
                <a:solidFill>
                  <a:srgbClr val="3F3F3F"/>
                </a:solidFill>
                <a:latin typeface="Arial"/>
                <a:ea typeface="Arial"/>
                <a:cs typeface="Arial"/>
                <a:sym typeface="Arial"/>
              </a:rPr>
              <a:t>assistance and mentorship that we received throughout the senior design project.</a:t>
            </a:r>
            <a:endParaRPr/>
          </a:p>
        </p:txBody>
      </p:sp>
      <p:sp>
        <p:nvSpPr>
          <p:cNvPr id="59" name="Google Shape;59;p1"/>
          <p:cNvSpPr txBox="1"/>
          <p:nvPr/>
        </p:nvSpPr>
        <p:spPr>
          <a:xfrm>
            <a:off x="9966775" y="683071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PROBLEM</a:t>
            </a:r>
            <a:endParaRPr/>
          </a:p>
        </p:txBody>
      </p:sp>
      <p:sp>
        <p:nvSpPr>
          <p:cNvPr id="60" name="Google Shape;60;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81E3F"/>
                </a:solidFill>
                <a:latin typeface="Arial"/>
                <a:ea typeface="Arial"/>
                <a:cs typeface="Arial"/>
                <a:sym typeface="Arial"/>
              </a:rPr>
              <a:t>ACKNOWLEDGEMENT</a:t>
            </a:r>
            <a:endParaRPr/>
          </a:p>
        </p:txBody>
      </p:sp>
      <p:sp>
        <p:nvSpPr>
          <p:cNvPr id="61" name="Google Shape;61;p1"/>
          <p:cNvSpPr txBox="1"/>
          <p:nvPr/>
        </p:nvSpPr>
        <p:spPr>
          <a:xfrm>
            <a:off x="21790819" y="683071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CURRENT SYSTEM</a:t>
            </a:r>
            <a:endParaRPr/>
          </a:p>
        </p:txBody>
      </p:sp>
      <p:sp>
        <p:nvSpPr>
          <p:cNvPr id="62" name="Google Shape;62;p1"/>
          <p:cNvSpPr txBox="1"/>
          <p:nvPr/>
        </p:nvSpPr>
        <p:spPr>
          <a:xfrm>
            <a:off x="10127663" y="16443728"/>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SYSTEM DESIGN</a:t>
            </a:r>
            <a:endParaRPr/>
          </a:p>
        </p:txBody>
      </p:sp>
      <p:sp>
        <p:nvSpPr>
          <p:cNvPr id="63" name="Google Shape;63;p1"/>
          <p:cNvSpPr txBox="1"/>
          <p:nvPr/>
        </p:nvSpPr>
        <p:spPr>
          <a:xfrm>
            <a:off x="34911788" y="6830713"/>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IMPLEMENTATION</a:t>
            </a:r>
            <a:endParaRPr/>
          </a:p>
        </p:txBody>
      </p:sp>
      <p:sp>
        <p:nvSpPr>
          <p:cNvPr id="64" name="Google Shape;64;p1"/>
          <p:cNvSpPr txBox="1"/>
          <p:nvPr/>
        </p:nvSpPr>
        <p:spPr>
          <a:xfrm>
            <a:off x="9966781" y="23850031"/>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SUMMARY</a:t>
            </a:r>
            <a:endParaRPr/>
          </a:p>
        </p:txBody>
      </p:sp>
      <p:sp>
        <p:nvSpPr>
          <p:cNvPr id="65" name="Google Shape;65;p1"/>
          <p:cNvSpPr txBox="1"/>
          <p:nvPr/>
        </p:nvSpPr>
        <p:spPr>
          <a:xfrm>
            <a:off x="6494875" y="7419388"/>
            <a:ext cx="11058600" cy="8547600"/>
          </a:xfrm>
          <a:prstGeom prst="rect">
            <a:avLst/>
          </a:prstGeom>
          <a:noFill/>
          <a:ln>
            <a:noFill/>
          </a:ln>
        </p:spPr>
        <p:txBody>
          <a:bodyPr anchorCtr="0" anchor="t" bIns="91425" lIns="91425" spcFirstLastPara="1" rIns="91425" wrap="square" tIns="91425">
            <a:spAutoFit/>
          </a:bodyPr>
          <a:lstStyle/>
          <a:p>
            <a:pPr indent="0" lvl="0" marL="0" rtl="0" algn="just">
              <a:lnSpc>
                <a:spcPct val="107000"/>
              </a:lnSpc>
              <a:spcBef>
                <a:spcPts val="0"/>
              </a:spcBef>
              <a:spcAft>
                <a:spcPts val="0"/>
              </a:spcAft>
              <a:buNone/>
            </a:pPr>
            <a:r>
              <a:rPr lang="en-US" sz="2800">
                <a:solidFill>
                  <a:srgbClr val="002060"/>
                </a:solidFill>
              </a:rPr>
              <a:t>Qualitative temporal graphs that are derived from annotations on text (TimeML annotations) explicitly reveal only the partial orderings of events and times. For many purposes, however, a total ordering (a timeline) is more useful.</a:t>
            </a:r>
            <a:endParaRPr sz="2800">
              <a:solidFill>
                <a:srgbClr val="002060"/>
              </a:solidFill>
            </a:endParaRPr>
          </a:p>
          <a:p>
            <a:pPr indent="0" lvl="0" marL="0" rtl="0" algn="just">
              <a:lnSpc>
                <a:spcPct val="107000"/>
              </a:lnSpc>
              <a:spcBef>
                <a:spcPts val="800"/>
              </a:spcBef>
              <a:spcAft>
                <a:spcPts val="0"/>
              </a:spcAft>
              <a:buNone/>
            </a:pPr>
            <a:r>
              <a:rPr lang="en-US" sz="2800">
                <a:solidFill>
                  <a:srgbClr val="002060"/>
                </a:solidFill>
              </a:rPr>
              <a:t>Unfortunately, timelines are rarely explicit in text, and usually cannot be extracted directly</a:t>
            </a:r>
            <a:r>
              <a:rPr b="1" lang="en-US" sz="2800">
                <a:solidFill>
                  <a:srgbClr val="002060"/>
                </a:solidFill>
              </a:rPr>
              <a:t>. </a:t>
            </a:r>
            <a:r>
              <a:rPr lang="en-US" sz="2800">
                <a:solidFill>
                  <a:srgbClr val="002060"/>
                </a:solidFill>
              </a:rPr>
              <a:t>The TLEX algorithm specifies an exact, end-to-end solution, to the task of extracting multiple timelines from TimeML annotated texts. TLEX transforms TimeML annotations into a collection of main and subordinated timelines arranged into a trunk-and-branch style structure.</a:t>
            </a:r>
            <a:endParaRPr sz="2800">
              <a:solidFill>
                <a:srgbClr val="002060"/>
              </a:solidFill>
            </a:endParaRPr>
          </a:p>
          <a:p>
            <a:pPr indent="0" lvl="0" marL="0" rtl="0" algn="just">
              <a:lnSpc>
                <a:spcPct val="107000"/>
              </a:lnSpc>
              <a:spcBef>
                <a:spcPts val="800"/>
              </a:spcBef>
              <a:spcAft>
                <a:spcPts val="0"/>
              </a:spcAft>
              <a:buNone/>
            </a:pPr>
            <a:r>
              <a:rPr b="1" lang="en-US" sz="2800">
                <a:solidFill>
                  <a:srgbClr val="002060"/>
                </a:solidFill>
              </a:rPr>
              <a:t>jTLEX</a:t>
            </a:r>
            <a:r>
              <a:rPr lang="en-US" sz="2800">
                <a:solidFill>
                  <a:srgbClr val="002060"/>
                </a:solidFill>
              </a:rPr>
              <a:t> offered the solution proposed by the TLEX algorithm into an easy-to-use Java library. With it, a Web application called </a:t>
            </a:r>
            <a:r>
              <a:rPr b="1" lang="en-US" sz="2800">
                <a:solidFill>
                  <a:srgbClr val="002060"/>
                </a:solidFill>
              </a:rPr>
              <a:t>TLEX: Timeline Extraction</a:t>
            </a:r>
            <a:r>
              <a:rPr lang="en-US" sz="2800">
                <a:solidFill>
                  <a:srgbClr val="002060"/>
                </a:solidFill>
              </a:rPr>
              <a:t>, was created where annotated text from TimeML files or the files themselves can be </a:t>
            </a:r>
            <a:r>
              <a:rPr lang="en-US" sz="2800">
                <a:solidFill>
                  <a:srgbClr val="002060"/>
                </a:solidFill>
              </a:rPr>
              <a:t>uploaded</a:t>
            </a:r>
            <a:r>
              <a:rPr lang="en-US" sz="2800">
                <a:solidFill>
                  <a:srgbClr val="002060"/>
                </a:solidFill>
              </a:rPr>
              <a:t> and analyzed.</a:t>
            </a:r>
            <a:endParaRPr sz="2800">
              <a:solidFill>
                <a:srgbClr val="002060"/>
              </a:solidFill>
            </a:endParaRPr>
          </a:p>
          <a:p>
            <a:pPr indent="0" lvl="0" marL="0" rtl="0" algn="just">
              <a:lnSpc>
                <a:spcPct val="107000"/>
              </a:lnSpc>
              <a:spcBef>
                <a:spcPts val="800"/>
              </a:spcBef>
              <a:spcAft>
                <a:spcPts val="0"/>
              </a:spcAft>
              <a:buNone/>
            </a:pPr>
            <a:r>
              <a:rPr b="1" lang="en-US" sz="2800">
                <a:solidFill>
                  <a:srgbClr val="002060"/>
                </a:solidFill>
              </a:rPr>
              <a:t>TLEX, </a:t>
            </a:r>
            <a:r>
              <a:rPr lang="en-US" sz="2800">
                <a:solidFill>
                  <a:srgbClr val="002060"/>
                </a:solidFill>
              </a:rPr>
              <a:t>with its</a:t>
            </a:r>
            <a:r>
              <a:rPr lang="en-US" sz="2800">
                <a:solidFill>
                  <a:srgbClr val="002060"/>
                </a:solidFill>
              </a:rPr>
              <a:t> two components;</a:t>
            </a:r>
            <a:r>
              <a:rPr b="1" lang="en-US" sz="2800">
                <a:solidFill>
                  <a:srgbClr val="002060"/>
                </a:solidFill>
              </a:rPr>
              <a:t> </a:t>
            </a:r>
            <a:r>
              <a:rPr lang="en-US" sz="2800">
                <a:solidFill>
                  <a:srgbClr val="002060"/>
                </a:solidFill>
              </a:rPr>
              <a:t>TLEX backend and TLEX frontend,  aids researchers in the field by implementing a novel solution to the problem of visualizing temporal graphs.</a:t>
            </a:r>
            <a:endParaRPr sz="2800">
              <a:solidFill>
                <a:srgbClr val="002060"/>
              </a:solidFill>
            </a:endParaRPr>
          </a:p>
          <a:p>
            <a:pPr indent="0" lvl="0" marL="0" rtl="0" algn="l">
              <a:spcBef>
                <a:spcPts val="0"/>
              </a:spcBef>
              <a:spcAft>
                <a:spcPts val="0"/>
              </a:spcAft>
              <a:buNone/>
            </a:pPr>
            <a:r>
              <a:t/>
            </a:r>
            <a:endParaRPr/>
          </a:p>
        </p:txBody>
      </p:sp>
      <p:sp>
        <p:nvSpPr>
          <p:cNvPr id="66" name="Google Shape;66;p1"/>
          <p:cNvSpPr txBox="1"/>
          <p:nvPr/>
        </p:nvSpPr>
        <p:spPr>
          <a:xfrm>
            <a:off x="31075575" y="11441129"/>
            <a:ext cx="11536500" cy="3843900"/>
          </a:xfrm>
          <a:prstGeom prst="rect">
            <a:avLst/>
          </a:prstGeom>
          <a:noFill/>
          <a:ln>
            <a:noFill/>
          </a:ln>
        </p:spPr>
        <p:txBody>
          <a:bodyPr anchorCtr="0" anchor="t" bIns="91425" lIns="91425" spcFirstLastPara="1" rIns="91425" wrap="square" tIns="91425">
            <a:spAutoFit/>
          </a:bodyPr>
          <a:lstStyle/>
          <a:p>
            <a:pPr indent="0" lvl="0" marL="0" rtl="0" algn="just">
              <a:lnSpc>
                <a:spcPct val="107000"/>
              </a:lnSpc>
              <a:spcBef>
                <a:spcPts val="0"/>
              </a:spcBef>
              <a:spcAft>
                <a:spcPts val="0"/>
              </a:spcAft>
              <a:buNone/>
            </a:pPr>
            <a:r>
              <a:rPr lang="en-US" sz="2800">
                <a:solidFill>
                  <a:srgbClr val="002060"/>
                </a:solidFill>
              </a:rPr>
              <a:t>The </a:t>
            </a:r>
            <a:r>
              <a:rPr b="1" lang="en-US" sz="2800">
                <a:solidFill>
                  <a:srgbClr val="002060"/>
                </a:solidFill>
              </a:rPr>
              <a:t>TLEX</a:t>
            </a:r>
            <a:r>
              <a:rPr lang="en-US" sz="2800">
                <a:solidFill>
                  <a:srgbClr val="002060"/>
                </a:solidFill>
              </a:rPr>
              <a:t> b</a:t>
            </a:r>
            <a:r>
              <a:rPr lang="en-US" sz="2800">
                <a:solidFill>
                  <a:srgbClr val="002060"/>
                </a:solidFill>
              </a:rPr>
              <a:t>ackend </a:t>
            </a:r>
            <a:r>
              <a:rPr lang="en-US" sz="2800">
                <a:solidFill>
                  <a:srgbClr val="002060"/>
                </a:solidFill>
              </a:rPr>
              <a:t>was implemented using the Java based </a:t>
            </a:r>
            <a:r>
              <a:rPr lang="en-US" sz="2800">
                <a:solidFill>
                  <a:srgbClr val="002060"/>
                </a:solidFill>
              </a:rPr>
              <a:t>Spring Boot</a:t>
            </a:r>
            <a:r>
              <a:rPr lang="en-US" sz="2800">
                <a:solidFill>
                  <a:srgbClr val="002060"/>
                </a:solidFill>
              </a:rPr>
              <a:t> framework in the IntelliJ Integrated Development Environment. The </a:t>
            </a:r>
            <a:r>
              <a:rPr b="1" lang="en-US" sz="2800">
                <a:solidFill>
                  <a:srgbClr val="002060"/>
                </a:solidFill>
              </a:rPr>
              <a:t>TLEX</a:t>
            </a:r>
            <a:r>
              <a:rPr lang="en-US" sz="2800">
                <a:solidFill>
                  <a:srgbClr val="002060"/>
                </a:solidFill>
              </a:rPr>
              <a:t> f</a:t>
            </a:r>
            <a:r>
              <a:rPr lang="en-US" sz="2800">
                <a:solidFill>
                  <a:srgbClr val="002060"/>
                </a:solidFill>
              </a:rPr>
              <a:t>rontend was developed using ReactJS in the Visual Studio Code Integrated Development Environment. </a:t>
            </a:r>
            <a:r>
              <a:rPr b="1" lang="en-US" sz="2800">
                <a:solidFill>
                  <a:srgbClr val="002060"/>
                </a:solidFill>
              </a:rPr>
              <a:t>TLEX: Timeline Extraction</a:t>
            </a:r>
            <a:r>
              <a:rPr lang="en-US" sz="2800">
                <a:solidFill>
                  <a:srgbClr val="002060"/>
                </a:solidFill>
              </a:rPr>
              <a:t> uses the </a:t>
            </a:r>
            <a:r>
              <a:rPr b="1" lang="en-US" sz="2800">
                <a:solidFill>
                  <a:srgbClr val="002060"/>
                </a:solidFill>
              </a:rPr>
              <a:t>jTLEX </a:t>
            </a:r>
            <a:r>
              <a:rPr lang="en-US" sz="2800">
                <a:solidFill>
                  <a:srgbClr val="002060"/>
                </a:solidFill>
              </a:rPr>
              <a:t>library constructed in Java using the Eclipse Integrated Development Environment and tested using the jUnit testing framework. To effectively support team collaboration, we managed versions of the web application and the </a:t>
            </a:r>
            <a:r>
              <a:rPr b="1" lang="en-US" sz="2800">
                <a:solidFill>
                  <a:srgbClr val="002060"/>
                </a:solidFill>
              </a:rPr>
              <a:t>jTLEX</a:t>
            </a:r>
            <a:r>
              <a:rPr lang="en-US" sz="2800">
                <a:solidFill>
                  <a:srgbClr val="002060"/>
                </a:solidFill>
              </a:rPr>
              <a:t> library with subversion VCS.</a:t>
            </a:r>
            <a:endParaRPr/>
          </a:p>
        </p:txBody>
      </p:sp>
      <p:sp>
        <p:nvSpPr>
          <p:cNvPr id="67" name="Google Shape;67;p1"/>
          <p:cNvSpPr txBox="1"/>
          <p:nvPr/>
        </p:nvSpPr>
        <p:spPr>
          <a:xfrm>
            <a:off x="18757925" y="7419400"/>
            <a:ext cx="11113200" cy="8301900"/>
          </a:xfrm>
          <a:prstGeom prst="rect">
            <a:avLst/>
          </a:prstGeom>
          <a:noFill/>
          <a:ln>
            <a:noFill/>
          </a:ln>
        </p:spPr>
        <p:txBody>
          <a:bodyPr anchorCtr="0" anchor="t" bIns="91425" lIns="91425" spcFirstLastPara="1" rIns="91425" wrap="square" tIns="91425">
            <a:spAutoFit/>
          </a:bodyPr>
          <a:lstStyle/>
          <a:p>
            <a:pPr indent="0" lvl="0" marL="0" rtl="0" algn="just">
              <a:lnSpc>
                <a:spcPct val="107000"/>
              </a:lnSpc>
              <a:spcBef>
                <a:spcPts val="800"/>
              </a:spcBef>
              <a:spcAft>
                <a:spcPts val="0"/>
              </a:spcAft>
              <a:buNone/>
            </a:pPr>
            <a:r>
              <a:rPr b="1" lang="en-US" sz="2800">
                <a:solidFill>
                  <a:srgbClr val="002060"/>
                </a:solidFill>
              </a:rPr>
              <a:t>TLEX</a:t>
            </a:r>
            <a:r>
              <a:rPr lang="en-US" sz="2800">
                <a:solidFill>
                  <a:srgbClr val="002060"/>
                </a:solidFill>
              </a:rPr>
              <a:t> utilizes the newly refactored </a:t>
            </a:r>
            <a:r>
              <a:rPr b="1" lang="en-US" sz="2800">
                <a:solidFill>
                  <a:srgbClr val="002060"/>
                </a:solidFill>
              </a:rPr>
              <a:t>jTLEX </a:t>
            </a:r>
            <a:r>
              <a:rPr lang="en-US" sz="2800">
                <a:solidFill>
                  <a:srgbClr val="002060"/>
                </a:solidFill>
              </a:rPr>
              <a:t>library to create an </a:t>
            </a:r>
            <a:r>
              <a:rPr lang="en-US" sz="2800">
                <a:solidFill>
                  <a:srgbClr val="002060"/>
                </a:solidFill>
              </a:rPr>
              <a:t>intuitive</a:t>
            </a:r>
            <a:r>
              <a:rPr lang="en-US" sz="2800">
                <a:solidFill>
                  <a:srgbClr val="002060"/>
                </a:solidFill>
              </a:rPr>
              <a:t> web </a:t>
            </a:r>
            <a:r>
              <a:rPr lang="en-US" sz="2800">
                <a:solidFill>
                  <a:srgbClr val="002060"/>
                </a:solidFill>
              </a:rPr>
              <a:t>application with 3 endpoints: About Page, TimeML Text, TimeML File</a:t>
            </a:r>
            <a:r>
              <a:rPr b="1" lang="en-US" sz="2800">
                <a:solidFill>
                  <a:srgbClr val="002060"/>
                </a:solidFill>
              </a:rPr>
              <a:t>. </a:t>
            </a:r>
            <a:r>
              <a:rPr lang="en-US" sz="2800">
                <a:solidFill>
                  <a:srgbClr val="002060"/>
                </a:solidFill>
              </a:rPr>
              <a:t>The current system</a:t>
            </a:r>
            <a:r>
              <a:rPr b="1" lang="en-US" sz="2800">
                <a:solidFill>
                  <a:srgbClr val="002060"/>
                </a:solidFill>
              </a:rPr>
              <a:t> </a:t>
            </a:r>
            <a:r>
              <a:rPr lang="en-US" sz="2800">
                <a:solidFill>
                  <a:srgbClr val="002060"/>
                </a:solidFill>
              </a:rPr>
              <a:t>takes either TimeML annotated text or a TimeML file and displays the generated TimeML graph. </a:t>
            </a:r>
            <a:endParaRPr sz="2800">
              <a:solidFill>
                <a:srgbClr val="002060"/>
              </a:solidFill>
            </a:endParaRPr>
          </a:p>
          <a:p>
            <a:pPr indent="0" lvl="0" marL="0" rtl="0" algn="just">
              <a:lnSpc>
                <a:spcPct val="107000"/>
              </a:lnSpc>
              <a:spcBef>
                <a:spcPts val="800"/>
              </a:spcBef>
              <a:spcAft>
                <a:spcPts val="0"/>
              </a:spcAft>
              <a:buNone/>
            </a:pPr>
            <a:r>
              <a:rPr lang="en-US" sz="2800">
                <a:solidFill>
                  <a:srgbClr val="002060"/>
                </a:solidFill>
              </a:rPr>
              <a:t>The ReactJS based user interface provides a textbox for text input or a form for file upload. The information is sent as a cross origin Axios request that is captured by the </a:t>
            </a:r>
            <a:r>
              <a:rPr lang="en-US" sz="2800">
                <a:solidFill>
                  <a:srgbClr val="002060"/>
                </a:solidFill>
              </a:rPr>
              <a:t>Spring Boot</a:t>
            </a:r>
            <a:r>
              <a:rPr lang="en-US" sz="2800">
                <a:solidFill>
                  <a:srgbClr val="002060"/>
                </a:solidFill>
              </a:rPr>
              <a:t> </a:t>
            </a:r>
            <a:r>
              <a:rPr lang="en-US" sz="2800">
                <a:solidFill>
                  <a:srgbClr val="002060"/>
                </a:solidFill>
              </a:rPr>
              <a:t>application in the backend. </a:t>
            </a:r>
            <a:endParaRPr sz="2800">
              <a:solidFill>
                <a:srgbClr val="002060"/>
              </a:solidFill>
            </a:endParaRPr>
          </a:p>
          <a:p>
            <a:pPr indent="0" lvl="0" marL="0" rtl="0" algn="just">
              <a:lnSpc>
                <a:spcPct val="107000"/>
              </a:lnSpc>
              <a:spcBef>
                <a:spcPts val="800"/>
              </a:spcBef>
              <a:spcAft>
                <a:spcPts val="0"/>
              </a:spcAft>
              <a:buNone/>
            </a:pPr>
            <a:r>
              <a:rPr lang="en-US" sz="2800">
                <a:solidFill>
                  <a:srgbClr val="002060"/>
                </a:solidFill>
              </a:rPr>
              <a:t>The </a:t>
            </a:r>
            <a:r>
              <a:rPr b="1" lang="en-US" sz="2800">
                <a:solidFill>
                  <a:srgbClr val="002060"/>
                </a:solidFill>
              </a:rPr>
              <a:t>TLEX</a:t>
            </a:r>
            <a:r>
              <a:rPr lang="en-US" sz="2800">
                <a:solidFill>
                  <a:srgbClr val="002060"/>
                </a:solidFill>
              </a:rPr>
              <a:t> backend then uses the </a:t>
            </a:r>
            <a:r>
              <a:rPr b="1" lang="en-US" sz="2800">
                <a:solidFill>
                  <a:srgbClr val="002060"/>
                </a:solidFill>
              </a:rPr>
              <a:t>jTLEX </a:t>
            </a:r>
            <a:r>
              <a:rPr lang="en-US" sz="2800">
                <a:solidFill>
                  <a:srgbClr val="002060"/>
                </a:solidFill>
              </a:rPr>
              <a:t>core library to create the output. The output consists of a JSON object containing the main TimeML graph (represented by links and nodes), its partitions, each partition’s timeline, their indeterminacy, as well as their inconsistency. This object is returned to the </a:t>
            </a:r>
            <a:r>
              <a:rPr b="1" lang="en-US" sz="2800">
                <a:solidFill>
                  <a:srgbClr val="002060"/>
                </a:solidFill>
              </a:rPr>
              <a:t>TLEX</a:t>
            </a:r>
            <a:r>
              <a:rPr lang="en-US" sz="2800">
                <a:solidFill>
                  <a:srgbClr val="002060"/>
                </a:solidFill>
              </a:rPr>
              <a:t> Frontend where, using the React Flow library, it is visualized.</a:t>
            </a:r>
            <a:endParaRPr sz="2800">
              <a:solidFill>
                <a:srgbClr val="002060"/>
              </a:solidFill>
            </a:endParaRPr>
          </a:p>
          <a:p>
            <a:pPr indent="0" lvl="0" marL="0" rtl="0" algn="just">
              <a:lnSpc>
                <a:spcPct val="107000"/>
              </a:lnSpc>
              <a:spcBef>
                <a:spcPts val="800"/>
              </a:spcBef>
              <a:spcAft>
                <a:spcPts val="0"/>
              </a:spcAft>
              <a:buNone/>
            </a:pPr>
            <a:r>
              <a:rPr lang="en-US" sz="2800">
                <a:solidFill>
                  <a:srgbClr val="002060"/>
                </a:solidFill>
              </a:rPr>
              <a:t>The user can then navigate through all of the shown partitions, add a new file or paste new text for analysis. The main canvas also provides a minimap for a bird’s eye view of the graph.</a:t>
            </a:r>
            <a:endParaRPr sz="2800">
              <a:solidFill>
                <a:srgbClr val="002060"/>
              </a:solidFill>
            </a:endParaRPr>
          </a:p>
        </p:txBody>
      </p:sp>
      <p:sp>
        <p:nvSpPr>
          <p:cNvPr id="68" name="Google Shape;68;p1"/>
          <p:cNvSpPr txBox="1"/>
          <p:nvPr/>
        </p:nvSpPr>
        <p:spPr>
          <a:xfrm>
            <a:off x="6467575" y="24532175"/>
            <a:ext cx="11113200" cy="63477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0"/>
              </a:spcBef>
              <a:spcAft>
                <a:spcPts val="0"/>
              </a:spcAft>
              <a:buClr>
                <a:schemeClr val="dk1"/>
              </a:buClr>
              <a:buSzPts val="1100"/>
              <a:buFont typeface="Arial"/>
              <a:buNone/>
            </a:pPr>
            <a:r>
              <a:rPr b="1" lang="en-US" sz="2800">
                <a:solidFill>
                  <a:srgbClr val="002060"/>
                </a:solidFill>
              </a:rPr>
              <a:t>TLEX: Timeline Extraction</a:t>
            </a:r>
            <a:r>
              <a:rPr lang="en-US" sz="2800">
                <a:solidFill>
                  <a:srgbClr val="002060"/>
                </a:solidFill>
              </a:rPr>
              <a:t> handles graphic displaying of all the elements obtained from the timeline extraction task using </a:t>
            </a:r>
            <a:r>
              <a:rPr b="1" lang="en-US" sz="2800">
                <a:solidFill>
                  <a:srgbClr val="002060"/>
                </a:solidFill>
              </a:rPr>
              <a:t>jTLEX.  </a:t>
            </a:r>
            <a:r>
              <a:rPr lang="en-US" sz="2800">
                <a:solidFill>
                  <a:srgbClr val="002060"/>
                </a:solidFill>
              </a:rPr>
              <a:t>The application makes use of an about page where the general flow of the program is explained and it gives a brief introduction about the project.</a:t>
            </a:r>
            <a:endParaRPr sz="2800">
              <a:solidFill>
                <a:srgbClr val="002060"/>
              </a:solidFill>
            </a:endParaRPr>
          </a:p>
          <a:p>
            <a:pPr indent="0" lvl="0" marL="0" rtl="0" algn="just">
              <a:lnSpc>
                <a:spcPct val="115000"/>
              </a:lnSpc>
              <a:spcBef>
                <a:spcPts val="0"/>
              </a:spcBef>
              <a:spcAft>
                <a:spcPts val="0"/>
              </a:spcAft>
              <a:buClr>
                <a:schemeClr val="dk1"/>
              </a:buClr>
              <a:buSzPts val="1100"/>
              <a:buFont typeface="Arial"/>
              <a:buNone/>
            </a:pPr>
            <a:r>
              <a:rPr lang="en-US" sz="2800">
                <a:solidFill>
                  <a:srgbClr val="002060"/>
                </a:solidFill>
              </a:rPr>
              <a:t>General statistics like number of nodes and the number of each type of temporal link are displayed upon analysis. The main graph is displayed and each node contains ID necessary for identification. By clicking the node, additional and more specific information is played. Moreover, the partitions of of the graph are displayed as a list and each is signaled to be consistent or inconsistent. In case of being consistent the option to view the partition as a timeline is displayed.  </a:t>
            </a:r>
            <a:endParaRPr sz="2800">
              <a:solidFill>
                <a:srgbClr val="002060"/>
              </a:solidFill>
            </a:endParaRPr>
          </a:p>
          <a:p>
            <a:pPr indent="0" lvl="0" marL="0" rtl="0" algn="l">
              <a:spcBef>
                <a:spcPts val="0"/>
              </a:spcBef>
              <a:spcAft>
                <a:spcPts val="0"/>
              </a:spcAft>
              <a:buNone/>
            </a:pPr>
            <a:r>
              <a:t/>
            </a:r>
            <a:endParaRPr/>
          </a:p>
        </p:txBody>
      </p:sp>
      <p:pic>
        <p:nvPicPr>
          <p:cNvPr id="69" name="Google Shape;69;p1"/>
          <p:cNvPicPr preferRelativeResize="0"/>
          <p:nvPr/>
        </p:nvPicPr>
        <p:blipFill>
          <a:blip r:embed="rId4">
            <a:alphaModFix/>
          </a:blip>
          <a:stretch>
            <a:fillRect/>
          </a:stretch>
        </p:blipFill>
        <p:spPr>
          <a:xfrm>
            <a:off x="312129" y="877426"/>
            <a:ext cx="4978299" cy="2851499"/>
          </a:xfrm>
          <a:prstGeom prst="rect">
            <a:avLst/>
          </a:prstGeom>
          <a:noFill/>
          <a:ln>
            <a:noFill/>
          </a:ln>
        </p:spPr>
      </p:pic>
      <p:pic>
        <p:nvPicPr>
          <p:cNvPr descr="MITRE | LinkedIn" id="70" name="Google Shape;70;p1"/>
          <p:cNvPicPr preferRelativeResize="0"/>
          <p:nvPr/>
        </p:nvPicPr>
        <p:blipFill>
          <a:blip r:embed="rId5">
            <a:alphaModFix/>
          </a:blip>
          <a:stretch>
            <a:fillRect/>
          </a:stretch>
        </p:blipFill>
        <p:spPr>
          <a:xfrm>
            <a:off x="1123500" y="4856700"/>
            <a:ext cx="3355525" cy="3355525"/>
          </a:xfrm>
          <a:prstGeom prst="rect">
            <a:avLst/>
          </a:prstGeom>
          <a:noFill/>
          <a:ln>
            <a:noFill/>
          </a:ln>
        </p:spPr>
      </p:pic>
      <p:pic>
        <p:nvPicPr>
          <p:cNvPr id="71" name="Google Shape;71;p1"/>
          <p:cNvPicPr preferRelativeResize="0"/>
          <p:nvPr/>
        </p:nvPicPr>
        <p:blipFill rotWithShape="1">
          <a:blip r:embed="rId6">
            <a:alphaModFix/>
          </a:blip>
          <a:srcRect b="0" l="54718" r="4339" t="0"/>
          <a:stretch/>
        </p:blipFill>
        <p:spPr>
          <a:xfrm>
            <a:off x="38512423" y="7419399"/>
            <a:ext cx="1946050" cy="2342362"/>
          </a:xfrm>
          <a:prstGeom prst="rect">
            <a:avLst/>
          </a:prstGeom>
          <a:noFill/>
          <a:ln>
            <a:noFill/>
          </a:ln>
        </p:spPr>
      </p:pic>
      <p:pic>
        <p:nvPicPr>
          <p:cNvPr id="72" name="Google Shape;72;p1"/>
          <p:cNvPicPr preferRelativeResize="0"/>
          <p:nvPr/>
        </p:nvPicPr>
        <p:blipFill rotWithShape="1">
          <a:blip r:embed="rId3">
            <a:alphaModFix/>
          </a:blip>
          <a:srcRect b="0" l="0" r="77324" t="16121"/>
          <a:stretch/>
        </p:blipFill>
        <p:spPr>
          <a:xfrm>
            <a:off x="40458475" y="7639950"/>
            <a:ext cx="2203775" cy="3590300"/>
          </a:xfrm>
          <a:prstGeom prst="rect">
            <a:avLst/>
          </a:prstGeom>
          <a:noFill/>
          <a:ln>
            <a:noFill/>
          </a:ln>
        </p:spPr>
      </p:pic>
      <p:pic>
        <p:nvPicPr>
          <p:cNvPr id="73" name="Google Shape;73;p1"/>
          <p:cNvPicPr preferRelativeResize="0"/>
          <p:nvPr/>
        </p:nvPicPr>
        <p:blipFill rotWithShape="1">
          <a:blip r:embed="rId3">
            <a:alphaModFix/>
          </a:blip>
          <a:srcRect b="0" l="72289" r="5395" t="59974"/>
          <a:stretch/>
        </p:blipFill>
        <p:spPr>
          <a:xfrm>
            <a:off x="31075577" y="9185301"/>
            <a:ext cx="2495589" cy="1971450"/>
          </a:xfrm>
          <a:prstGeom prst="rect">
            <a:avLst/>
          </a:prstGeom>
          <a:noFill/>
          <a:ln>
            <a:noFill/>
          </a:ln>
        </p:spPr>
      </p:pic>
      <p:pic>
        <p:nvPicPr>
          <p:cNvPr id="74" name="Google Shape;74;p1"/>
          <p:cNvPicPr preferRelativeResize="0"/>
          <p:nvPr/>
        </p:nvPicPr>
        <p:blipFill rotWithShape="1">
          <a:blip r:embed="rId3">
            <a:alphaModFix/>
          </a:blip>
          <a:srcRect b="47676" l="32076" r="4455" t="18428"/>
          <a:stretch/>
        </p:blipFill>
        <p:spPr>
          <a:xfrm>
            <a:off x="31268099" y="7785589"/>
            <a:ext cx="4243450" cy="998086"/>
          </a:xfrm>
          <a:prstGeom prst="rect">
            <a:avLst/>
          </a:prstGeom>
          <a:noFill/>
          <a:ln>
            <a:noFill/>
          </a:ln>
        </p:spPr>
      </p:pic>
      <p:pic>
        <p:nvPicPr>
          <p:cNvPr id="75" name="Google Shape;75;p1"/>
          <p:cNvPicPr preferRelativeResize="0"/>
          <p:nvPr/>
        </p:nvPicPr>
        <p:blipFill rotWithShape="1">
          <a:blip r:embed="rId6">
            <a:alphaModFix/>
          </a:blip>
          <a:srcRect b="5942" l="1402" r="50878" t="7432"/>
          <a:stretch/>
        </p:blipFill>
        <p:spPr>
          <a:xfrm>
            <a:off x="33943751" y="9190450"/>
            <a:ext cx="2203775" cy="1971459"/>
          </a:xfrm>
          <a:prstGeom prst="rect">
            <a:avLst/>
          </a:prstGeom>
          <a:noFill/>
          <a:ln>
            <a:noFill/>
          </a:ln>
        </p:spPr>
      </p:pic>
      <p:pic>
        <p:nvPicPr>
          <p:cNvPr id="76" name="Google Shape;76;p1"/>
          <p:cNvPicPr preferRelativeResize="0"/>
          <p:nvPr/>
        </p:nvPicPr>
        <p:blipFill>
          <a:blip r:embed="rId7">
            <a:alphaModFix/>
          </a:blip>
          <a:stretch>
            <a:fillRect/>
          </a:stretch>
        </p:blipFill>
        <p:spPr>
          <a:xfrm>
            <a:off x="36038963" y="7574900"/>
            <a:ext cx="1946049" cy="1905591"/>
          </a:xfrm>
          <a:prstGeom prst="rect">
            <a:avLst/>
          </a:prstGeom>
          <a:noFill/>
          <a:ln>
            <a:noFill/>
          </a:ln>
        </p:spPr>
      </p:pic>
      <p:pic>
        <p:nvPicPr>
          <p:cNvPr id="77" name="Google Shape;77;p1"/>
          <p:cNvPicPr preferRelativeResize="0"/>
          <p:nvPr/>
        </p:nvPicPr>
        <p:blipFill>
          <a:blip r:embed="rId8">
            <a:alphaModFix/>
          </a:blip>
          <a:stretch>
            <a:fillRect/>
          </a:stretch>
        </p:blipFill>
        <p:spPr>
          <a:xfrm>
            <a:off x="30362850" y="17631488"/>
            <a:ext cx="12615849" cy="9351005"/>
          </a:xfrm>
          <a:prstGeom prst="rect">
            <a:avLst/>
          </a:prstGeom>
          <a:noFill/>
          <a:ln>
            <a:noFill/>
          </a:ln>
        </p:spPr>
      </p:pic>
      <p:sp>
        <p:nvSpPr>
          <p:cNvPr id="78" name="Google Shape;78;p1"/>
          <p:cNvSpPr txBox="1"/>
          <p:nvPr/>
        </p:nvSpPr>
        <p:spPr>
          <a:xfrm>
            <a:off x="34613375" y="16443753"/>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rPr>
              <a:t>OBJECT </a:t>
            </a:r>
            <a:r>
              <a:rPr b="1" i="0" lang="en-US" sz="3075" u="none" cap="none" strike="noStrike">
                <a:solidFill>
                  <a:srgbClr val="3F3F3F"/>
                </a:solidFill>
                <a:latin typeface="Arial"/>
                <a:ea typeface="Arial"/>
                <a:cs typeface="Arial"/>
                <a:sym typeface="Arial"/>
              </a:rPr>
              <a:t>DESIGN</a:t>
            </a:r>
            <a:endParaRPr/>
          </a:p>
        </p:txBody>
      </p:sp>
      <p:pic>
        <p:nvPicPr>
          <p:cNvPr id="79" name="Google Shape;79;p1"/>
          <p:cNvPicPr preferRelativeResize="0"/>
          <p:nvPr/>
        </p:nvPicPr>
        <p:blipFill>
          <a:blip r:embed="rId9">
            <a:alphaModFix/>
          </a:blip>
          <a:stretch>
            <a:fillRect/>
          </a:stretch>
        </p:blipFill>
        <p:spPr>
          <a:xfrm>
            <a:off x="6655813" y="18363638"/>
            <a:ext cx="11058525" cy="3819525"/>
          </a:xfrm>
          <a:prstGeom prst="rect">
            <a:avLst/>
          </a:prstGeom>
          <a:noFill/>
          <a:ln>
            <a:noFill/>
          </a:ln>
        </p:spPr>
      </p:pic>
      <p:sp>
        <p:nvSpPr>
          <p:cNvPr id="80" name="Google Shape;80;p1"/>
          <p:cNvSpPr txBox="1"/>
          <p:nvPr/>
        </p:nvSpPr>
        <p:spPr>
          <a:xfrm>
            <a:off x="21790831" y="16443756"/>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rPr>
              <a:t>VERIFICATION</a:t>
            </a:r>
            <a:endParaRPr/>
          </a:p>
        </p:txBody>
      </p:sp>
      <p:sp>
        <p:nvSpPr>
          <p:cNvPr id="81" name="Google Shape;81;p1"/>
          <p:cNvSpPr txBox="1"/>
          <p:nvPr/>
        </p:nvSpPr>
        <p:spPr>
          <a:xfrm>
            <a:off x="34613369" y="27622156"/>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rPr>
              <a:t>REQUIREMENTS</a:t>
            </a:r>
            <a:endParaRPr/>
          </a:p>
        </p:txBody>
      </p:sp>
      <p:graphicFrame>
        <p:nvGraphicFramePr>
          <p:cNvPr id="82" name="Google Shape;82;p1"/>
          <p:cNvGraphicFramePr/>
          <p:nvPr/>
        </p:nvGraphicFramePr>
        <p:xfrm>
          <a:off x="31339988" y="28501813"/>
          <a:ext cx="3000000" cy="3000000"/>
        </p:xfrm>
        <a:graphic>
          <a:graphicData uri="http://schemas.openxmlformats.org/drawingml/2006/table">
            <a:tbl>
              <a:tblPr>
                <a:noFill/>
                <a:tableStyleId>{1957EE18-2A59-4136-9D21-334563E8FC62}</a:tableStyleId>
              </a:tblPr>
              <a:tblGrid>
                <a:gridCol w="5672000"/>
                <a:gridCol w="5672000"/>
              </a:tblGrid>
              <a:tr h="1430050">
                <a:tc>
                  <a:txBody>
                    <a:bodyPr/>
                    <a:lstStyle/>
                    <a:p>
                      <a:pPr indent="-406400" lvl="0" marL="457200" rtl="0" algn="l">
                        <a:lnSpc>
                          <a:spcPct val="115000"/>
                        </a:lnSpc>
                        <a:spcBef>
                          <a:spcPts val="0"/>
                        </a:spcBef>
                        <a:spcAft>
                          <a:spcPts val="0"/>
                        </a:spcAft>
                        <a:buClr>
                          <a:srgbClr val="002060"/>
                        </a:buClr>
                        <a:buSzPts val="2800"/>
                        <a:buChar char="●"/>
                      </a:pPr>
                      <a:r>
                        <a:rPr lang="en-US" sz="2800">
                          <a:solidFill>
                            <a:srgbClr val="002060"/>
                          </a:solidFill>
                        </a:rPr>
                        <a:t>Gradle v7.1</a:t>
                      </a:r>
                      <a:endParaRPr sz="2800">
                        <a:solidFill>
                          <a:srgbClr val="002060"/>
                        </a:solidFill>
                      </a:endParaRPr>
                    </a:p>
                    <a:p>
                      <a:pPr indent="-406400" lvl="0" marL="457200" rtl="0" algn="l">
                        <a:lnSpc>
                          <a:spcPct val="115000"/>
                        </a:lnSpc>
                        <a:spcBef>
                          <a:spcPts val="0"/>
                        </a:spcBef>
                        <a:spcAft>
                          <a:spcPts val="0"/>
                        </a:spcAft>
                        <a:buClr>
                          <a:srgbClr val="002060"/>
                        </a:buClr>
                        <a:buSzPts val="2800"/>
                        <a:buChar char="●"/>
                      </a:pPr>
                      <a:r>
                        <a:rPr lang="en-US" sz="2800">
                          <a:solidFill>
                            <a:srgbClr val="002060"/>
                          </a:solidFill>
                        </a:rPr>
                        <a:t>JDK v11.0.1</a:t>
                      </a:r>
                      <a:endParaRPr sz="2800">
                        <a:solidFill>
                          <a:srgbClr val="002060"/>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406400" lvl="0" marL="457200" rtl="0" algn="l">
                        <a:lnSpc>
                          <a:spcPct val="115000"/>
                        </a:lnSpc>
                        <a:spcBef>
                          <a:spcPts val="0"/>
                        </a:spcBef>
                        <a:spcAft>
                          <a:spcPts val="0"/>
                        </a:spcAft>
                        <a:buClr>
                          <a:srgbClr val="002060"/>
                        </a:buClr>
                        <a:buSzPts val="2800"/>
                        <a:buChar char="●"/>
                      </a:pPr>
                      <a:r>
                        <a:rPr lang="en-US" sz="2800">
                          <a:solidFill>
                            <a:srgbClr val="002060"/>
                          </a:solidFill>
                        </a:rPr>
                        <a:t>Node.js v14.17.0</a:t>
                      </a:r>
                      <a:endParaRPr sz="2800">
                        <a:solidFill>
                          <a:srgbClr val="002060"/>
                        </a:solidFill>
                      </a:endParaRPr>
                    </a:p>
                    <a:p>
                      <a:pPr indent="-406400" lvl="0" marL="457200" rtl="0" algn="l">
                        <a:lnSpc>
                          <a:spcPct val="115000"/>
                        </a:lnSpc>
                        <a:spcBef>
                          <a:spcPts val="0"/>
                        </a:spcBef>
                        <a:spcAft>
                          <a:spcPts val="0"/>
                        </a:spcAft>
                        <a:buClr>
                          <a:srgbClr val="002060"/>
                        </a:buClr>
                        <a:buSzPts val="2800"/>
                        <a:buChar char="●"/>
                      </a:pPr>
                      <a:r>
                        <a:rPr lang="en-US" sz="2800">
                          <a:solidFill>
                            <a:srgbClr val="002060"/>
                          </a:solidFill>
                        </a:rPr>
                        <a:t>npm v6.14.13</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3" name="Google Shape;83;p1"/>
          <p:cNvPicPr preferRelativeResize="0"/>
          <p:nvPr/>
        </p:nvPicPr>
        <p:blipFill>
          <a:blip r:embed="rId10">
            <a:alphaModFix/>
          </a:blip>
          <a:stretch>
            <a:fillRect/>
          </a:stretch>
        </p:blipFill>
        <p:spPr>
          <a:xfrm>
            <a:off x="22056243" y="23474814"/>
            <a:ext cx="8083291" cy="3843900"/>
          </a:xfrm>
          <a:prstGeom prst="rect">
            <a:avLst/>
          </a:prstGeom>
          <a:noFill/>
          <a:ln>
            <a:noFill/>
          </a:ln>
        </p:spPr>
      </p:pic>
      <p:pic>
        <p:nvPicPr>
          <p:cNvPr id="84" name="Google Shape;84;p1"/>
          <p:cNvPicPr preferRelativeResize="0"/>
          <p:nvPr/>
        </p:nvPicPr>
        <p:blipFill>
          <a:blip r:embed="rId11">
            <a:alphaModFix/>
          </a:blip>
          <a:stretch>
            <a:fillRect/>
          </a:stretch>
        </p:blipFill>
        <p:spPr>
          <a:xfrm>
            <a:off x="18256725" y="27825699"/>
            <a:ext cx="6897000" cy="1522993"/>
          </a:xfrm>
          <a:prstGeom prst="rect">
            <a:avLst/>
          </a:prstGeom>
          <a:noFill/>
          <a:ln>
            <a:noFill/>
          </a:ln>
        </p:spPr>
      </p:pic>
      <p:pic>
        <p:nvPicPr>
          <p:cNvPr id="85" name="Google Shape;85;p1"/>
          <p:cNvPicPr preferRelativeResize="0"/>
          <p:nvPr/>
        </p:nvPicPr>
        <p:blipFill>
          <a:blip r:embed="rId12">
            <a:alphaModFix/>
          </a:blip>
          <a:stretch>
            <a:fillRect/>
          </a:stretch>
        </p:blipFill>
        <p:spPr>
          <a:xfrm>
            <a:off x="18256721" y="29855676"/>
            <a:ext cx="6897004" cy="1630000"/>
          </a:xfrm>
          <a:prstGeom prst="rect">
            <a:avLst/>
          </a:prstGeom>
          <a:noFill/>
          <a:ln>
            <a:noFill/>
          </a:ln>
        </p:spPr>
      </p:pic>
      <p:sp>
        <p:nvSpPr>
          <p:cNvPr id="86" name="Google Shape;86;p1"/>
          <p:cNvSpPr txBox="1"/>
          <p:nvPr/>
        </p:nvSpPr>
        <p:spPr>
          <a:xfrm>
            <a:off x="18256725" y="23474825"/>
            <a:ext cx="3723300" cy="3771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075">
                <a:solidFill>
                  <a:srgbClr val="3F3F3F"/>
                </a:solidFill>
              </a:rPr>
              <a:t>VALID TEST INPUT</a:t>
            </a:r>
            <a:endParaRPr sz="2800">
              <a:solidFill>
                <a:srgbClr val="002060"/>
              </a:solidFill>
            </a:endParaRPr>
          </a:p>
          <a:p>
            <a:pPr indent="0" lvl="0" marL="0" rtl="0" algn="l">
              <a:spcBef>
                <a:spcPts val="1000"/>
              </a:spcBef>
              <a:spcAft>
                <a:spcPts val="0"/>
              </a:spcAft>
              <a:buNone/>
            </a:pPr>
            <a:r>
              <a:rPr lang="en-US" sz="2800">
                <a:solidFill>
                  <a:srgbClr val="002060"/>
                </a:solidFill>
              </a:rPr>
              <a:t>Test cases (1) and (2) both successfully display the TimeML Graph to the screen.</a:t>
            </a:r>
            <a:endParaRPr sz="2800">
              <a:solidFill>
                <a:srgbClr val="002060"/>
              </a:solidFill>
            </a:endParaRPr>
          </a:p>
        </p:txBody>
      </p:sp>
      <p:sp>
        <p:nvSpPr>
          <p:cNvPr id="87" name="Google Shape;87;p1"/>
          <p:cNvSpPr txBox="1"/>
          <p:nvPr/>
        </p:nvSpPr>
        <p:spPr>
          <a:xfrm>
            <a:off x="25849350" y="27737625"/>
            <a:ext cx="4243500" cy="3771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075">
                <a:solidFill>
                  <a:srgbClr val="3F3F3F"/>
                </a:solidFill>
              </a:rPr>
              <a:t>INVALID TEST INPUT</a:t>
            </a:r>
            <a:endParaRPr sz="2800">
              <a:solidFill>
                <a:srgbClr val="002060"/>
              </a:solidFill>
            </a:endParaRPr>
          </a:p>
          <a:p>
            <a:pPr indent="0" lvl="0" marL="0" rtl="0" algn="l">
              <a:spcBef>
                <a:spcPts val="1000"/>
              </a:spcBef>
              <a:spcAft>
                <a:spcPts val="0"/>
              </a:spcAft>
              <a:buNone/>
            </a:pPr>
            <a:r>
              <a:rPr lang="en-US" sz="2800">
                <a:solidFill>
                  <a:srgbClr val="002060"/>
                </a:solidFill>
              </a:rPr>
              <a:t>Test cases (3) and (4) both successfully display the illegal argument exception to the screen.</a:t>
            </a:r>
            <a:endParaRPr sz="2800">
              <a:solidFill>
                <a:srgbClr val="002060"/>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